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74" r:id="rId4"/>
    <p:sldId id="272" r:id="rId5"/>
    <p:sldId id="278" r:id="rId6"/>
    <p:sldId id="279" r:id="rId7"/>
    <p:sldId id="280" r:id="rId8"/>
    <p:sldId id="281" r:id="rId9"/>
    <p:sldId id="283" r:id="rId10"/>
    <p:sldId id="260" r:id="rId11"/>
    <p:sldId id="275" r:id="rId12"/>
    <p:sldId id="285" r:id="rId13"/>
    <p:sldId id="286" r:id="rId14"/>
    <p:sldId id="287" r:id="rId15"/>
    <p:sldId id="288" r:id="rId16"/>
    <p:sldId id="284" r:id="rId17"/>
    <p:sldId id="267" r:id="rId18"/>
    <p:sldId id="276" r:id="rId19"/>
    <p:sldId id="268" r:id="rId20"/>
    <p:sldId id="277" r:id="rId2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00"/>
    <a:srgbClr val="93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9A69F0D-B40E-4AF0-9581-12D1FD66A3D0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6595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FC1C88E-DD98-4E48-960B-A64F15F233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ED034C1-56B4-4C23-8CCA-687817BEC65E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4440" y="657360"/>
            <a:ext cx="4386240" cy="328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890280" y="4165200"/>
            <a:ext cx="4892760" cy="4046759"/>
          </a:xfr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lIns="92880" tIns="48960" rIns="92880" bIns="4896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BC29B8-4975-4BD5-9F0C-B9C6B7D46C9D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BC29B8-4975-4BD5-9F0C-B9C6B7D46C9D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0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BC29B8-4975-4BD5-9F0C-B9C6B7D46C9D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BC29B8-4975-4BD5-9F0C-B9C6B7D46C9D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2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BC29B8-4975-4BD5-9F0C-B9C6B7D46C9D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BC29B8-4975-4BD5-9F0C-B9C6B7D46C9D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6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BC29B8-4975-4BD5-9F0C-B9C6B7D46C9D}" type="slidenum"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8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1FD4740-55C2-4DC2-90F0-B7086B875A49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1FD4740-55C2-4DC2-90F0-B7086B875A49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5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999B5EF-0D71-4692-ACA9-98E101A41285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ED034C1-56B4-4C23-8CCA-687817BEC65E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4440" y="657360"/>
            <a:ext cx="4386240" cy="328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890280" y="4165200"/>
            <a:ext cx="4892760" cy="4046759"/>
          </a:xfr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lIns="92880" tIns="48960" rIns="92880" bIns="4896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58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ED034C1-56B4-4C23-8CCA-687817BEC65E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4440" y="657360"/>
            <a:ext cx="4386240" cy="328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890280" y="4165200"/>
            <a:ext cx="4892760" cy="4046759"/>
          </a:xfr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lIns="92880" tIns="48960" rIns="92880" bIns="4896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5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ED034C1-56B4-4C23-8CCA-687817BEC65E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4440" y="657360"/>
            <a:ext cx="4386240" cy="328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890280" y="4165200"/>
            <a:ext cx="4892760" cy="4046759"/>
          </a:xfr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lIns="92880" tIns="48960" rIns="92880" bIns="4896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DB8343-8271-437E-94B6-1A079D1F8CC0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7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DB8343-8271-437E-94B6-1A079D1F8CC0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DB8343-8271-437E-94B6-1A079D1F8CC0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DB8343-8271-437E-94B6-1A079D1F8CC0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58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DB8343-8271-437E-94B6-1A079D1F8CC0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DB8343-8271-437E-94B6-1A079D1F8CC0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280" y="754199"/>
            <a:ext cx="5181480" cy="3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919" cy="45270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773202-09E1-41BF-98ED-EF8F71FB2E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C3E7D6-4414-47D2-A906-D39FFE8AAE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FB15A1-AC18-47F2-8E9F-6DCCB28BC4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2A9FB1-2466-43DB-ADCD-9703A81E5E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8CE11A-C115-4B36-A396-052D16F676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69728E-58BB-4CFD-8038-A0DBA64F5C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7A17F2-174D-4E9A-9DC9-1AFC0B4637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B63B94-693D-46F0-A9F8-F1EEE5D27D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A52909-370F-40F0-9120-65BE9C36B9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7B97F3-AF67-4DBC-A6C0-AB147D6530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987BEE-2087-48E6-9249-EFD8788FFB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0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7F7147A-8B6A-4321-B6F8-C87E07811B0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lynomials over {0,1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1208" y="1044664"/>
            <a:ext cx="9055982" cy="1202510"/>
          </a:xfrm>
        </p:spPr>
        <p:txBody>
          <a:bodyPr wrap="none" lIns="90000" tIns="46800" rIns="90000" bIns="46800" anchorCtr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effectLst/>
              </a:rPr>
              <a:t>Boosting uniformity in </a:t>
            </a:r>
            <a:r>
              <a:rPr lang="en-US" sz="3600" dirty="0" err="1" smtClean="0">
                <a:solidFill>
                  <a:srgbClr val="7030A0"/>
                </a:solidFill>
                <a:effectLst/>
              </a:rPr>
              <a:t>quasirandom</a:t>
            </a:r>
            <a:r>
              <a:rPr lang="en-US" sz="3600" dirty="0" smtClean="0">
                <a:solidFill>
                  <a:srgbClr val="7030A0"/>
                </a:solidFill>
                <a:effectLst/>
              </a:rPr>
              <a:t> groups:</a:t>
            </a:r>
            <a:br>
              <a:rPr lang="en-US" sz="3600" dirty="0" smtClean="0">
                <a:solidFill>
                  <a:srgbClr val="7030A0"/>
                </a:solidFill>
                <a:effectLst/>
              </a:rPr>
            </a:br>
            <a:r>
              <a:rPr lang="en-US" sz="3600" dirty="0" smtClean="0">
                <a:solidFill>
                  <a:srgbClr val="7030A0"/>
                </a:solidFill>
                <a:effectLst/>
              </a:rPr>
              <a:t>fast and simple</a:t>
            </a:r>
            <a:endParaRPr lang="en-US" sz="36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187789" y="2630520"/>
            <a:ext cx="7759152" cy="3623685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algn="ctr">
              <a:spcBef>
                <a:spcPts val="799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/>
              </a:rPr>
              <a:t>October </a:t>
            </a:r>
            <a:r>
              <a:rPr lang="en-US" sz="2800" dirty="0" smtClean="0">
                <a:solidFill>
                  <a:srgbClr val="000000"/>
                </a:solidFill>
                <a:latin typeface="Arial" pitchFamily="34"/>
              </a:rPr>
              <a:t>2024</a:t>
            </a:r>
            <a:endParaRPr lang="en-US" sz="2800" dirty="0">
              <a:solidFill>
                <a:srgbClr val="000000"/>
              </a:solidFill>
              <a:latin typeface="Arial" pitchFamily="34"/>
            </a:endParaRPr>
          </a:p>
          <a:p>
            <a:pPr lvl="0" algn="ctr">
              <a:spcBef>
                <a:spcPts val="799"/>
              </a:spcBef>
              <a:spcAft>
                <a:spcPts val="0"/>
              </a:spcAft>
            </a:pPr>
            <a:endParaRPr lang="en-US" sz="2800" dirty="0">
              <a:solidFill>
                <a:srgbClr val="800080"/>
              </a:solidFill>
              <a:latin typeface="Arial" pitchFamily="34"/>
            </a:endParaRPr>
          </a:p>
          <a:p>
            <a:pPr lvl="0" algn="ctr">
              <a:spcBef>
                <a:spcPts val="799"/>
              </a:spcBef>
              <a:spcAft>
                <a:spcPts val="0"/>
              </a:spcAft>
            </a:pPr>
            <a:r>
              <a:rPr lang="en-US" sz="2800" dirty="0">
                <a:solidFill>
                  <a:srgbClr val="800080"/>
                </a:solidFill>
                <a:latin typeface="Arial" pitchFamily="34"/>
              </a:rPr>
              <a:t>Emanuele Viola</a:t>
            </a:r>
          </a:p>
          <a:p>
            <a:pPr lvl="0" algn="ctr">
              <a:spcBef>
                <a:spcPts val="598"/>
              </a:spcBef>
              <a:spcAft>
                <a:spcPts val="0"/>
              </a:spcAft>
            </a:pPr>
            <a:r>
              <a:rPr lang="en-US" sz="2800" dirty="0">
                <a:latin typeface="Arial" pitchFamily="34"/>
              </a:rPr>
              <a:t> </a:t>
            </a:r>
          </a:p>
          <a:p>
            <a:pPr lvl="0" algn="ctr">
              <a:spcBef>
                <a:spcPts val="598"/>
              </a:spcBef>
              <a:spcAft>
                <a:spcPts val="0"/>
              </a:spcAft>
            </a:pPr>
            <a:r>
              <a:rPr lang="en-US" sz="2800" dirty="0">
                <a:latin typeface="Arial" pitchFamily="34"/>
              </a:rPr>
              <a:t>NEU</a:t>
            </a:r>
          </a:p>
          <a:p>
            <a:pPr lvl="0" algn="ctr">
              <a:spcBef>
                <a:spcPts val="598"/>
              </a:spcBef>
              <a:spcAft>
                <a:spcPts val="0"/>
              </a:spcAft>
            </a:pPr>
            <a:endParaRPr lang="en-US" sz="2800" dirty="0">
              <a:latin typeface="Arial" pitchFamily="34"/>
            </a:endParaRPr>
          </a:p>
          <a:p>
            <a:pPr lvl="0" algn="ctr">
              <a:spcBef>
                <a:spcPts val="598"/>
              </a:spcBef>
              <a:spcAft>
                <a:spcPts val="0"/>
              </a:spcAft>
            </a:pPr>
            <a:r>
              <a:rPr lang="en-US" sz="2800" dirty="0">
                <a:latin typeface="Arial" pitchFamily="34"/>
              </a:rPr>
              <a:t>Joint work with </a:t>
            </a:r>
            <a:r>
              <a:rPr lang="en-US" sz="2800" dirty="0" smtClean="0">
                <a:latin typeface="Arial" pitchFamily="34"/>
              </a:rPr>
              <a:t>Harm </a:t>
            </a:r>
            <a:r>
              <a:rPr lang="en-US" sz="2800" dirty="0" err="1" smtClean="0">
                <a:latin typeface="Arial" pitchFamily="34"/>
              </a:rPr>
              <a:t>Derksen</a:t>
            </a:r>
            <a:r>
              <a:rPr lang="en-US" sz="2800" dirty="0" smtClean="0">
                <a:latin typeface="Arial" pitchFamily="34"/>
              </a:rPr>
              <a:t> and Chin Ho Lee</a:t>
            </a:r>
            <a:endParaRPr lang="en-US" sz="2800" dirty="0">
              <a:latin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55" y="182880"/>
            <a:ext cx="9987455" cy="7034255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 baseline="0" dirty="0" smtClean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k-party number-on-forehead</a:t>
            </a:r>
            <a:endParaRPr lang="en-US" sz="4000" b="0" i="0" u="none" strike="noStrike" kern="1200" baseline="0" dirty="0">
              <a:ln>
                <a:noFill/>
              </a:ln>
              <a:solidFill>
                <a:srgbClr val="00008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xx-none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●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Alice: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1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,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2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, …,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t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∈ 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  Bob: 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1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,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2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, …, </a:t>
            </a:r>
            <a:r>
              <a:rPr lang="en-US" sz="2800" b="0" i="0" u="none" strike="noStrike" kern="1200" baseline="0" dirty="0" err="1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  <a:r>
              <a:rPr lang="en-US" sz="2800" b="0" i="0" u="none" strike="noStrike" kern="1200" baseline="-35000" dirty="0" err="1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t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∈ 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  Clio: 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1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,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2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, …, </a:t>
            </a:r>
            <a:r>
              <a:rPr lang="en-US" sz="2800" b="0" i="0" u="none" strike="noStrike" kern="1200" baseline="0" dirty="0" err="1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  <a:r>
              <a:rPr lang="en-US" sz="2800" b="0" i="0" u="none" strike="noStrike" kern="1200" baseline="-35000" dirty="0" err="1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t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 ∈ 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xx-none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●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Decide if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1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1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1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2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2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2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• • • 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t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US" sz="2800" b="0" i="0" u="none" strike="noStrike" kern="1200" baseline="0" dirty="0" err="1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  <a:r>
              <a:rPr lang="en-US" sz="2800" b="0" i="0" u="none" strike="noStrike" kern="1200" baseline="-35000" dirty="0" err="1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t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US" sz="2800" b="0" i="0" u="none" strike="noStrike" kern="1200" baseline="0" dirty="0" err="1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  <a:r>
              <a:rPr lang="en-US" sz="2800" b="0" i="0" u="none" strike="noStrike" kern="1200" baseline="-35000" dirty="0" err="1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t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= 1</a:t>
            </a:r>
            <a:r>
              <a:rPr lang="en-US" sz="2800" b="0" i="0" u="none" strike="noStrike" kern="1200" baseline="-35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G</a:t>
            </a:r>
            <a:r>
              <a:rPr lang="en-US" sz="2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 or  = h</a:t>
            </a:r>
          </a:p>
          <a:p>
            <a:pPr lvl="0" hangingPunct="0"/>
            <a:endParaRPr lang="en-US" sz="2800" dirty="0" smtClean="0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lvl="0" hangingPunct="0"/>
            <a:r>
              <a:rPr lang="zxx-none" sz="2800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● 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Note: </a:t>
            </a:r>
            <a:r>
              <a:rPr lang="en-US" sz="2800" dirty="0" smtClean="0"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Candidate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or </a:t>
            </a:r>
            <a:r>
              <a:rPr lang="en-US" sz="2800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solving major open 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questions:</a:t>
            </a:r>
          </a:p>
          <a:p>
            <a:pPr lvl="0" hangingPunct="0"/>
            <a:endParaRPr lang="en-US" sz="2800" dirty="0">
              <a:solidFill>
                <a:srgbClr val="8000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lvl="0" hangingPunct="0"/>
            <a:r>
              <a:rPr lang="en-US" sz="2800" dirty="0" smtClean="0">
                <a:latin typeface="Arial" pitchFamily="18"/>
                <a:ea typeface="Lucida Sans Unicode" pitchFamily="2"/>
                <a:cs typeface="Tahoma" pitchFamily="2"/>
              </a:rPr>
              <a:t>	</a:t>
            </a:r>
            <a:r>
              <a:rPr lang="zxx-none" sz="2800" dirty="0" smtClean="0">
                <a:latin typeface="Arial" pitchFamily="18"/>
                <a:ea typeface="Lucida Sans Unicode" pitchFamily="2"/>
                <a:cs typeface="Tahoma" pitchFamily="2"/>
              </a:rPr>
              <a:t>● </a:t>
            </a:r>
            <a:r>
              <a:rPr lang="en-US" sz="2800" dirty="0" smtClean="0">
                <a:latin typeface="Arial" pitchFamily="18"/>
                <a:ea typeface="Lucida Sans Unicode" pitchFamily="2"/>
                <a:cs typeface="Tahoma" pitchFamily="2"/>
              </a:rPr>
              <a:t>Separating deterministic, randomized communication</a:t>
            </a:r>
            <a:endParaRPr lang="en-US" sz="2800" dirty="0">
              <a:latin typeface="Arial" pitchFamily="18"/>
              <a:ea typeface="Lucida Sans Unicode" pitchFamily="2"/>
              <a:cs typeface="Tahoma" pitchFamily="2"/>
            </a:endParaRPr>
          </a:p>
          <a:p>
            <a:pPr lvl="0" hangingPunct="0"/>
            <a:r>
              <a:rPr lang="en-US" sz="2800" dirty="0" smtClean="0">
                <a:latin typeface="Arial" pitchFamily="18"/>
                <a:ea typeface="Lucida Sans Unicode" pitchFamily="2"/>
                <a:cs typeface="Tahoma" pitchFamily="2"/>
              </a:rPr>
              <a:t>	    Simplify/improve [</a:t>
            </a:r>
            <a:r>
              <a:rPr lang="sv-SE" sz="2800" dirty="0">
                <a:latin typeface="Arial" pitchFamily="18"/>
                <a:ea typeface="Lucida Sans Unicode" pitchFamily="2"/>
                <a:cs typeface="Tahoma" pitchFamily="2"/>
              </a:rPr>
              <a:t>Kelley Lovett Meka ’23</a:t>
            </a:r>
            <a:r>
              <a:rPr lang="sv-SE" sz="2800" dirty="0" smtClean="0">
                <a:latin typeface="Arial" pitchFamily="18"/>
                <a:ea typeface="Lucida Sans Unicode" pitchFamily="2"/>
                <a:cs typeface="Tahoma" pitchFamily="2"/>
              </a:rPr>
              <a:t>] </a:t>
            </a:r>
            <a:r>
              <a:rPr lang="en-US" sz="3600" dirty="0" smtClean="0"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?</a:t>
            </a:r>
          </a:p>
          <a:p>
            <a:pPr lvl="0" hangingPunct="0"/>
            <a:endParaRPr lang="en-US" sz="3600" dirty="0">
              <a:solidFill>
                <a:srgbClr val="8000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</a:t>
            </a:r>
            <a:r>
              <a:rPr lang="zxx-none" sz="2800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● </a:t>
            </a:r>
            <a:r>
              <a:rPr lang="en-US" sz="2800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Hard even for k &gt;&gt; log n parties </a:t>
            </a:r>
            <a:r>
              <a:rPr lang="en-US" sz="3600" dirty="0" smtClean="0"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?</a:t>
            </a:r>
            <a:endParaRPr lang="en-US" sz="2800" b="0" i="0" u="none" strike="noStrike" kern="120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00082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638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354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5" y="182880"/>
                <a:ext cx="9987455" cy="4416678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k-party number-on-forehead</a:t>
                </a:r>
                <a:endParaRPr lang="en-US" sz="4000" b="0" i="0" u="none" strike="noStrike" kern="1200" baseline="0" dirty="0">
                  <a:ln>
                    <a:noFill/>
                  </a:ln>
                  <a:solidFill>
                    <a:srgbClr val="00008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Clio: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??</m:t>
                    </m:r>
                  </m:oMath>
                </a14:m>
                <a:endParaRPr lang="en-US" sz="2800" dirty="0">
                  <a:solidFill>
                    <a:srgbClr val="008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5" y="182880"/>
                <a:ext cx="9987455" cy="4416678"/>
              </a:xfrm>
              <a:prstGeom prst="rect">
                <a:avLst/>
              </a:prstGeom>
              <a:blipFill>
                <a:blip r:embed="rId3"/>
                <a:stretch>
                  <a:fillRect l="-1893" t="-2345" b="-4276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00082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638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354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567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5" y="182880"/>
                <a:ext cx="9987455" cy="4968433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k-party number-on-forehead</a:t>
                </a:r>
                <a:endParaRPr lang="en-US" sz="4000" b="0" i="0" u="none" strike="noStrike" kern="1200" baseline="0" dirty="0">
                  <a:ln>
                    <a:noFill/>
                  </a:ln>
                  <a:solidFill>
                    <a:srgbClr val="00008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Clio: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reduce to equality)</a:t>
                </a:r>
              </a:p>
              <a:p>
                <a:pPr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 ??</m:t>
                    </m:r>
                  </m:oMath>
                </a14:m>
                <a:endParaRPr lang="en-US" sz="2800" dirty="0">
                  <a:solidFill>
                    <a:srgbClr val="008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5" y="182880"/>
                <a:ext cx="9987455" cy="4968433"/>
              </a:xfrm>
              <a:prstGeom prst="rect">
                <a:avLst/>
              </a:prstGeom>
              <a:blipFill>
                <a:blip r:embed="rId3"/>
                <a:stretch>
                  <a:fillRect l="-1893" t="-2086" b="-3804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00082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638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354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684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5" y="182880"/>
                <a:ext cx="9987455" cy="5520186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k-party number-on-forehead</a:t>
                </a:r>
                <a:endParaRPr lang="en-US" sz="4000" b="0" i="0" u="none" strike="noStrike" kern="1200" baseline="0" dirty="0">
                  <a:ln>
                    <a:noFill/>
                  </a:ln>
                  <a:solidFill>
                    <a:srgbClr val="00008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Clio: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reduce to equality)</a:t>
                </a:r>
              </a:p>
              <a:p>
                <a:pPr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	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    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encode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generalized inner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product)</a:t>
                </a: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Question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[Miles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V]: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log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|G|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for some G?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crypto app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.)</a:t>
                </a:r>
                <a:endParaRPr lang="en-US" sz="2800" dirty="0"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5" y="182880"/>
                <a:ext cx="9987455" cy="5520186"/>
              </a:xfrm>
              <a:prstGeom prst="rect">
                <a:avLst/>
              </a:prstGeom>
              <a:blipFill>
                <a:blip r:embed="rId3"/>
                <a:stretch>
                  <a:fillRect l="-1893" t="-1876" r="-916" b="-3201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00082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638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354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484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5" y="182880"/>
                <a:ext cx="9987455" cy="6071940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k-party number-on-forehead</a:t>
                </a:r>
                <a:endParaRPr lang="en-US" sz="4000" b="0" i="0" u="none" strike="noStrike" kern="1200" baseline="0" dirty="0">
                  <a:ln>
                    <a:noFill/>
                  </a:ln>
                  <a:solidFill>
                    <a:srgbClr val="00008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Clio: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reduce to equality)</a:t>
                </a:r>
              </a:p>
              <a:p>
                <a:pPr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	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    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encode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generalized inner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product)</a:t>
                </a: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Question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[Miles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V]: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log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|G|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for some G?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crypto app.)</a:t>
                </a:r>
              </a:p>
              <a:p>
                <a:pPr hangingPunct="0"/>
                <a:r>
                  <a:rPr lang="zxx-none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[Gowers V]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</a:t>
                </a: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aseline="350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-c</a:t>
                </a:r>
                <a:r>
                  <a:rPr lang="en-US" sz="2800" baseline="800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k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log |G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|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, G = SL(2,q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)</a:t>
                </a:r>
                <a:endParaRPr lang="en-US" sz="2800" dirty="0" smtClean="0"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5" y="182880"/>
                <a:ext cx="9987455" cy="6071940"/>
              </a:xfrm>
              <a:prstGeom prst="rect">
                <a:avLst/>
              </a:prstGeom>
              <a:blipFill>
                <a:blip r:embed="rId3"/>
                <a:stretch>
                  <a:fillRect l="-1893" t="-1707" r="-916" b="-2912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00082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638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354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902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5" y="182880"/>
                <a:ext cx="9987455" cy="7036626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k-party number-on-forehead</a:t>
                </a:r>
                <a:endParaRPr lang="en-US" sz="4000" b="0" i="0" u="none" strike="noStrike" kern="1200" baseline="0" dirty="0">
                  <a:ln>
                    <a:noFill/>
                  </a:ln>
                  <a:solidFill>
                    <a:srgbClr val="00008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Clio: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reduce to equality)</a:t>
                </a:r>
              </a:p>
              <a:p>
                <a:pPr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	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    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encode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generalized inner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product)</a:t>
                </a: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Question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[Miles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V]: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log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|G|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for some G?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crypto app.)</a:t>
                </a:r>
              </a:p>
              <a:p>
                <a:pPr hangingPunct="0"/>
                <a:r>
                  <a:rPr lang="zxx-none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[Gowers V]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</a:t>
                </a: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aseline="350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-c</a:t>
                </a:r>
                <a:r>
                  <a:rPr lang="en-US" sz="2800" baseline="800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k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log |G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|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, G = SL(2,q)</a:t>
                </a:r>
              </a:p>
              <a:p>
                <a:pPr hangingPunct="0"/>
                <a:r>
                  <a:rPr lang="zxx-none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[this work]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log |G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|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, </a:t>
                </a:r>
                <a:r>
                  <a:rPr lang="en-US" sz="2800" dirty="0" err="1" smtClean="0">
                    <a:latin typeface="Arial" pitchFamily="18"/>
                    <a:ea typeface="Lucida Sans Unicode" pitchFamily="2"/>
                    <a:cs typeface="Tahoma" pitchFamily="2"/>
                  </a:rPr>
                  <a:t>quasirandom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G</a:t>
                </a:r>
              </a:p>
              <a:p>
                <a:pPr hangingPunct="0"/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		  Generalizes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,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simplifies*,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improves all above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5" y="182880"/>
                <a:ext cx="9987455" cy="7036626"/>
              </a:xfrm>
              <a:prstGeom prst="rect">
                <a:avLst/>
              </a:prstGeom>
              <a:blipFill>
                <a:blip r:embed="rId3"/>
                <a:stretch>
                  <a:fillRect l="-1893" t="-1473" r="-916" b="-1300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00082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638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354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93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5" y="182880"/>
                <a:ext cx="9987455" cy="7036626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k-party number-on-forehead</a:t>
                </a:r>
                <a:endParaRPr lang="en-US" sz="4000" b="0" i="0" u="none" strike="noStrike" kern="1200" baseline="0" dirty="0">
                  <a:ln>
                    <a:noFill/>
                  </a:ln>
                  <a:solidFill>
                    <a:srgbClr val="00008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Clio: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reduce to equality)</a:t>
                </a:r>
              </a:p>
              <a:p>
                <a:pPr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	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    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encode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generalized inner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product)</a:t>
                </a:r>
              </a:p>
              <a:p>
                <a:pPr lvl="0"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Question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[Miles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V]: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log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|G|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for some G?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(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crypto app.)</a:t>
                </a:r>
              </a:p>
              <a:p>
                <a:pPr hangingPunct="0"/>
                <a:r>
                  <a:rPr lang="zxx-none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[Gowers V]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</a:t>
                </a: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aseline="350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-c</a:t>
                </a:r>
                <a:r>
                  <a:rPr lang="en-US" sz="2800" baseline="800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k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log |G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|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, G = SL(2,q)</a:t>
                </a:r>
              </a:p>
              <a:p>
                <a:pPr hangingPunct="0"/>
                <a:r>
                  <a:rPr lang="zxx-none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[this work]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log |G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|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, </a:t>
                </a:r>
                <a:r>
                  <a:rPr lang="en-US" sz="2800" dirty="0" err="1" smtClean="0">
                    <a:latin typeface="Arial" pitchFamily="18"/>
                    <a:ea typeface="Lucida Sans Unicode" pitchFamily="2"/>
                    <a:cs typeface="Tahoma" pitchFamily="2"/>
                  </a:rPr>
                  <a:t>quasirandom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G</a:t>
                </a:r>
              </a:p>
              <a:p>
                <a:pPr hangingPunct="0"/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		  Generalizes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,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simplifies*,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improves all above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5" y="182880"/>
                <a:ext cx="9987455" cy="7036626"/>
              </a:xfrm>
              <a:prstGeom prst="rect">
                <a:avLst/>
              </a:prstGeom>
              <a:blipFill>
                <a:blip r:embed="rId3"/>
                <a:stretch>
                  <a:fillRect l="-1893" t="-1473" r="-916" b="-1300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00082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638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35462" y="1253358"/>
            <a:ext cx="1188719" cy="146777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18"/>
                <a:ea typeface="Lucida Sans Unicode" pitchFamily="2"/>
                <a:cs typeface="Tahoma" pitchFamily="2"/>
              </a:rPr>
              <a:t>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722146" y="2839369"/>
            <a:ext cx="6493909" cy="2614108"/>
          </a:xfrm>
          <a:prstGeom prst="wedgeEllipseCallout">
            <a:avLst>
              <a:gd name="adj1" fmla="val -16206"/>
              <a:gd name="adj2" fmla="val 97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Simpler for groups like SL(2,q), </a:t>
            </a:r>
            <a:r>
              <a:rPr lang="en-US" sz="2800" dirty="0" smtClean="0"/>
              <a:t>others need </a:t>
            </a:r>
            <a:r>
              <a:rPr lang="en-US" sz="2800" dirty="0" smtClean="0"/>
              <a:t>[Gowers V] as first step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4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8600" y="0"/>
                <a:ext cx="9575996" cy="7584853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none" lIns="90000" tIns="45000" rIns="90000" bIns="4500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Proof technique: Boosting </a:t>
                </a:r>
                <a:r>
                  <a:rPr lang="en-US" sz="4000" b="0" i="0" u="none" strike="noStrike" kern="1200" dirty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independence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= SL(2,q).  D distribution on 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aseline="350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m</a:t>
                </a:r>
                <a:endParaRPr lang="en-US" sz="2800" b="0" i="0" u="none" strike="noStrike" kern="1200" dirty="0" smtClean="0">
                  <a:ln>
                    <a:noFill/>
                  </a:ln>
                  <a:solidFill>
                    <a:srgbClr val="8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dirty="0">
                  <a:ln>
                    <a:noFill/>
                  </a:ln>
                  <a:solidFill>
                    <a:srgbClr val="8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Lemma [Gowers V]: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h-uniform </a:t>
                </a:r>
                <a14:m>
                  <m:oMath xmlns:m="http://schemas.openxmlformats.org/officeDocument/2006/math">
                    <m:r>
                      <a:rPr lang="en-US" sz="2800" b="0" i="1" u="none" strike="noStrike" kern="120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</m:t>
                    </m:r>
                  </m:oMath>
                </a14:m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D</a:t>
                </a:r>
                <a:r>
                  <a:rPr lang="en-US" sz="2800" b="0" i="0" u="none" strike="noStrike" kern="1200" baseline="-3500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• D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• •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</a:t>
                </a:r>
                <a:r>
                  <a:rPr lang="en-US" sz="2800" baseline="-350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100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close to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(h+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)-uniform</a:t>
                </a:r>
                <a:endParaRPr lang="en-US" sz="28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dirty="0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Proof:  Technical reduction to 2-party case</a:t>
                </a:r>
                <a:endParaRPr lang="en-US" sz="2800" b="0" i="0" u="none" strike="noStrike" kern="1200" dirty="0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dirty="0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dirty="0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hangingPunct="0"/>
                <a:r>
                  <a:rPr lang="zxx-none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Lemma </a:t>
                </a: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[this work]:</a:t>
                </a:r>
              </a:p>
              <a:p>
                <a:pPr hangingPunct="0"/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 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-uniform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D</a:t>
                </a:r>
                <a:r>
                  <a:rPr lang="en-US" sz="2800" baseline="-350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D</a:t>
                </a:r>
                <a:r>
                  <a:rPr lang="en-US" sz="2800" baseline="-350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• • D</a:t>
                </a:r>
                <a:r>
                  <a:rPr lang="en-US" sz="2800" baseline="-350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100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close to (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)-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uniform</a:t>
                </a:r>
                <a:endParaRPr lang="en-US" sz="2800" dirty="0">
                  <a:solidFill>
                    <a:srgbClr val="8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dirty="0" smtClean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Proof:  Representation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analysis</a:t>
                </a:r>
                <a:endParaRPr lang="en-US" sz="28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9575996" cy="7584853"/>
              </a:xfrm>
              <a:prstGeom prst="rect">
                <a:avLst/>
              </a:prstGeom>
              <a:blipFill>
                <a:blip r:embed="rId3"/>
                <a:stretch>
                  <a:fillRect l="-1975" r="-764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8600" y="0"/>
                <a:ext cx="9852025" cy="7122676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hangingPunct="0"/>
                <a:r>
                  <a:rPr lang="zxx-none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Lemma </a:t>
                </a: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[this work</a:t>
                </a:r>
                <a:r>
                  <a:rPr lang="en-US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]: D distribution on 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aseline="350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m</a:t>
                </a:r>
                <a:endParaRPr lang="en-US" sz="2800" dirty="0">
                  <a:solidFill>
                    <a:srgbClr val="8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hangingPunct="0"/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 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-uniform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D</a:t>
                </a:r>
                <a:r>
                  <a:rPr lang="en-US" sz="2800" baseline="-350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D</a:t>
                </a:r>
                <a:r>
                  <a:rPr lang="en-US" sz="2800" baseline="-350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• • • D</a:t>
                </a:r>
                <a:r>
                  <a:rPr lang="en-US" sz="2800" baseline="-350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100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close to (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)-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uniform</a:t>
                </a:r>
                <a:endParaRPr lang="en-US" sz="2800" dirty="0">
                  <a:solidFill>
                    <a:srgbClr val="8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3200" dirty="0" smtClean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High-level proof steps:</a:t>
                </a:r>
              </a:p>
              <a:p>
                <a:pPr lvl="0" hangingPunct="0"/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   Write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distributions in representation basis</a:t>
                </a:r>
              </a:p>
              <a:p>
                <a:pPr lvl="0" hangingPunct="0"/>
                <a:endParaRPr lang="en-US" sz="28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en-US" sz="2800" dirty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Representation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dimensions</a:t>
                </a:r>
              </a:p>
              <a:p>
                <a:pPr lvl="0" hangingPunct="0"/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G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abelian 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  <a:sym typeface="Wingdings" panose="05000000000000000000" pitchFamily="2" charset="2"/>
                  </a:rPr>
                  <a:t> dimensions = </a:t>
                </a: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  <a:sym typeface="Wingdings" panose="05000000000000000000" pitchFamily="2" charset="2"/>
                  </a:rPr>
                  <a:t>1</a:t>
                </a:r>
                <a:endParaRPr lang="en-US" sz="2800" dirty="0" smtClean="0">
                  <a:latin typeface="Arial" pitchFamily="18"/>
                  <a:ea typeface="Lucida Sans Unicode" pitchFamily="2"/>
                  <a:cs typeface="Tahoma" pitchFamily="2"/>
                  <a:sym typeface="Wingdings" panose="05000000000000000000" pitchFamily="2" charset="2"/>
                </a:endParaRPr>
              </a:p>
              <a:p>
                <a:pPr lvl="0" hangingPunct="0"/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  <a:sym typeface="Wingdings" panose="05000000000000000000" pitchFamily="2" charset="2"/>
                  </a:rPr>
                  <a:t>      G </a:t>
                </a:r>
                <a:r>
                  <a:rPr lang="en-US" sz="2800" dirty="0" err="1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  <a:sym typeface="Wingdings" panose="05000000000000000000" pitchFamily="2" charset="2"/>
                  </a:rPr>
                  <a:t>quasirandom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  <a:sym typeface="Wingdings" panose="05000000000000000000" pitchFamily="2" charset="2"/>
                  </a:rPr>
                  <a:t>  dimensions are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  <a:sym typeface="Wingdings" panose="05000000000000000000" pitchFamily="2" charset="2"/>
                  </a:rPr>
                  <a:t>large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Lucida Sans Unicode" pitchFamily="2"/>
                                <a:cs typeface="Tahoma" pitchFamily="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Lucida Sans Unicode" pitchFamily="2"/>
                                <a:cs typeface="Tahoma" pitchFamily="2"/>
                                <a:sym typeface="Wingdings" panose="05000000000000000000" pitchFamily="2" charset="2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  <a:sym typeface="Wingdings" panose="05000000000000000000" pitchFamily="2" charset="2"/>
                          </a:rPr>
                          <m:t>𝑐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for SL(2,q))</a:t>
                </a:r>
                <a:endParaRPr lang="en-US" sz="2800" dirty="0" smtClean="0">
                  <a:solidFill>
                    <a:srgbClr val="008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dirty="0" smtClean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	(1) D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h-uniform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degree-h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representations vanish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      (2) Representation dimensions multiply with degree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1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+(2)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Arial" pitchFamily="18"/>
                        <a:ea typeface="Lucida Sans Unicode" pitchFamily="2"/>
                        <a:cs typeface="Tahoma" pitchFamily="2"/>
                      </a:rPr>
                      <m:t>D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Arial" pitchFamily="18"/>
                        <a:ea typeface="Lucida Sans Unicode" pitchFamily="2"/>
                        <a:cs typeface="Tahoma" pitchFamily="2"/>
                      </a:rPr>
                      <m:t> •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Arial" pitchFamily="18"/>
                        <a:ea typeface="Lucida Sans Unicode" pitchFamily="2"/>
                        <a:cs typeface="Tahoma" pitchFamily="2"/>
                      </a:rPr>
                      <m:t>D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“mixes” or “flattens” at rate about</a:t>
                </a:r>
              </a:p>
              <a:p>
                <a:pPr lvl="0" hangingPunct="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                                 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8000"/>
                            </a:solidFill>
                            <a:latin typeface="Arial" pitchFamily="18"/>
                            <a:ea typeface="Lucida Sans Unicode" pitchFamily="2"/>
                            <a:cs typeface="Tahoma" pitchFamily="2"/>
                          </a:rPr>
                          <m:t>	(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8000"/>
                            </a:solidFill>
                            <a:latin typeface="Arial" pitchFamily="18"/>
                            <a:ea typeface="Lucida Sans Unicode" pitchFamily="2"/>
                            <a:cs typeface="Tahoma" pitchFamily="2"/>
                          </a:rPr>
                          <m:t>representation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8000"/>
                            </a:solidFill>
                            <a:latin typeface="Arial" pitchFamily="18"/>
                            <a:ea typeface="Lucida Sans Unicode" pitchFamily="2"/>
                            <a:cs typeface="Tahoma" pitchFamily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8000"/>
                            </a:solidFill>
                            <a:latin typeface="Arial" pitchFamily="18"/>
                            <a:ea typeface="Lucida Sans Unicode" pitchFamily="2"/>
                            <a:cs typeface="Tahoma" pitchFamily="2"/>
                          </a:rPr>
                          <m:t>dimension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8000"/>
                            </a:solidFill>
                            <a:latin typeface="Arial" pitchFamily="18"/>
                            <a:ea typeface="Lucida Sans Unicode" pitchFamily="2"/>
                            <a:cs typeface="Tahoma" pitchFamily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8000"/>
                            </a:solidFill>
                            <a:latin typeface="Arial" pitchFamily="18"/>
                            <a:ea typeface="Lucida Sans Unicode" pitchFamily="2"/>
                            <a:cs typeface="Tahoma" pitchFamily="2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8000"/>
                            </a:solidFill>
                            <a:latin typeface="Arial" pitchFamily="18"/>
                            <a:ea typeface="Lucida Sans Unicode" pitchFamily="2"/>
                            <a:cs typeface="Tahoma" pitchFamily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8000"/>
                            </a:solidFill>
                            <a:latin typeface="Arial" pitchFamily="18"/>
                            <a:ea typeface="Lucida Sans Unicode" pitchFamily="2"/>
                            <a:cs typeface="Tahoma" pitchFamily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8000"/>
                            </a:solidFill>
                            <a:latin typeface="Arial" pitchFamily="18"/>
                            <a:ea typeface="Lucida Sans Unicode" pitchFamily="2"/>
                            <a:cs typeface="Tahoma" pitchFamily="2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    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   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QED</a:t>
                </a:r>
                <a:endParaRPr lang="en-US" sz="28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9852025" cy="7122676"/>
              </a:xfrm>
              <a:prstGeom prst="rect">
                <a:avLst/>
              </a:prstGeom>
              <a:blipFill>
                <a:blip r:embed="rId3"/>
                <a:stretch>
                  <a:fillRect l="-1918" r="-371" b="-1199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7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228600" y="1371599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2400" y="168723"/>
                <a:ext cx="9928225" cy="6742893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600" dirty="0" smtClean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Message</a:t>
                </a:r>
                <a:endParaRPr lang="en-US" sz="4000" dirty="0">
                  <a:solidFill>
                    <a:srgbClr val="00008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4000" b="0" i="0" u="none" strike="noStrike" kern="1200" baseline="0" dirty="0">
                  <a:ln>
                    <a:noFill/>
                  </a:ln>
                  <a:solidFill>
                    <a:srgbClr val="00008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Representation theory convenient framework</a:t>
                </a:r>
                <a:endParaRPr lang="en-US" sz="2800" b="0" i="0" u="none" strike="noStrike" kern="1200" dirty="0" smtClean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80008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Another example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: any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almost h-uniform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distribution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is                             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    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close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to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(exactly)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h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-uniform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distribution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dirty="0" smtClean="0">
                  <a:solidFill>
                    <a:schemeClr val="tx1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[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Goldreich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Mansour 2003] G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932B2B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𝑚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932B2B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</m:t>
                    </m:r>
                  </m:oMath>
                </a14:m>
                <a:endParaRPr lang="en-US" sz="2800" b="0" i="0" u="none" strike="noStrike" kern="1200" dirty="0" smtClean="0">
                  <a:ln>
                    <a:noFill/>
                  </a:ln>
                  <a:solidFill>
                    <a:schemeClr val="tx1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[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Rubinfeld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Xie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2013] G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H </a:t>
                </a: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abelian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 Work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in </a:t>
                </a:r>
                <a:r>
                  <a:rPr lang="en-US" sz="2800" dirty="0" smtClean="0"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ad hoc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basis</a:t>
                </a:r>
              </a:p>
              <a:p>
                <a:pPr lvl="0" hangingPunct="0"/>
                <a:endParaRPr lang="en-US" sz="2800" dirty="0" smtClean="0"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7030A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[This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7030A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work]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Any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𝑚</m:t>
                        </m:r>
                      </m:sup>
                    </m:sSup>
                  </m:oMath>
                </a14:m>
                <a:endParaRPr lang="en-US" sz="2800" b="0" i="0" u="none" strike="noStrike" kern="1200" baseline="0" dirty="0" smtClean="0">
                  <a:ln>
                    <a:noFill/>
                  </a:ln>
                  <a:solidFill>
                    <a:srgbClr val="008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en-US" sz="2800" b="0" i="0" u="none" strike="noStrike" kern="1200" dirty="0" smtClean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 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Representation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basis, simpler even for abelian H</a:t>
                </a: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8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8723"/>
                <a:ext cx="9928225" cy="6742893"/>
              </a:xfrm>
              <a:prstGeom prst="rect">
                <a:avLst/>
              </a:prstGeom>
              <a:blipFill>
                <a:blip r:embed="rId3"/>
                <a:stretch>
                  <a:fillRect l="-1903" r="-19890" b="-1356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5385" y="197391"/>
            <a:ext cx="3928733" cy="6988709"/>
          </a:xfrm>
          <a:ln w="69850">
            <a:solidFill>
              <a:schemeClr val="tx1"/>
            </a:solidFill>
          </a:ln>
        </p:spPr>
        <p:txBody>
          <a:bodyPr wrap="square" lIns="90000" tIns="46800" rIns="90000" bIns="46800" anchorCtr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Book </a:t>
            </a:r>
            <a:r>
              <a:rPr lang="en-US" sz="3600" dirty="0" smtClean="0">
                <a:solidFill>
                  <a:srgbClr val="7030A0"/>
                </a:solidFill>
              </a:rPr>
              <a:t>a</a:t>
            </a:r>
            <a:r>
              <a:rPr lang="en-US" sz="3600" dirty="0" smtClean="0">
                <a:solidFill>
                  <a:srgbClr val="7030A0"/>
                </a:solidFill>
                <a:effectLst/>
              </a:rPr>
              <a:t>d      </a:t>
            </a:r>
            <a:r>
              <a:rPr lang="en-US" sz="3600" dirty="0" smtClean="0">
                <a:solidFill>
                  <a:srgbClr val="7030A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7030A0"/>
                </a:solidFill>
                <a:effectLst/>
              </a:rPr>
            </a:br>
            <a:r>
              <a:rPr lang="en-US" sz="3600" dirty="0" smtClean="0">
                <a:solidFill>
                  <a:srgbClr val="7030A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7030A0"/>
                </a:solidFill>
                <a:effectLst/>
              </a:rPr>
            </a:br>
            <a:r>
              <a:rPr lang="en-US" sz="3600" dirty="0" smtClean="0">
                <a:solidFill>
                  <a:srgbClr val="7030A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7030A0"/>
                </a:solidFill>
                <a:effectLst/>
              </a:rPr>
            </a:br>
            <a:r>
              <a:rPr lang="en-US" sz="3600" dirty="0">
                <a:solidFill>
                  <a:srgbClr val="7030A0"/>
                </a:solidFill>
              </a:rPr>
              <a:t/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/>
              </a:rPr>
              <a:t>Mathematics </a:t>
            </a:r>
            <a:r>
              <a:rPr lang="en-US" dirty="0">
                <a:solidFill>
                  <a:srgbClr val="000000"/>
                </a:solidFill>
                <a:latin typeface="Arial" pitchFamily="34"/>
              </a:rPr>
              <a:t>of the </a:t>
            </a:r>
            <a:r>
              <a:rPr lang="en-US" dirty="0" smtClean="0">
                <a:solidFill>
                  <a:srgbClr val="000000"/>
                </a:solidFill>
                <a:latin typeface="Arial" pitchFamily="34"/>
              </a:rPr>
              <a:t>impossible</a:t>
            </a:r>
            <a:br>
              <a:rPr lang="en-US" dirty="0" smtClean="0">
                <a:solidFill>
                  <a:srgbClr val="000000"/>
                </a:solidFill>
                <a:latin typeface="Arial" pitchFamily="34"/>
              </a:rPr>
            </a:br>
            <a:r>
              <a:rPr lang="en-US" sz="3600" dirty="0">
                <a:solidFill>
                  <a:srgbClr val="000000"/>
                </a:solidFill>
                <a:latin typeface="Arial" pitchFamily="34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Arial" pitchFamily="34"/>
              </a:rPr>
            </a:br>
            <a:r>
              <a:rPr lang="en-US" sz="3600" dirty="0">
                <a:solidFill>
                  <a:srgbClr val="000000"/>
                </a:solidFill>
                <a:latin typeface="Arial" pitchFamily="34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Arial" pitchFamily="34"/>
              </a:rPr>
            </a:br>
            <a:r>
              <a:rPr lang="en-US" sz="3600" dirty="0" smtClean="0">
                <a:solidFill>
                  <a:srgbClr val="000000"/>
                </a:solidFill>
                <a:latin typeface="Arial" pitchFamily="34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Arial" pitchFamily="34"/>
              </a:rPr>
            </a:br>
            <a:r>
              <a:rPr lang="en-US" sz="3600" dirty="0">
                <a:solidFill>
                  <a:srgbClr val="000000"/>
                </a:solidFill>
                <a:latin typeface="Arial" pitchFamily="34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Arial" pitchFamily="34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34"/>
              </a:rPr>
              <a:t>Draft on my homepage</a:t>
            </a:r>
            <a:endParaRPr lang="en-US" sz="2800" dirty="0">
              <a:solidFill>
                <a:srgbClr val="7030A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03" y="193149"/>
            <a:ext cx="5841567" cy="699295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85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56229" y="2389021"/>
            <a:ext cx="2445199" cy="833178"/>
          </a:xfrm>
        </p:spPr>
        <p:txBody>
          <a:bodyPr wrap="none" lIns="90000" tIns="46800" rIns="90000" bIns="46800" anchorCtr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The end</a:t>
            </a:r>
            <a:endParaRPr lang="en-US" sz="4800" dirty="0">
              <a:solidFill>
                <a:srgbClr val="7030A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03" y="193149"/>
            <a:ext cx="5841567" cy="699295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54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61883" y="2238415"/>
            <a:ext cx="3572110" cy="833178"/>
          </a:xfrm>
        </p:spPr>
        <p:txBody>
          <a:bodyPr wrap="none" lIns="90000" tIns="46800" rIns="90000" bIns="46800" anchorCtr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effectLst/>
              </a:rPr>
              <a:t>Now the talk</a:t>
            </a:r>
            <a:endParaRPr lang="en-US" sz="4800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-1686910" y="2364827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4" y="182880"/>
                <a:ext cx="9821917" cy="3995730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Interleaved group products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group G</a:t>
                </a: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932B2B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                   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how much communication ??</a:t>
                </a:r>
                <a:endParaRPr lang="en-US" sz="2800" dirty="0" smtClean="0">
                  <a:solidFill>
                    <a:srgbClr val="008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182880"/>
                <a:ext cx="9821917" cy="3995730"/>
              </a:xfrm>
              <a:prstGeom prst="rect">
                <a:avLst/>
              </a:prstGeom>
              <a:blipFill>
                <a:blip r:embed="rId3"/>
                <a:stretch>
                  <a:fillRect l="-1924" t="-2595" b="-5038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746530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09571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0399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-1686910" y="2364827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4" y="182880"/>
                <a:ext cx="9821917" cy="4547484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Interleaved group products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group G</a:t>
                </a: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932B2B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(reduce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to equality)</a:t>
                </a:r>
                <a:endParaRPr lang="en-US" sz="2800" b="0" i="0" u="none" strike="noStrike" kern="1200" baseline="0" dirty="0" smtClean="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  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??        (Hint: encode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inner product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)</a:t>
                </a:r>
                <a:endParaRPr lang="en-US" sz="2800" dirty="0" smtClean="0">
                  <a:solidFill>
                    <a:schemeClr val="tx1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182880"/>
                <a:ext cx="9821917" cy="4547484"/>
              </a:xfrm>
              <a:prstGeom prst="rect">
                <a:avLst/>
              </a:prstGeom>
              <a:blipFill>
                <a:blip r:embed="rId3"/>
                <a:stretch>
                  <a:fillRect l="-1924" t="-2279" b="-4155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746530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09571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972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-1686910" y="2364827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4" y="182880"/>
                <a:ext cx="9821917" cy="5512171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Interleaved group products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group G</a:t>
                </a: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932B2B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(reduce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to equality)</a:t>
                </a:r>
                <a:endParaRPr lang="en-US" sz="2800" b="0" i="0" u="none" strike="noStrike" kern="1200" baseline="0" dirty="0" smtClean="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 err="1" smtClean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		                       (encode inner product)</a:t>
                </a: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Question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[Miles V]: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 t log |G|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for some G?     (crypto app.)</a:t>
                </a:r>
              </a:p>
              <a:p>
                <a:pPr hangingPunct="0"/>
                <a:endParaRPr lang="en-US" sz="2800" dirty="0" smtClean="0">
                  <a:solidFill>
                    <a:srgbClr val="008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182880"/>
                <a:ext cx="9821917" cy="5512171"/>
              </a:xfrm>
              <a:prstGeom prst="rect">
                <a:avLst/>
              </a:prstGeom>
              <a:blipFill>
                <a:blip r:embed="rId3"/>
                <a:stretch>
                  <a:fillRect l="-1924" t="-1881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746530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09571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82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-1686910" y="2364827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4" y="182880"/>
                <a:ext cx="9821917" cy="5650991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Interleaved group products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group G</a:t>
                </a: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932B2B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(reduce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to equality)</a:t>
                </a:r>
                <a:endParaRPr lang="en-US" sz="2800" b="0" i="0" u="none" strike="noStrike" kern="1200" baseline="0" dirty="0" smtClean="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 err="1" smtClean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		                       (encode inner product)</a:t>
                </a: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Question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[Miles V]: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 t log |G|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for some G?     (crypto app.)</a:t>
                </a:r>
              </a:p>
              <a:p>
                <a:pPr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[Gowers V]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Yes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for G = SL(2,q) = 2x2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matrices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𝑞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182880"/>
                <a:ext cx="9821917" cy="5650991"/>
              </a:xfrm>
              <a:prstGeom prst="rect">
                <a:avLst/>
              </a:prstGeom>
              <a:blipFill>
                <a:blip r:embed="rId3"/>
                <a:stretch>
                  <a:fillRect l="-1924" t="-1834" b="-3236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746530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09571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24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-1686910" y="2364827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4" y="182880"/>
                <a:ext cx="9821917" cy="6202745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Interleaved group products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group G</a:t>
                </a: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932B2B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(reduce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to equality)</a:t>
                </a:r>
                <a:endParaRPr lang="en-US" sz="2800" b="0" i="0" u="none" strike="noStrike" kern="1200" baseline="0" dirty="0" smtClean="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 err="1" smtClean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		                       (encode inner product)</a:t>
                </a: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Question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[Miles V]: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 t log |G|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for some G?     (crypto app.)</a:t>
                </a:r>
              </a:p>
              <a:p>
                <a:pPr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[Gowers V]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Yes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for G = SL(2,q) = 2x2 matrices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𝑞</m:t>
                        </m:r>
                      </m:sub>
                    </m:sSub>
                  </m:oMath>
                </a14:m>
                <a:endParaRPr lang="en-US" sz="2800" dirty="0"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[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Shalev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] refines bounds for other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groups</a:t>
                </a:r>
                <a:endParaRPr lang="en-US" sz="2800" dirty="0" smtClean="0">
                  <a:solidFill>
                    <a:schemeClr val="tx1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182880"/>
                <a:ext cx="9821917" cy="6202745"/>
              </a:xfrm>
              <a:prstGeom prst="rect">
                <a:avLst/>
              </a:prstGeom>
              <a:blipFill>
                <a:blip r:embed="rId3"/>
                <a:stretch>
                  <a:fillRect l="-1924" t="-1670" b="-2750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746530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09571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690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-1686910" y="2364827"/>
            <a:ext cx="9601200" cy="618804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0000"/>
              </a:solidFill>
              <a:cs typeface="Arial" pitchFamily="34"/>
            </a:endParaRPr>
          </a:p>
          <a:p>
            <a:pPr lvl="0">
              <a:spcBef>
                <a:spcPts val="697"/>
              </a:spcBef>
              <a:spcAft>
                <a:spcPts val="0"/>
              </a:spcAft>
            </a:pPr>
            <a:endParaRPr lang="en-US" sz="2800">
              <a:solidFill>
                <a:srgbClr val="008000"/>
              </a:solidFill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7654" y="182880"/>
                <a:ext cx="9821917" cy="7167432"/>
              </a:xfrm>
              <a:prstGeom prst="rect">
                <a:avLst/>
              </a:prstGeom>
              <a:noFill/>
              <a:ln>
                <a:noFill/>
                <a:tailEnd type="arrow"/>
              </a:ln>
            </p:spPr>
            <p:txBody>
              <a:bodyPr vert="horz" wrap="square" lIns="90000" tIns="45000" rIns="90000" bIns="45000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4000" b="0" i="0" u="none" strike="noStrike" kern="1200" baseline="0" dirty="0" smtClean="0">
                    <a:ln>
                      <a:noFill/>
                    </a:ln>
                    <a:solidFill>
                      <a:srgbClr val="00008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Interleaved group products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Alice: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group G</a:t>
                </a: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 Bob: 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, …,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∈ G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zxx-none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Decide if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1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2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• • •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a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b</a:t>
                </a:r>
                <a:r>
                  <a:rPr lang="en-US" sz="2800" b="0" i="0" u="none" strike="noStrike" kern="1200" baseline="-35000" dirty="0" err="1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t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= 1</a:t>
                </a:r>
                <a:r>
                  <a:rPr lang="en-US" sz="2800" b="0" i="0" u="none" strike="noStrike" kern="1200" baseline="-3500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</a:t>
                </a:r>
                <a:r>
                  <a:rPr lang="en-US" sz="28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 or  = h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800" b="0" i="0" u="none" strike="noStrike" kern="1200" baseline="0" dirty="0">
                  <a:ln>
                    <a:noFill/>
                  </a:ln>
                  <a:solidFill>
                    <a:srgbClr val="932B2B"/>
                  </a:solidFill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abelian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b="0" i="0" u="none" strike="noStrike" kern="1200" baseline="0" dirty="0" smtClean="0">
                    <a:ln>
                      <a:noFill/>
                    </a:ln>
                    <a:solidFill>
                      <a:srgbClr val="800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constant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                         </a:t>
                </a:r>
                <a:r>
                  <a:rPr lang="en-US" sz="2800" b="0" i="0" u="none" strike="noStrike" kern="1200" baseline="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(reduce</a:t>
                </a:r>
                <a:r>
                  <a:rPr lang="en-US" sz="2800" b="0" i="0" u="none" strike="noStrike" kern="1200" dirty="0" smtClean="0">
                    <a:ln>
                      <a:noFill/>
                    </a:ln>
                    <a:latin typeface="Arial" pitchFamily="18"/>
                    <a:ea typeface="Lucida Sans Unicode" pitchFamily="2"/>
                    <a:cs typeface="Tahoma" pitchFamily="2"/>
                  </a:rPr>
                  <a:t> to equality)</a:t>
                </a:r>
                <a:endParaRPr lang="en-US" sz="2800" b="0" i="0" u="none" strike="noStrike" kern="1200" baseline="0" dirty="0" smtClean="0">
                  <a:ln>
                    <a:noFill/>
                  </a:ln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 simple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ucida Sans Unicode" pitchFamily="2"/>
                        <a:cs typeface="Tahoma" pitchFamily="2"/>
                      </a:rPr>
                      <m:t>⇒ </m:t>
                    </m:r>
                  </m:oMath>
                </a14:m>
                <a:r>
                  <a:rPr lang="en-US" sz="2800" dirty="0" err="1" smtClean="0">
                    <a:solidFill>
                      <a:srgbClr val="932B2B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		                       (encode inner product)</a:t>
                </a: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Question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[Miles V]: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c t log |G|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for some G?     (crypto app.)</a:t>
                </a:r>
              </a:p>
              <a:p>
                <a:pPr hangingPunct="0"/>
                <a:r>
                  <a:rPr lang="zxx-none" sz="2800" dirty="0"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[Gowers V]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Yes</a:t>
                </a:r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for G = SL(2,q) = 2x2 matrices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Lucida Sans Unicode" pitchFamily="2"/>
                            <a:cs typeface="Tahoma" pitchFamily="2"/>
                          </a:rPr>
                          <m:t>𝑞</m:t>
                        </m:r>
                      </m:sub>
                    </m:sSub>
                  </m:oMath>
                </a14:m>
                <a:endParaRPr lang="en-US" sz="2800" dirty="0">
                  <a:latin typeface="Arial" pitchFamily="18"/>
                  <a:ea typeface="Lucida Sans Unicode" pitchFamily="2"/>
                  <a:cs typeface="Tahoma" pitchFamily="2"/>
                </a:endParaRPr>
              </a:p>
              <a:p>
                <a:pPr lvl="0"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[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Shalev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] refines bounds for other groups</a:t>
                </a:r>
              </a:p>
              <a:p>
                <a:pPr hangingPunct="0"/>
                <a:r>
                  <a:rPr lang="zxx-none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●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[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Derksen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V] </a:t>
                </a:r>
                <a:r>
                  <a:rPr lang="en-US" sz="2800" dirty="0" err="1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Quasirandom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 G, 3-line </a:t>
                </a:r>
                <a:r>
                  <a:rPr lang="en-US" sz="2800" dirty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“book proof”</a:t>
                </a:r>
              </a:p>
              <a:p>
                <a:pPr hangingPunct="0"/>
                <a:r>
                  <a:rPr lang="en-US" sz="2800" dirty="0">
                    <a:latin typeface="Arial" pitchFamily="18"/>
                    <a:ea typeface="Lucida Sans Unicode" pitchFamily="2"/>
                    <a:cs typeface="Tahoma" pitchFamily="2"/>
                  </a:rPr>
                  <a:t> </a:t>
                </a:r>
                <a:r>
                  <a:rPr lang="en-US" sz="2800" dirty="0" smtClean="0">
                    <a:latin typeface="Arial" pitchFamily="18"/>
                    <a:ea typeface="Lucida Sans Unicode" pitchFamily="2"/>
                    <a:cs typeface="Tahoma" pitchFamily="2"/>
                  </a:rPr>
                  <a:t>           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Arial" pitchFamily="18"/>
                    <a:ea typeface="Lucida Sans Unicode" pitchFamily="2"/>
                    <a:cs typeface="Tahoma" pitchFamily="2"/>
                  </a:rPr>
                  <a:t>Generalizes, simplifies, improves all above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182880"/>
                <a:ext cx="9821917" cy="7167432"/>
              </a:xfrm>
              <a:prstGeom prst="rect">
                <a:avLst/>
              </a:prstGeom>
              <a:blipFill>
                <a:blip r:embed="rId3"/>
                <a:stretch>
                  <a:fillRect l="-1924" t="-1446" b="-1190"/>
                </a:stretch>
              </a:blipFill>
              <a:ln>
                <a:noFill/>
                <a:tailEnd type="arrow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746530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09571" y="990073"/>
            <a:ext cx="1185567" cy="1461464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noFill/>
          <a:ln w="45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Tahoma" pitchFamily="2"/>
              </a:rPr>
              <a:t>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63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8148</TotalTime>
  <Words>1080</Words>
  <Application>Microsoft Office PowerPoint</Application>
  <PresentationFormat>Custom</PresentationFormat>
  <Paragraphs>291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Lucida Sans Unicode</vt:lpstr>
      <vt:lpstr>Tahoma</vt:lpstr>
      <vt:lpstr>Times New Roman</vt:lpstr>
      <vt:lpstr>Wingdings</vt:lpstr>
      <vt:lpstr>Default</vt:lpstr>
      <vt:lpstr>Boosting uniformity in quasirandom groups: fast and simple</vt:lpstr>
      <vt:lpstr>Book ad          Mathematics of the impossible     Draft on my homepage</vt:lpstr>
      <vt:lpstr>Now the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multiparty communication complexity of interleaved group products</dc:title>
  <dc:creator>Hasanhodzic, Jasmina</dc:creator>
  <cp:lastModifiedBy>Windows User</cp:lastModifiedBy>
  <cp:revision>590</cp:revision>
  <dcterms:created xsi:type="dcterms:W3CDTF">2009-03-30T18:47:45Z</dcterms:created>
  <dcterms:modified xsi:type="dcterms:W3CDTF">2024-10-10T15:52:11Z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