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3"/>
  </p:notesMasterIdLst>
  <p:sldIdLst>
    <p:sldId id="257" r:id="rId3"/>
    <p:sldId id="461" r:id="rId4"/>
    <p:sldId id="462" r:id="rId5"/>
    <p:sldId id="438" r:id="rId6"/>
    <p:sldId id="514" r:id="rId7"/>
    <p:sldId id="515" r:id="rId8"/>
    <p:sldId id="528" r:id="rId9"/>
    <p:sldId id="472" r:id="rId10"/>
    <p:sldId id="484" r:id="rId11"/>
    <p:sldId id="485" r:id="rId12"/>
    <p:sldId id="487" r:id="rId13"/>
    <p:sldId id="474" r:id="rId14"/>
    <p:sldId id="475" r:id="rId15"/>
    <p:sldId id="478" r:id="rId16"/>
    <p:sldId id="476" r:id="rId17"/>
    <p:sldId id="477" r:id="rId18"/>
    <p:sldId id="480" r:id="rId19"/>
    <p:sldId id="481" r:id="rId20"/>
    <p:sldId id="482" r:id="rId21"/>
    <p:sldId id="483" r:id="rId22"/>
    <p:sldId id="490" r:id="rId23"/>
    <p:sldId id="492" r:id="rId24"/>
    <p:sldId id="493" r:id="rId25"/>
    <p:sldId id="529" r:id="rId26"/>
    <p:sldId id="494" r:id="rId27"/>
    <p:sldId id="495" r:id="rId28"/>
    <p:sldId id="502" r:id="rId29"/>
    <p:sldId id="506" r:id="rId30"/>
    <p:sldId id="516" r:id="rId31"/>
    <p:sldId id="496" r:id="rId32"/>
    <p:sldId id="505" r:id="rId33"/>
    <p:sldId id="504" r:id="rId34"/>
    <p:sldId id="507" r:id="rId35"/>
    <p:sldId id="501" r:id="rId36"/>
    <p:sldId id="523" r:id="rId37"/>
    <p:sldId id="530" r:id="rId38"/>
    <p:sldId id="465" r:id="rId39"/>
    <p:sldId id="510" r:id="rId40"/>
    <p:sldId id="466" r:id="rId41"/>
    <p:sldId id="467" r:id="rId42"/>
    <p:sldId id="468" r:id="rId43"/>
    <p:sldId id="469" r:id="rId44"/>
    <p:sldId id="470" r:id="rId45"/>
    <p:sldId id="471" r:id="rId46"/>
    <p:sldId id="509" r:id="rId47"/>
    <p:sldId id="531" r:id="rId48"/>
    <p:sldId id="524" r:id="rId49"/>
    <p:sldId id="526" r:id="rId50"/>
    <p:sldId id="525" r:id="rId51"/>
    <p:sldId id="52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99C6DA3-6154-4FDC-ACA9-0A1BB321A07B}">
          <p14:sldIdLst>
            <p14:sldId id="257"/>
            <p14:sldId id="461"/>
            <p14:sldId id="462"/>
            <p14:sldId id="438"/>
            <p14:sldId id="514"/>
            <p14:sldId id="515"/>
          </p14:sldIdLst>
        </p14:section>
        <p14:section name="PIR" id="{1AA9ADF3-E25C-48F8-9E68-428DC1DFB40B}">
          <p14:sldIdLst>
            <p14:sldId id="528"/>
            <p14:sldId id="472"/>
            <p14:sldId id="484"/>
            <p14:sldId id="485"/>
            <p14:sldId id="487"/>
            <p14:sldId id="474"/>
            <p14:sldId id="475"/>
            <p14:sldId id="478"/>
            <p14:sldId id="476"/>
            <p14:sldId id="477"/>
            <p14:sldId id="480"/>
            <p14:sldId id="481"/>
            <p14:sldId id="482"/>
            <p14:sldId id="483"/>
            <p14:sldId id="490"/>
            <p14:sldId id="492"/>
            <p14:sldId id="493"/>
          </p14:sldIdLst>
        </p14:section>
        <p14:section name="Sums" id="{A933B5B0-7D64-4412-9B28-47BF44AF92B9}">
          <p14:sldIdLst>
            <p14:sldId id="529"/>
            <p14:sldId id="494"/>
            <p14:sldId id="495"/>
            <p14:sldId id="502"/>
            <p14:sldId id="506"/>
            <p14:sldId id="516"/>
            <p14:sldId id="496"/>
            <p14:sldId id="505"/>
            <p14:sldId id="504"/>
            <p14:sldId id="507"/>
            <p14:sldId id="501"/>
            <p14:sldId id="523"/>
          </p14:sldIdLst>
        </p14:section>
        <p14:section name="Key Agreement" id="{18D488FD-9BB3-451C-872A-488C8FF30B01}">
          <p14:sldIdLst>
            <p14:sldId id="530"/>
            <p14:sldId id="465"/>
            <p14:sldId id="510"/>
            <p14:sldId id="466"/>
            <p14:sldId id="467"/>
            <p14:sldId id="468"/>
            <p14:sldId id="469"/>
            <p14:sldId id="470"/>
            <p14:sldId id="471"/>
            <p14:sldId id="509"/>
          </p14:sldIdLst>
        </p14:section>
        <p14:section name="Altered" id="{B713423C-71C7-4B45-BB62-08EB91262263}">
          <p14:sldIdLst>
            <p14:sldId id="531"/>
            <p14:sldId id="524"/>
            <p14:sldId id="526"/>
            <p14:sldId id="525"/>
            <p14:sldId id="52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6" autoAdjust="0"/>
    <p:restoredTop sz="79487" autoAdjust="0"/>
  </p:normalViewPr>
  <p:slideViewPr>
    <p:cSldViewPr snapToGrid="0">
      <p:cViewPr varScale="1">
        <p:scale>
          <a:sx n="53" d="100"/>
          <a:sy n="53" d="100"/>
        </p:scale>
        <p:origin x="13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4EA7D-91C4-4112-BA01-9B021E969924}" type="datetimeFigureOut">
              <a:rPr lang="en-US" smtClean="0"/>
              <a:t>11/24/2020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F4014-3ED0-4FF3-9876-B0C16FE35CDB}" type="slidenum">
              <a:rPr lang="en-US" smtClean="0"/>
              <a:t>‹#›</a:t>
            </a:fld>
            <a:endParaRPr lang="en-US"/>
          </a:p>
        </p:txBody>
      </p:sp>
    </p:spTree>
    <p:extLst>
      <p:ext uri="{BB962C8B-B14F-4D97-AF65-F5344CB8AC3E}">
        <p14:creationId xmlns:p14="http://schemas.microsoft.com/office/powerpoint/2010/main" val="298103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Today I’ll be talking about this paper from 2006 called cryptography from anonymity. It’s by </a:t>
            </a:r>
            <a:r>
              <a:rPr lang="en-US" dirty="0" err="1"/>
              <a:t>ishai</a:t>
            </a:r>
            <a:r>
              <a:rPr lang="en-US" dirty="0"/>
              <a:t> </a:t>
            </a:r>
            <a:r>
              <a:rPr lang="en-US" dirty="0" err="1"/>
              <a:t>kushilevitz</a:t>
            </a:r>
            <a:r>
              <a:rPr lang="en-US" dirty="0"/>
              <a:t> Ostrovsky and </a:t>
            </a:r>
            <a:r>
              <a:rPr lang="en-US" dirty="0" err="1"/>
              <a:t>sahai</a:t>
            </a:r>
            <a:r>
              <a:rPr lang="en-US" dirty="0"/>
              <a:t>. I’ll also include a related result by </a:t>
            </a:r>
            <a:r>
              <a:rPr lang="en-US" dirty="0" err="1"/>
              <a:t>beimel</a:t>
            </a:r>
            <a:r>
              <a:rPr lang="en-US" dirty="0"/>
              <a:t> </a:t>
            </a:r>
            <a:r>
              <a:rPr lang="en-US" dirty="0" err="1"/>
              <a:t>haitner</a:t>
            </a:r>
            <a:r>
              <a:rPr lang="en-US" dirty="0"/>
              <a:t> Nissim and stemmer that was put on </a:t>
            </a:r>
            <a:r>
              <a:rPr lang="en-US" dirty="0" err="1"/>
              <a:t>arxiv</a:t>
            </a:r>
            <a:r>
              <a:rPr lang="en-US" dirty="0"/>
              <a:t> a few months ago.</a:t>
            </a:r>
          </a:p>
          <a:p>
            <a:r>
              <a:rPr lang="en-US" dirty="0"/>
              <a:t>- One way to frame the set of results I’ll be talking about today is to replace the word anonymity with the idea of shuffling some carefully chosen cards. And maybe shuffling in some specific way.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B2D01-8093-4CDA-BEA2-5022CD7C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995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make this a bit more formal. We’ll use lambda for security parameter.</a:t>
            </a:r>
          </a:p>
        </p:txBody>
      </p:sp>
      <p:sp>
        <p:nvSpPr>
          <p:cNvPr id="4" name="Slide Number Placeholder 3"/>
          <p:cNvSpPr>
            <a:spLocks noGrp="1"/>
          </p:cNvSpPr>
          <p:nvPr>
            <p:ph type="sldNum" sz="quarter" idx="5"/>
          </p:nvPr>
        </p:nvSpPr>
        <p:spPr/>
        <p:txBody>
          <a:bodyPr/>
          <a:lstStyle/>
          <a:p>
            <a:fld id="{03BF4014-3ED0-4FF3-9876-B0C16FE35CDB}" type="slidenum">
              <a:rPr lang="en-US" smtClean="0"/>
              <a:t>12</a:t>
            </a:fld>
            <a:endParaRPr lang="en-US"/>
          </a:p>
        </p:txBody>
      </p:sp>
    </p:spTree>
    <p:extLst>
      <p:ext uri="{BB962C8B-B14F-4D97-AF65-F5344CB8AC3E}">
        <p14:creationId xmlns:p14="http://schemas.microsoft.com/office/powerpoint/2010/main" val="2191700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BF4014-3ED0-4FF3-9876-B0C16FE35CDB}" type="slidenum">
              <a:rPr lang="en-US" smtClean="0"/>
              <a:t>13</a:t>
            </a:fld>
            <a:endParaRPr lang="en-US"/>
          </a:p>
        </p:txBody>
      </p:sp>
    </p:spTree>
    <p:extLst>
      <p:ext uri="{BB962C8B-B14F-4D97-AF65-F5344CB8AC3E}">
        <p14:creationId xmlns:p14="http://schemas.microsoft.com/office/powerpoint/2010/main" val="2836084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assumption we rely on is the following. If z is at least this big, a poly-time adversary cant distinguish between s0 and s1 with probability better than ½ plus negligible in lambda</a:t>
            </a:r>
          </a:p>
          <a:p>
            <a:pPr marL="171450" indent="-171450">
              <a:buFontTx/>
              <a:buChar char="-"/>
            </a:pPr>
            <a:r>
              <a:rPr lang="en-US" dirty="0"/>
              <a:t>Why this bound in particular?</a:t>
            </a:r>
          </a:p>
          <a:p>
            <a:pPr marL="171450" indent="-171450">
              <a:buFontTx/>
              <a:buChar char="-"/>
            </a:pPr>
            <a:r>
              <a:rPr lang="en-US" dirty="0"/>
              <a:t>There’s an algorithm by coppersmith and </a:t>
            </a:r>
            <a:r>
              <a:rPr lang="en-US" dirty="0" err="1"/>
              <a:t>sudan</a:t>
            </a:r>
            <a:r>
              <a:rPr lang="en-US" dirty="0"/>
              <a:t> for the small z regime, so we take z to be bigger than this quantity. There’s a technical caveat regarding the input to the distinguisher but I won’t go into it for time.</a:t>
            </a:r>
          </a:p>
        </p:txBody>
      </p:sp>
      <p:sp>
        <p:nvSpPr>
          <p:cNvPr id="4" name="Slide Number Placeholder 3"/>
          <p:cNvSpPr>
            <a:spLocks noGrp="1"/>
          </p:cNvSpPr>
          <p:nvPr>
            <p:ph type="sldNum" sz="quarter" idx="5"/>
          </p:nvPr>
        </p:nvSpPr>
        <p:spPr/>
        <p:txBody>
          <a:bodyPr/>
          <a:lstStyle/>
          <a:p>
            <a:fld id="{03BF4014-3ED0-4FF3-9876-B0C16FE35CDB}" type="slidenum">
              <a:rPr lang="en-US" smtClean="0"/>
              <a:t>15</a:t>
            </a:fld>
            <a:endParaRPr lang="en-US"/>
          </a:p>
        </p:txBody>
      </p:sp>
    </p:spTree>
    <p:extLst>
      <p:ext uri="{BB962C8B-B14F-4D97-AF65-F5344CB8AC3E}">
        <p14:creationId xmlns:p14="http://schemas.microsoft.com/office/powerpoint/2010/main" val="1712959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use this hardness assumption for our PIR protocol?</a:t>
            </a:r>
          </a:p>
          <a:p>
            <a:pPr marL="171450" indent="-171450">
              <a:buFontTx/>
              <a:buChar char="-"/>
            </a:pPr>
            <a:r>
              <a:rPr lang="en-US" dirty="0"/>
              <a:t>Well we have a secret that we’d like to hide</a:t>
            </a:r>
          </a:p>
          <a:p>
            <a:pPr marL="171450" indent="-171450">
              <a:buFontTx/>
              <a:buChar char="-"/>
            </a:pPr>
            <a:r>
              <a:rPr lang="en-US" dirty="0"/>
              <a:t>So we can run the challenger’s algorithm from before</a:t>
            </a:r>
          </a:p>
          <a:p>
            <a:pPr marL="171450" indent="-171450">
              <a:buFontTx/>
              <a:buChar char="-"/>
            </a:pPr>
            <a:r>
              <a:rPr lang="en-US" dirty="0"/>
              <a:t>And then send the set of points to the shuffler. By the hardness assumption, no bounded adversary should be able to find out what the secret 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B2D01-8093-4CDA-BEA2-5022CD7C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66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the picture. Client sends messages and the shuffler outputs some permutation of them. We’ll use V(x1 through </a:t>
            </a:r>
            <a:r>
              <a:rPr lang="en-US" dirty="0" err="1"/>
              <a:t>xn</a:t>
            </a:r>
            <a:r>
              <a:rPr lang="en-US" dirty="0"/>
              <a:t>) to denote the adversary’s view.</a:t>
            </a:r>
          </a:p>
          <a:p>
            <a:endParaRPr lang="en-US" dirty="0"/>
          </a:p>
          <a:p>
            <a:r>
              <a:rPr lang="en-US" dirty="0"/>
              <a:t>Each client is sending t plus z messages, where t counts the actual evaluations of p and z are the noise points.</a:t>
            </a:r>
          </a:p>
        </p:txBody>
      </p:sp>
      <p:sp>
        <p:nvSpPr>
          <p:cNvPr id="4" name="Slide Number Placeholder 3"/>
          <p:cNvSpPr>
            <a:spLocks noGrp="1"/>
          </p:cNvSpPr>
          <p:nvPr>
            <p:ph type="sldNum" sz="quarter" idx="5"/>
          </p:nvPr>
        </p:nvSpPr>
        <p:spPr/>
        <p:txBody>
          <a:bodyPr/>
          <a:lstStyle/>
          <a:p>
            <a:fld id="{4BAB2D01-8093-4CDA-BEA2-5022CD7CDCD1}" type="slidenum">
              <a:rPr lang="en-US" smtClean="0"/>
              <a:t>17</a:t>
            </a:fld>
            <a:endParaRPr lang="en-US"/>
          </a:p>
        </p:txBody>
      </p:sp>
    </p:spTree>
    <p:extLst>
      <p:ext uri="{BB962C8B-B14F-4D97-AF65-F5344CB8AC3E}">
        <p14:creationId xmlns:p14="http://schemas.microsoft.com/office/powerpoint/2010/main" val="425376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 claim I can shrink the number of noise points per user by a factor of n, if n is not too big compared to lambda. Why is that?</a:t>
            </a:r>
          </a:p>
          <a:p>
            <a:r>
              <a:rPr lang="en-US" dirty="0"/>
              <a:t>- We’ll use a hybrid argument. As long as there are z random points in total, our hardness assumption guarantees that the TV distance between the view on one input and the view on a neighboring input is negligible. And to get from any two client access patterns, there are n of these steps.</a:t>
            </a:r>
          </a:p>
        </p:txBody>
      </p:sp>
      <p:sp>
        <p:nvSpPr>
          <p:cNvPr id="4" name="Slide Number Placeholder 3"/>
          <p:cNvSpPr>
            <a:spLocks noGrp="1"/>
          </p:cNvSpPr>
          <p:nvPr>
            <p:ph type="sldNum" sz="quarter" idx="5"/>
          </p:nvPr>
        </p:nvSpPr>
        <p:spPr/>
        <p:txBody>
          <a:bodyPr/>
          <a:lstStyle/>
          <a:p>
            <a:fld id="{4BAB2D01-8093-4CDA-BEA2-5022CD7CDCD1}" type="slidenum">
              <a:rPr lang="en-US" smtClean="0"/>
              <a:t>18</a:t>
            </a:fld>
            <a:endParaRPr lang="en-US"/>
          </a:p>
        </p:txBody>
      </p:sp>
    </p:spTree>
    <p:extLst>
      <p:ext uri="{BB962C8B-B14F-4D97-AF65-F5344CB8AC3E}">
        <p14:creationId xmlns:p14="http://schemas.microsoft.com/office/powerpoint/2010/main" val="300508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server receives all these messages and has a vector of data values. How does the server use the data to respond to these messages?</a:t>
            </a:r>
          </a:p>
          <a:p>
            <a:pPr marL="171450" indent="-171450">
              <a:buFontTx/>
              <a:buChar char="-"/>
            </a:pPr>
            <a:r>
              <a:rPr lang="en-US" dirty="0"/>
              <a:t>The first thing it does is construct the polynomial q which is just a weighted sum of all the toolbox polynomials q sub r. the weights are the data values</a:t>
            </a:r>
          </a:p>
          <a:p>
            <a:pPr marL="171450" indent="-171450">
              <a:buFontTx/>
              <a:buChar char="-"/>
            </a:pPr>
            <a:r>
              <a:rPr lang="en-US" dirty="0"/>
              <a:t>(Remember the toolbox polynomials have this identity matrix property when plugging in special u points)</a:t>
            </a:r>
          </a:p>
          <a:p>
            <a:pPr marL="171450" indent="-171450">
              <a:buFontTx/>
              <a:buChar char="-"/>
            </a:pPr>
            <a:r>
              <a:rPr lang="en-US" dirty="0"/>
              <a:t>So to respond to a message v, the server just plugs v into this linear combination of polynomials.</a:t>
            </a:r>
          </a:p>
        </p:txBody>
      </p:sp>
      <p:sp>
        <p:nvSpPr>
          <p:cNvPr id="4" name="Slide Number Placeholder 3"/>
          <p:cNvSpPr>
            <a:spLocks noGrp="1"/>
          </p:cNvSpPr>
          <p:nvPr>
            <p:ph type="sldNum" sz="quarter" idx="5"/>
          </p:nvPr>
        </p:nvSpPr>
        <p:spPr/>
        <p:txBody>
          <a:bodyPr/>
          <a:lstStyle/>
          <a:p>
            <a:fld id="{4BAB2D01-8093-4CDA-BEA2-5022CD7CDCD1}" type="slidenum">
              <a:rPr lang="en-US" smtClean="0"/>
              <a:t>19</a:t>
            </a:fld>
            <a:endParaRPr lang="en-US"/>
          </a:p>
        </p:txBody>
      </p:sp>
    </p:spTree>
    <p:extLst>
      <p:ext uri="{BB962C8B-B14F-4D97-AF65-F5344CB8AC3E}">
        <p14:creationId xmlns:p14="http://schemas.microsoft.com/office/powerpoint/2010/main" val="2379821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step is to actually recover the data</a:t>
            </a:r>
          </a:p>
          <a:p>
            <a:pPr marL="171450" indent="-171450">
              <a:buFontTx/>
              <a:buChar char="-"/>
            </a:pPr>
            <a:r>
              <a:rPr lang="en-US" dirty="0"/>
              <a:t>What does Bob see?</a:t>
            </a:r>
          </a:p>
          <a:p>
            <a:pPr marL="171450" indent="-171450">
              <a:buFontTx/>
              <a:buChar char="-"/>
            </a:pPr>
            <a:r>
              <a:rPr lang="en-US" dirty="0"/>
              <a:t>He evaluated p on t random points</a:t>
            </a:r>
          </a:p>
          <a:p>
            <a:pPr marL="171450" indent="-171450">
              <a:buFontTx/>
              <a:buChar char="-"/>
            </a:pPr>
            <a:r>
              <a:rPr lang="en-US" dirty="0"/>
              <a:t>And he gets the evaluation of q on those evaluations of p. (He also gets evaluations on noise but he can discard them.) So he now has evaluations of some polynomial on t random points</a:t>
            </a:r>
          </a:p>
          <a:p>
            <a:pPr marL="171450" indent="-171450">
              <a:buFontTx/>
              <a:buChar char="-"/>
            </a:pPr>
            <a:r>
              <a:rPr lang="en-US" dirty="0"/>
              <a:t>This is good because if t is big enough Bob can learn what q composed on p is.</a:t>
            </a:r>
          </a:p>
        </p:txBody>
      </p:sp>
      <p:sp>
        <p:nvSpPr>
          <p:cNvPr id="4" name="Slide Number Placeholder 3"/>
          <p:cNvSpPr>
            <a:spLocks noGrp="1"/>
          </p:cNvSpPr>
          <p:nvPr>
            <p:ph type="sldNum" sz="quarter" idx="5"/>
          </p:nvPr>
        </p:nvSpPr>
        <p:spPr/>
        <p:txBody>
          <a:bodyPr/>
          <a:lstStyle/>
          <a:p>
            <a:fld id="{03BF4014-3ED0-4FF3-9876-B0C16FE35CDB}" type="slidenum">
              <a:rPr lang="en-US" smtClean="0"/>
              <a:t>20</a:t>
            </a:fld>
            <a:endParaRPr lang="en-US"/>
          </a:p>
        </p:txBody>
      </p:sp>
    </p:spTree>
    <p:extLst>
      <p:ext uri="{BB962C8B-B14F-4D97-AF65-F5344CB8AC3E}">
        <p14:creationId xmlns:p14="http://schemas.microsoft.com/office/powerpoint/2010/main" val="1896835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why do we care about this composition?</a:t>
            </a:r>
          </a:p>
          <a:p>
            <a:pPr marL="171450" indent="-171450">
              <a:buFontTx/>
              <a:buChar char="-"/>
            </a:pPr>
            <a:r>
              <a:rPr lang="en-US" dirty="0"/>
              <a:t>Well bob chose his polynomial such that its y intercept was his secret request</a:t>
            </a:r>
          </a:p>
          <a:p>
            <a:pPr marL="171450" indent="-171450">
              <a:buFontTx/>
              <a:buChar char="-"/>
            </a:pPr>
            <a:r>
              <a:rPr lang="en-US" dirty="0"/>
              <a:t>Meanwhile the server defined its polynomial to be this weighted sum of the toolbox polynomials</a:t>
            </a:r>
          </a:p>
          <a:p>
            <a:pPr marL="171450" indent="-171450">
              <a:buFontTx/>
              <a:buChar char="-"/>
            </a:pPr>
            <a:r>
              <a:rPr lang="en-US" dirty="0"/>
              <a:t>And the toolbox polynomials have this property that if we plug in the right value, we get back the requested bit</a:t>
            </a:r>
          </a:p>
          <a:p>
            <a:pPr marL="171450" indent="-171450">
              <a:buFontTx/>
              <a:buChar char="-"/>
            </a:pPr>
            <a:r>
              <a:rPr lang="en-US" dirty="0"/>
              <a:t>So taken together, if we evaluate q on p on zero, we get back our requested bit.</a:t>
            </a:r>
          </a:p>
        </p:txBody>
      </p:sp>
      <p:sp>
        <p:nvSpPr>
          <p:cNvPr id="4" name="Slide Number Placeholder 3"/>
          <p:cNvSpPr>
            <a:spLocks noGrp="1"/>
          </p:cNvSpPr>
          <p:nvPr>
            <p:ph type="sldNum" sz="quarter" idx="5"/>
          </p:nvPr>
        </p:nvSpPr>
        <p:spPr/>
        <p:txBody>
          <a:bodyPr/>
          <a:lstStyle/>
          <a:p>
            <a:fld id="{03BF4014-3ED0-4FF3-9876-B0C16FE35CDB}" type="slidenum">
              <a:rPr lang="en-US" smtClean="0"/>
              <a:t>21</a:t>
            </a:fld>
            <a:endParaRPr lang="en-US"/>
          </a:p>
        </p:txBody>
      </p:sp>
    </p:spTree>
    <p:extLst>
      <p:ext uri="{BB962C8B-B14F-4D97-AF65-F5344CB8AC3E}">
        <p14:creationId xmlns:p14="http://schemas.microsoft.com/office/powerpoint/2010/main" val="160519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key parameters of our protocol. Remember that t counts the number of evaluations per user and z the number of noise points</a:t>
            </a:r>
          </a:p>
          <a:p>
            <a:pPr marL="171450" indent="-171450">
              <a:buFontTx/>
              <a:buChar char="-"/>
            </a:pPr>
            <a:r>
              <a:rPr lang="en-US" dirty="0"/>
              <a:t>From our hardness assumption, we need z to be at least a certain size</a:t>
            </a:r>
          </a:p>
          <a:p>
            <a:pPr marL="171450" indent="-171450">
              <a:buFontTx/>
              <a:buChar char="-"/>
            </a:pPr>
            <a:r>
              <a:rPr lang="en-US" dirty="0"/>
              <a:t>And we need t to be big enough for the clients to learn the composed polynomial</a:t>
            </a:r>
          </a:p>
          <a:p>
            <a:pPr marL="171450" indent="-171450">
              <a:buFontTx/>
              <a:buChar char="-"/>
            </a:pPr>
            <a:r>
              <a:rPr lang="en-US" dirty="0"/>
              <a:t>We can work the algebra out and get that t needs to be larger than </a:t>
            </a:r>
            <a:r>
              <a:rPr lang="en-US" dirty="0" err="1"/>
              <a:t>dlambda</a:t>
            </a:r>
            <a:endParaRPr lang="en-US" dirty="0"/>
          </a:p>
          <a:p>
            <a:pPr marL="171450" indent="-171450">
              <a:buFontTx/>
              <a:buChar char="-"/>
            </a:pPr>
            <a:r>
              <a:rPr lang="en-US" dirty="0"/>
              <a:t>And the toolbox lemma has this constraint on m and d</a:t>
            </a:r>
          </a:p>
          <a:p>
            <a:pPr marL="171450" indent="-171450">
              <a:buFontTx/>
              <a:buChar char="-"/>
            </a:pPr>
            <a:r>
              <a:rPr lang="en-US" dirty="0"/>
              <a:t>Combining these, we need t to be at least square-root m lambda.</a:t>
            </a:r>
          </a:p>
          <a:p>
            <a:pPr marL="171450" indent="-171450">
              <a:buFontTx/>
              <a:buChar char="-"/>
            </a:pPr>
            <a:r>
              <a:rPr lang="en-US" dirty="0"/>
              <a:t>We’ll take z to be a small polynomial in m</a:t>
            </a:r>
          </a:p>
        </p:txBody>
      </p:sp>
      <p:sp>
        <p:nvSpPr>
          <p:cNvPr id="4" name="Slide Number Placeholder 3"/>
          <p:cNvSpPr>
            <a:spLocks noGrp="1"/>
          </p:cNvSpPr>
          <p:nvPr>
            <p:ph type="sldNum" sz="quarter" idx="5"/>
          </p:nvPr>
        </p:nvSpPr>
        <p:spPr/>
        <p:txBody>
          <a:bodyPr/>
          <a:lstStyle/>
          <a:p>
            <a:fld id="{03BF4014-3ED0-4FF3-9876-B0C16FE35CDB}" type="slidenum">
              <a:rPr lang="en-US" smtClean="0"/>
              <a:t>22</a:t>
            </a:fld>
            <a:endParaRPr lang="en-US"/>
          </a:p>
        </p:txBody>
      </p:sp>
    </p:spTree>
    <p:extLst>
      <p:ext uri="{BB962C8B-B14F-4D97-AF65-F5344CB8AC3E}">
        <p14:creationId xmlns:p14="http://schemas.microsoft.com/office/powerpoint/2010/main" val="154828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first define anonymity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then dive right into what’s possible with anonymity. I’ll start with single-server PIR, private information retrieval</a:t>
            </a:r>
          </a:p>
          <a:p>
            <a:pPr marL="171450" indent="-171450">
              <a:buFontTx/>
              <a:buChar char="-"/>
            </a:pPr>
            <a:r>
              <a:rPr lang="en-US" dirty="0"/>
              <a:t>And then a protocol to securely evaluate a sum</a:t>
            </a:r>
          </a:p>
          <a:p>
            <a:pPr marL="171450" indent="-171450">
              <a:buFontTx/>
              <a:buChar char="-"/>
            </a:pPr>
            <a:r>
              <a:rPr lang="en-US" dirty="0"/>
              <a:t>Next I’ll go into key agreement.</a:t>
            </a:r>
          </a:p>
          <a:p>
            <a:pPr marL="171450" indent="-171450">
              <a:buFontTx/>
              <a:buChar char="-"/>
            </a:pPr>
            <a:r>
              <a:rPr lang="en-US" dirty="0"/>
              <a:t>Then secure communication “without” key agreement. This one is from the </a:t>
            </a:r>
            <a:r>
              <a:rPr lang="en-US" dirty="0" err="1"/>
              <a:t>beimel</a:t>
            </a:r>
            <a:r>
              <a:rPr lang="en-US" dirty="0"/>
              <a:t> et al paper</a:t>
            </a:r>
          </a:p>
          <a:p>
            <a:pPr marL="171450" indent="-171450">
              <a:buFontTx/>
              <a:buChar char="-"/>
            </a:pPr>
            <a:r>
              <a:rPr lang="en-US" dirty="0"/>
              <a:t>And I’ll end with a tweaking of the model and some toy protocols you can make.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B2D01-8093-4CDA-BEA2-5022CD7C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164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implications for communication complexity. Remember, each user is sending only z over n noise points alongside t evaluations of their polynomial</a:t>
            </a:r>
          </a:p>
          <a:p>
            <a:pPr marL="171450" indent="-171450">
              <a:buFontTx/>
              <a:buChar char="-"/>
            </a:pPr>
            <a:r>
              <a:rPr lang="en-US" dirty="0"/>
              <a:t>So in total, the number of messages is n times (t plus z over n). Plugging in our bound gives this ugly expression</a:t>
            </a:r>
          </a:p>
          <a:p>
            <a:pPr marL="171450" indent="-171450">
              <a:buFontTx/>
              <a:buChar char="-"/>
            </a:pPr>
            <a:r>
              <a:rPr lang="en-US" dirty="0"/>
              <a:t>Each message is just a point in the Field, so this takes log F or log m bits</a:t>
            </a:r>
          </a:p>
          <a:p>
            <a:pPr marL="171450" indent="-171450">
              <a:buFontTx/>
              <a:buChar char="-"/>
            </a:pPr>
            <a:r>
              <a:rPr lang="en-US" dirty="0"/>
              <a:t>The trivial solution needs nm, which turns out to be m squared bits when n is theta m. so the dependence on m in this protocol is smaller</a:t>
            </a:r>
          </a:p>
        </p:txBody>
      </p:sp>
      <p:sp>
        <p:nvSpPr>
          <p:cNvPr id="4" name="Slide Number Placeholder 3"/>
          <p:cNvSpPr>
            <a:spLocks noGrp="1"/>
          </p:cNvSpPr>
          <p:nvPr>
            <p:ph type="sldNum" sz="quarter" idx="5"/>
          </p:nvPr>
        </p:nvSpPr>
        <p:spPr/>
        <p:txBody>
          <a:bodyPr/>
          <a:lstStyle/>
          <a:p>
            <a:fld id="{4BAB2D01-8093-4CDA-BEA2-5022CD7CDCD1}" type="slidenum">
              <a:rPr lang="en-US" smtClean="0"/>
              <a:t>23</a:t>
            </a:fld>
            <a:endParaRPr lang="en-US"/>
          </a:p>
        </p:txBody>
      </p:sp>
    </p:spTree>
    <p:extLst>
      <p:ext uri="{BB962C8B-B14F-4D97-AF65-F5344CB8AC3E}">
        <p14:creationId xmlns:p14="http://schemas.microsoft.com/office/powerpoint/2010/main" val="2133572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first define anonymity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then dive right into what’s possible with anonymity. I’ll start with single-server PIR, private information retrieval</a:t>
            </a:r>
          </a:p>
          <a:p>
            <a:pPr marL="171450" indent="-171450">
              <a:buFontTx/>
              <a:buChar char="-"/>
            </a:pPr>
            <a:r>
              <a:rPr lang="en-US" dirty="0"/>
              <a:t>And then a protocol to securely evaluate a sum</a:t>
            </a:r>
          </a:p>
          <a:p>
            <a:pPr marL="171450" indent="-171450">
              <a:buFontTx/>
              <a:buChar char="-"/>
            </a:pPr>
            <a:r>
              <a:rPr lang="en-US" dirty="0"/>
              <a:t>Next I’ll go into key agreement.</a:t>
            </a:r>
          </a:p>
          <a:p>
            <a:pPr marL="171450" indent="-171450">
              <a:buFontTx/>
              <a:buChar char="-"/>
            </a:pPr>
            <a:r>
              <a:rPr lang="en-US" dirty="0"/>
              <a:t>Then secure communication “without” key agreement. This one is from the </a:t>
            </a:r>
            <a:r>
              <a:rPr lang="en-US" dirty="0" err="1"/>
              <a:t>beimel</a:t>
            </a:r>
            <a:r>
              <a:rPr lang="en-US" dirty="0"/>
              <a:t> et al paper</a:t>
            </a:r>
          </a:p>
          <a:p>
            <a:pPr marL="171450" indent="-171450">
              <a:buFontTx/>
              <a:buChar char="-"/>
            </a:pPr>
            <a:r>
              <a:rPr lang="en-US" dirty="0"/>
              <a:t>And I’ll end with a tweaking of the model and some toy protocols you can make.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B2D01-8093-4CDA-BEA2-5022CD7C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207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secure sum evaluation, we assume each client has a number in </a:t>
            </a:r>
            <a:r>
              <a:rPr lang="en-US" dirty="0" err="1"/>
              <a:t>Zq</a:t>
            </a:r>
            <a:endParaRPr lang="en-US" dirty="0"/>
          </a:p>
          <a:p>
            <a:pPr marL="171450" indent="-171450">
              <a:buFontTx/>
              <a:buChar char="-"/>
            </a:pPr>
            <a:r>
              <a:rPr lang="en-US" dirty="0"/>
              <a:t>And the server wants to compute the sum mod q</a:t>
            </a:r>
          </a:p>
          <a:p>
            <a:pPr marL="171450" indent="-171450">
              <a:buFontTx/>
              <a:buChar char="-"/>
            </a:pPr>
            <a:r>
              <a:rPr lang="en-US" dirty="0"/>
              <a:t>For security, we want indistinguishability. If two input sequences have the same sum, the statistical distance between the two views should be negligible in some security parameter lambda</a:t>
            </a:r>
          </a:p>
          <a:p>
            <a:pPr marL="171450" indent="-171450">
              <a:buFontTx/>
              <a:buChar char="-"/>
            </a:pPr>
            <a:r>
              <a:rPr lang="en-US" dirty="0"/>
              <a:t>The claim in the paper is that we can take k, the number of messages sent by each party, to be logarithmic in q and n</a:t>
            </a:r>
          </a:p>
        </p:txBody>
      </p:sp>
      <p:sp>
        <p:nvSpPr>
          <p:cNvPr id="4" name="Slide Number Placeholder 3"/>
          <p:cNvSpPr>
            <a:spLocks noGrp="1"/>
          </p:cNvSpPr>
          <p:nvPr>
            <p:ph type="sldNum" sz="quarter" idx="5"/>
          </p:nvPr>
        </p:nvSpPr>
        <p:spPr/>
        <p:txBody>
          <a:bodyPr/>
          <a:lstStyle/>
          <a:p>
            <a:fld id="{03BF4014-3ED0-4FF3-9876-B0C16FE35CDB}" type="slidenum">
              <a:rPr lang="en-US" smtClean="0"/>
              <a:t>25</a:t>
            </a:fld>
            <a:endParaRPr lang="en-US"/>
          </a:p>
        </p:txBody>
      </p:sp>
    </p:spTree>
    <p:extLst>
      <p:ext uri="{BB962C8B-B14F-4D97-AF65-F5344CB8AC3E}">
        <p14:creationId xmlns:p14="http://schemas.microsoft.com/office/powerpoint/2010/main" val="701905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this achieved? We rely on additive shares. This means that a client samples k-1 random values</a:t>
            </a:r>
          </a:p>
          <a:p>
            <a:pPr marL="171450" indent="-171450">
              <a:buFontTx/>
              <a:buChar char="-"/>
            </a:pPr>
            <a:r>
              <a:rPr lang="en-US" dirty="0"/>
              <a:t>And then we compute the kth value to be the one that makes the sum equal to the private value. So given k-1 of the samples, it’s completely independent of the data</a:t>
            </a:r>
          </a:p>
          <a:p>
            <a:pPr marL="171450" indent="-171450">
              <a:buFontTx/>
              <a:buChar char="-"/>
            </a:pPr>
            <a:r>
              <a:rPr lang="en-US" dirty="0"/>
              <a:t>The shuffler will uniformly permute all shares and the server observes the output</a:t>
            </a:r>
          </a:p>
        </p:txBody>
      </p:sp>
      <p:sp>
        <p:nvSpPr>
          <p:cNvPr id="4" name="Slide Number Placeholder 3"/>
          <p:cNvSpPr>
            <a:spLocks noGrp="1"/>
          </p:cNvSpPr>
          <p:nvPr>
            <p:ph type="sldNum" sz="quarter" idx="5"/>
          </p:nvPr>
        </p:nvSpPr>
        <p:spPr/>
        <p:txBody>
          <a:bodyPr/>
          <a:lstStyle/>
          <a:p>
            <a:fld id="{03BF4014-3ED0-4FF3-9876-B0C16FE35CDB}" type="slidenum">
              <a:rPr lang="en-US" smtClean="0"/>
              <a:t>26</a:t>
            </a:fld>
            <a:endParaRPr lang="en-US"/>
          </a:p>
        </p:txBody>
      </p:sp>
    </p:spTree>
    <p:extLst>
      <p:ext uri="{BB962C8B-B14F-4D97-AF65-F5344CB8AC3E}">
        <p14:creationId xmlns:p14="http://schemas.microsoft.com/office/powerpoint/2010/main" val="1792638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give an example for 2 parties and q equals three. Here suppose </a:t>
            </a:r>
            <a:r>
              <a:rPr lang="en-US" dirty="0" err="1"/>
              <a:t>alice</a:t>
            </a:r>
            <a:r>
              <a:rPr lang="en-US" dirty="0"/>
              <a:t> has data zero.</a:t>
            </a:r>
          </a:p>
          <a:p>
            <a:pPr marL="171450" indent="-171450">
              <a:buFontTx/>
              <a:buChar char="-"/>
            </a:pPr>
            <a:r>
              <a:rPr lang="en-US" dirty="0"/>
              <a:t>This means she picks random numbers that add, mod q, to zero</a:t>
            </a:r>
          </a:p>
          <a:p>
            <a:pPr marL="171450" indent="-171450">
              <a:buFontTx/>
              <a:buChar char="-"/>
            </a:pPr>
            <a:r>
              <a:rPr lang="en-US" dirty="0"/>
              <a:t>And if bob has value 2, he samples from a different distribution</a:t>
            </a:r>
          </a:p>
          <a:p>
            <a:pPr marL="171450" indent="-171450">
              <a:buFontTx/>
              <a:buChar char="-"/>
            </a:pPr>
            <a:r>
              <a:rPr lang="en-US" dirty="0"/>
              <a:t>Now the view of an adversary is a bag of numbers 0 1 or 2.</a:t>
            </a:r>
          </a:p>
        </p:txBody>
      </p:sp>
      <p:sp>
        <p:nvSpPr>
          <p:cNvPr id="4" name="Slide Number Placeholder 3"/>
          <p:cNvSpPr>
            <a:spLocks noGrp="1"/>
          </p:cNvSpPr>
          <p:nvPr>
            <p:ph type="sldNum" sz="quarter" idx="5"/>
          </p:nvPr>
        </p:nvSpPr>
        <p:spPr/>
        <p:txBody>
          <a:bodyPr/>
          <a:lstStyle/>
          <a:p>
            <a:fld id="{4BAB2D01-8093-4CDA-BEA2-5022CD7CDCD1}" type="slidenum">
              <a:rPr lang="en-US" smtClean="0"/>
              <a:t>27</a:t>
            </a:fld>
            <a:endParaRPr lang="en-US"/>
          </a:p>
        </p:txBody>
      </p:sp>
    </p:spTree>
    <p:extLst>
      <p:ext uri="{BB962C8B-B14F-4D97-AF65-F5344CB8AC3E}">
        <p14:creationId xmlns:p14="http://schemas.microsoft.com/office/powerpoint/2010/main" val="1915018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both </a:t>
            </a:r>
            <a:r>
              <a:rPr lang="en-US" dirty="0" err="1"/>
              <a:t>alice</a:t>
            </a:r>
            <a:r>
              <a:rPr lang="en-US" dirty="0"/>
              <a:t> and bob have 1 so the sum is again 2. But we did change the input so the distribution of the View does change.</a:t>
            </a:r>
          </a:p>
        </p:txBody>
      </p:sp>
      <p:sp>
        <p:nvSpPr>
          <p:cNvPr id="4" name="Slide Number Placeholder 3"/>
          <p:cNvSpPr>
            <a:spLocks noGrp="1"/>
          </p:cNvSpPr>
          <p:nvPr>
            <p:ph type="sldNum" sz="quarter" idx="5"/>
          </p:nvPr>
        </p:nvSpPr>
        <p:spPr/>
        <p:txBody>
          <a:bodyPr/>
          <a:lstStyle/>
          <a:p>
            <a:fld id="{4BAB2D01-8093-4CDA-BEA2-5022CD7CDCD1}" type="slidenum">
              <a:rPr lang="en-US" smtClean="0"/>
              <a:t>28</a:t>
            </a:fld>
            <a:endParaRPr lang="en-US"/>
          </a:p>
        </p:txBody>
      </p:sp>
    </p:spTree>
    <p:extLst>
      <p:ext uri="{BB962C8B-B14F-4D97-AF65-F5344CB8AC3E}">
        <p14:creationId xmlns:p14="http://schemas.microsoft.com/office/powerpoint/2010/main" val="4248212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 view is the set of generated field elements you can obtain from the shuffler by calling the output function. It’s a set of messages.</a:t>
            </a:r>
          </a:p>
          <a:p>
            <a:pPr marL="171450" indent="-171450">
              <a:buFontTx/>
              <a:buChar char="-"/>
            </a:pPr>
            <a:r>
              <a:rPr lang="en-US" dirty="0"/>
              <a:t>We have correctness because we can simply take the sum of all these messages and we’re ensured we get our actual sum.</a:t>
            </a:r>
          </a:p>
          <a:p>
            <a:pPr marL="171450" indent="-171450">
              <a:buFontTx/>
              <a:buChar char="-"/>
            </a:pPr>
            <a:r>
              <a:rPr lang="en-US" dirty="0"/>
              <a:t>As for security, we’ll have to show that two views should be close if the different inputs have the same sum.</a:t>
            </a:r>
          </a:p>
        </p:txBody>
      </p:sp>
      <p:sp>
        <p:nvSpPr>
          <p:cNvPr id="4" name="Slide Number Placeholder 3"/>
          <p:cNvSpPr>
            <a:spLocks noGrp="1"/>
          </p:cNvSpPr>
          <p:nvPr>
            <p:ph type="sldNum" sz="quarter" idx="5"/>
          </p:nvPr>
        </p:nvSpPr>
        <p:spPr/>
        <p:txBody>
          <a:bodyPr/>
          <a:lstStyle/>
          <a:p>
            <a:fld id="{03BF4014-3ED0-4FF3-9876-B0C16FE35CDB}" type="slidenum">
              <a:rPr lang="en-US" smtClean="0"/>
              <a:t>29</a:t>
            </a:fld>
            <a:endParaRPr lang="en-US"/>
          </a:p>
        </p:txBody>
      </p:sp>
    </p:spTree>
    <p:extLst>
      <p:ext uri="{BB962C8B-B14F-4D97-AF65-F5344CB8AC3E}">
        <p14:creationId xmlns:p14="http://schemas.microsoft.com/office/powerpoint/2010/main" val="1274682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with the two party case</a:t>
            </a:r>
          </a:p>
          <a:p>
            <a:pPr marL="171450" indent="-171450">
              <a:buFontTx/>
              <a:buChar char="-"/>
            </a:pPr>
            <a:r>
              <a:rPr lang="en-US" dirty="0"/>
              <a:t>The claim is that any two inputs with the same sum and k roughly logarithmic in q plus lambda</a:t>
            </a:r>
          </a:p>
          <a:p>
            <a:pPr marL="171450" indent="-171450">
              <a:buFontTx/>
              <a:buChar char="-"/>
            </a:pPr>
            <a:r>
              <a:rPr lang="en-US" dirty="0"/>
              <a:t>The statistical distance is inverse exponential in lambda</a:t>
            </a:r>
          </a:p>
          <a:p>
            <a:pPr marL="171450" indent="-171450">
              <a:buFontTx/>
              <a:buChar char="-"/>
            </a:pPr>
            <a:r>
              <a:rPr lang="en-US" dirty="0"/>
              <a:t>The proof of this claim, as you might guess, uses the leftover hash lemma. I’ll go into it if we have time leftover, it’s a bit technical.</a:t>
            </a:r>
          </a:p>
        </p:txBody>
      </p:sp>
      <p:sp>
        <p:nvSpPr>
          <p:cNvPr id="4" name="Slide Number Placeholder 3"/>
          <p:cNvSpPr>
            <a:spLocks noGrp="1"/>
          </p:cNvSpPr>
          <p:nvPr>
            <p:ph type="sldNum" sz="quarter" idx="5"/>
          </p:nvPr>
        </p:nvSpPr>
        <p:spPr/>
        <p:txBody>
          <a:bodyPr/>
          <a:lstStyle/>
          <a:p>
            <a:fld id="{03BF4014-3ED0-4FF3-9876-B0C16FE35CDB}" type="slidenum">
              <a:rPr lang="en-US" smtClean="0"/>
              <a:t>30</a:t>
            </a:fld>
            <a:endParaRPr lang="en-US"/>
          </a:p>
        </p:txBody>
      </p:sp>
    </p:spTree>
    <p:extLst>
      <p:ext uri="{BB962C8B-B14F-4D97-AF65-F5344CB8AC3E}">
        <p14:creationId xmlns:p14="http://schemas.microsoft.com/office/powerpoint/2010/main" val="2760541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more interesting is the n bigger than 2 case.</a:t>
            </a:r>
          </a:p>
          <a:p>
            <a:pPr marL="171450" indent="-171450">
              <a:buFontTx/>
              <a:buChar char="-"/>
            </a:pPr>
            <a:r>
              <a:rPr lang="en-US" dirty="0"/>
              <a:t>Here the claim is that I just need to increase k by a log n additive factor and we’re all good.</a:t>
            </a:r>
          </a:p>
          <a:p>
            <a:pPr marL="171450" indent="-171450">
              <a:buFontTx/>
              <a:buChar char="-"/>
            </a:pPr>
            <a:r>
              <a:rPr lang="en-US" dirty="0"/>
              <a:t>The proof is a bit indirect. We’ll actually show that the view on any input is close to the view when one party has the sum and everyone else has 0. This way, we can use the triangle inequality and be done.</a:t>
            </a:r>
          </a:p>
          <a:p>
            <a:pPr marL="171450" indent="-171450">
              <a:buFontTx/>
              <a:buChar char="-"/>
            </a:pPr>
            <a:r>
              <a:rPr lang="en-US" dirty="0"/>
              <a:t>This is by a hybrid argument and I’ll explain the hybrids below</a:t>
            </a:r>
          </a:p>
          <a:p>
            <a:pPr marL="171450" indent="-171450">
              <a:buFontTx/>
              <a:buChar char="-"/>
            </a:pPr>
            <a:r>
              <a:rPr lang="en-US" dirty="0"/>
              <a:t>First we have the left hand side, the view on some input</a:t>
            </a:r>
          </a:p>
          <a:p>
            <a:pPr marL="171450" indent="-171450">
              <a:buFontTx/>
              <a:buChar char="-"/>
            </a:pPr>
            <a:r>
              <a:rPr lang="en-US" dirty="0"/>
              <a:t>Next, we change the input so that the first party has the sum of the first two values and the second party has zero</a:t>
            </a:r>
          </a:p>
          <a:p>
            <a:pPr marL="171450" indent="-171450">
              <a:buFontTx/>
              <a:buChar char="-"/>
            </a:pPr>
            <a:r>
              <a:rPr lang="en-US" dirty="0"/>
              <a:t>Next, we repeat and move x3 to the first party. So we have two zeroes now</a:t>
            </a:r>
          </a:p>
          <a:p>
            <a:pPr marL="171450" indent="-171450">
              <a:buFontTx/>
              <a:buChar char="-"/>
            </a:pPr>
            <a:r>
              <a:rPr lang="en-US" dirty="0"/>
              <a:t>And so on and so forth until we get to our destination.</a:t>
            </a:r>
          </a:p>
          <a:p>
            <a:pPr marL="171450" indent="-171450">
              <a:buFontTx/>
              <a:buChar char="-"/>
            </a:pPr>
            <a:r>
              <a:rPr lang="en-US" dirty="0"/>
              <a:t>We focus on the first hybrid without loss of generality</a:t>
            </a:r>
          </a:p>
        </p:txBody>
      </p:sp>
      <p:sp>
        <p:nvSpPr>
          <p:cNvPr id="4" name="Slide Number Placeholder 3"/>
          <p:cNvSpPr>
            <a:spLocks noGrp="1"/>
          </p:cNvSpPr>
          <p:nvPr>
            <p:ph type="sldNum" sz="quarter" idx="5"/>
          </p:nvPr>
        </p:nvSpPr>
        <p:spPr/>
        <p:txBody>
          <a:bodyPr/>
          <a:lstStyle/>
          <a:p>
            <a:fld id="{03BF4014-3ED0-4FF3-9876-B0C16FE35CDB}" type="slidenum">
              <a:rPr lang="en-US" smtClean="0"/>
              <a:t>31</a:t>
            </a:fld>
            <a:endParaRPr lang="en-US"/>
          </a:p>
        </p:txBody>
      </p:sp>
    </p:spTree>
    <p:extLst>
      <p:ext uri="{BB962C8B-B14F-4D97-AF65-F5344CB8AC3E}">
        <p14:creationId xmlns:p14="http://schemas.microsoft.com/office/powerpoint/2010/main" val="4105936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want to bound the statistical distance between the first two hybrids. What we can observe is that for this pair, the values for parties 3 through n are all fixed.</a:t>
            </a:r>
          </a:p>
          <a:p>
            <a:pPr marL="171450" indent="-171450">
              <a:buFontTx/>
              <a:buChar char="-"/>
            </a:pPr>
            <a:r>
              <a:rPr lang="en-US" dirty="0"/>
              <a:t>Which means we can interpret the messages they make as a special post-processing of the two-party case, where the two parties are party 1 and party 2. so we can bound the distance by the distance between the two-party views</a:t>
            </a:r>
          </a:p>
          <a:p>
            <a:pPr marL="171450" indent="-171450">
              <a:buFontTx/>
              <a:buChar char="-"/>
            </a:pPr>
            <a:r>
              <a:rPr lang="en-US" dirty="0"/>
              <a:t>Which is, for our choice of k, inverse exponential in lambda divided by n. This is good because we can take the triangle inequality over all the hybrids.</a:t>
            </a:r>
          </a:p>
        </p:txBody>
      </p:sp>
      <p:sp>
        <p:nvSpPr>
          <p:cNvPr id="4" name="Slide Number Placeholder 3"/>
          <p:cNvSpPr>
            <a:spLocks noGrp="1"/>
          </p:cNvSpPr>
          <p:nvPr>
            <p:ph type="sldNum" sz="quarter" idx="5"/>
          </p:nvPr>
        </p:nvSpPr>
        <p:spPr/>
        <p:txBody>
          <a:bodyPr/>
          <a:lstStyle/>
          <a:p>
            <a:fld id="{03BF4014-3ED0-4FF3-9876-B0C16FE35CDB}" type="slidenum">
              <a:rPr lang="en-US" smtClean="0"/>
              <a:t>32</a:t>
            </a:fld>
            <a:endParaRPr lang="en-US"/>
          </a:p>
        </p:txBody>
      </p:sp>
    </p:spTree>
    <p:extLst>
      <p:ext uri="{BB962C8B-B14F-4D97-AF65-F5344CB8AC3E}">
        <p14:creationId xmlns:p14="http://schemas.microsoft.com/office/powerpoint/2010/main" val="2534138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establish what the communication model is</a:t>
            </a:r>
          </a:p>
          <a:p>
            <a:pPr marL="171450" indent="-171450">
              <a:buFontTx/>
              <a:buChar char="-"/>
            </a:pPr>
            <a:r>
              <a:rPr lang="en-US" dirty="0"/>
              <a:t>There are n parties, each with some secret value. Think of it as sensitive data or a sensitive database query as in PIR. Each of these parties can output a vector of messages in each round of communication</a:t>
            </a:r>
          </a:p>
          <a:p>
            <a:pPr marL="171450" indent="-171450">
              <a:buFontTx/>
              <a:buChar char="-"/>
            </a:pPr>
            <a:r>
              <a:rPr lang="en-US" dirty="0"/>
              <a:t>A service or functionality called a shuffler takes in these vectors and applies permutation uniformly. So no two messages belonging to the same user are tied together. Parties communicate synchronously and the output is accessible to everyone, including our eavesdropper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B2D01-8093-4CDA-BEA2-5022CD7C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152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just walked through the argument for this choice of k given by </a:t>
            </a:r>
            <a:r>
              <a:rPr lang="en-US" dirty="0" err="1"/>
              <a:t>Ishai</a:t>
            </a:r>
            <a:r>
              <a:rPr lang="en-US" dirty="0"/>
              <a:t> et al. But a question one could ask is can we reduce k?</a:t>
            </a:r>
          </a:p>
          <a:p>
            <a:r>
              <a:rPr lang="en-US" dirty="0"/>
              <a:t>- The answer is yes. Recent work in 2019 shows that we can set k to be this ugly guy. Notice that we’re dividing the logarithms instead of adding them. So when q is poly n, the dominating term ends up being the security parameter.</a:t>
            </a:r>
          </a:p>
        </p:txBody>
      </p:sp>
      <p:sp>
        <p:nvSpPr>
          <p:cNvPr id="4" name="Slide Number Placeholder 3"/>
          <p:cNvSpPr>
            <a:spLocks noGrp="1"/>
          </p:cNvSpPr>
          <p:nvPr>
            <p:ph type="sldNum" sz="quarter" idx="5"/>
          </p:nvPr>
        </p:nvSpPr>
        <p:spPr/>
        <p:txBody>
          <a:bodyPr/>
          <a:lstStyle/>
          <a:p>
            <a:fld id="{03BF4014-3ED0-4FF3-9876-B0C16FE35CDB}" type="slidenum">
              <a:rPr lang="en-US" smtClean="0"/>
              <a:t>33</a:t>
            </a:fld>
            <a:endParaRPr lang="en-US"/>
          </a:p>
        </p:txBody>
      </p:sp>
    </p:spTree>
    <p:extLst>
      <p:ext uri="{BB962C8B-B14F-4D97-AF65-F5344CB8AC3E}">
        <p14:creationId xmlns:p14="http://schemas.microsoft.com/office/powerpoint/2010/main" val="3455232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I’ll walk through the proof if we have the time</a:t>
            </a:r>
          </a:p>
        </p:txBody>
      </p:sp>
      <p:sp>
        <p:nvSpPr>
          <p:cNvPr id="4" name="Slide Number Placeholder 3"/>
          <p:cNvSpPr>
            <a:spLocks noGrp="1"/>
          </p:cNvSpPr>
          <p:nvPr>
            <p:ph type="sldNum" sz="quarter" idx="5"/>
          </p:nvPr>
        </p:nvSpPr>
        <p:spPr/>
        <p:txBody>
          <a:bodyPr/>
          <a:lstStyle/>
          <a:p>
            <a:fld id="{03BF4014-3ED0-4FF3-9876-B0C16FE35CDB}" type="slidenum">
              <a:rPr lang="en-US" smtClean="0"/>
              <a:t>34</a:t>
            </a:fld>
            <a:endParaRPr lang="en-US"/>
          </a:p>
        </p:txBody>
      </p:sp>
    </p:spTree>
    <p:extLst>
      <p:ext uri="{BB962C8B-B14F-4D97-AF65-F5344CB8AC3E}">
        <p14:creationId xmlns:p14="http://schemas.microsoft.com/office/powerpoint/2010/main" val="3230884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BF4014-3ED0-4FF3-9876-B0C16FE35CDB}" type="slidenum">
              <a:rPr lang="en-US" smtClean="0"/>
              <a:t>35</a:t>
            </a:fld>
            <a:endParaRPr lang="en-US"/>
          </a:p>
        </p:txBody>
      </p:sp>
    </p:spTree>
    <p:extLst>
      <p:ext uri="{BB962C8B-B14F-4D97-AF65-F5344CB8AC3E}">
        <p14:creationId xmlns:p14="http://schemas.microsoft.com/office/powerpoint/2010/main" val="3847379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first define anonymity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then dive right into what’s possible with anonymity. I’ll start with single-server PIR, private information retrieval</a:t>
            </a:r>
          </a:p>
          <a:p>
            <a:pPr marL="171450" indent="-171450">
              <a:buFontTx/>
              <a:buChar char="-"/>
            </a:pPr>
            <a:r>
              <a:rPr lang="en-US" dirty="0"/>
              <a:t>And then a protocol to securely evaluate a sum</a:t>
            </a:r>
          </a:p>
          <a:p>
            <a:pPr marL="171450" indent="-171450">
              <a:buFontTx/>
              <a:buChar char="-"/>
            </a:pPr>
            <a:r>
              <a:rPr lang="en-US" dirty="0"/>
              <a:t>Next I’ll go into key agreement.</a:t>
            </a:r>
          </a:p>
          <a:p>
            <a:pPr marL="171450" indent="-171450">
              <a:buFontTx/>
              <a:buChar char="-"/>
            </a:pPr>
            <a:r>
              <a:rPr lang="en-US" dirty="0"/>
              <a:t>Then secure communication “without” key agreement. This one is from the </a:t>
            </a:r>
            <a:r>
              <a:rPr lang="en-US" dirty="0" err="1"/>
              <a:t>beimel</a:t>
            </a:r>
            <a:r>
              <a:rPr lang="en-US" dirty="0"/>
              <a:t> et al paper</a:t>
            </a:r>
          </a:p>
          <a:p>
            <a:pPr marL="171450" indent="-171450">
              <a:buFontTx/>
              <a:buChar char="-"/>
            </a:pPr>
            <a:r>
              <a:rPr lang="en-US" dirty="0"/>
              <a:t>And I’ll end with a tweaking of the model and some toy protocols you can make.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B2D01-8093-4CDA-BEA2-5022CD7C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241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motivate key agreement, Alice wants to send a message to Bob without leaking information to Eve. A shared secret key would suffice, so</a:t>
            </a:r>
          </a:p>
          <a:p>
            <a:r>
              <a:rPr lang="en-US" dirty="0"/>
              <a:t>- How do we use the shuffler to set up the key?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B2D01-8093-4CDA-BEA2-5022CD7C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992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our nifty diagram. Alice and Bob are instantiated with the same parameter k. We have a shuffler who expects a bunch of messages as input. How do we transmit the key?</a:t>
            </a:r>
          </a:p>
          <a:p>
            <a:pPr marL="171450" indent="-171450">
              <a:buFontTx/>
              <a:buChar char="-"/>
            </a:pPr>
            <a:r>
              <a:rPr lang="en-US" dirty="0"/>
              <a:t>What </a:t>
            </a:r>
            <a:r>
              <a:rPr lang="en-US" dirty="0" err="1"/>
              <a:t>alice</a:t>
            </a:r>
            <a:r>
              <a:rPr lang="en-US" dirty="0"/>
              <a:t> will do is send k messages at once. These messages are tuples, where the first value is a counter and the second value is</a:t>
            </a:r>
          </a:p>
          <a:p>
            <a:pPr marL="171450" indent="-171450">
              <a:buFontTx/>
              <a:buChar char="-"/>
            </a:pPr>
            <a:r>
              <a:rPr lang="en-US" dirty="0"/>
              <a:t>A random bit a sub j</a:t>
            </a:r>
          </a:p>
          <a:p>
            <a:pPr marL="171450" indent="-171450">
              <a:buFontTx/>
              <a:buChar char="-"/>
            </a:pPr>
            <a:r>
              <a:rPr lang="en-US" dirty="0"/>
              <a:t>Bob has the same parameter and does the exact same thing. The shuffler takes in all these tuples</a:t>
            </a:r>
          </a:p>
          <a:p>
            <a:pPr marL="171450" indent="-171450">
              <a:buFontTx/>
              <a:buChar char="-"/>
            </a:pPr>
            <a:r>
              <a:rPr lang="en-US" dirty="0"/>
              <a:t>And spits out a random permutation of them. I’ve sorted by the counter value and named each random bit by y sub counter value. Notice that each random bit is </a:t>
            </a:r>
            <a:r>
              <a:rPr lang="en-US" dirty="0" err="1"/>
              <a:t>i.i.d</a:t>
            </a:r>
            <a:r>
              <a:rPr lang="en-US" dirty="0"/>
              <a:t>. from </a:t>
            </a:r>
            <a:r>
              <a:rPr lang="en-US" dirty="0" err="1"/>
              <a:t>Bernouli</a:t>
            </a:r>
            <a:r>
              <a:rPr lang="en-US" dirty="0"/>
              <a:t> half</a:t>
            </a:r>
          </a:p>
          <a:p>
            <a:pPr marL="171450" indent="-171450">
              <a:buFontTx/>
              <a:buChar char="-"/>
            </a:pPr>
            <a:r>
              <a:rPr lang="en-US" dirty="0"/>
              <a:t>So an adversary sees only random coin tosses!</a:t>
            </a:r>
          </a:p>
        </p:txBody>
      </p:sp>
      <p:sp>
        <p:nvSpPr>
          <p:cNvPr id="4" name="Slide Number Placeholder 3"/>
          <p:cNvSpPr>
            <a:spLocks noGrp="1"/>
          </p:cNvSpPr>
          <p:nvPr>
            <p:ph type="sldNum" sz="quarter" idx="5"/>
          </p:nvPr>
        </p:nvSpPr>
        <p:spPr/>
        <p:txBody>
          <a:bodyPr/>
          <a:lstStyle/>
          <a:p>
            <a:fld id="{4BAB2D01-8093-4CDA-BEA2-5022CD7CDCD1}" type="slidenum">
              <a:rPr lang="en-US" smtClean="0"/>
              <a:t>39</a:t>
            </a:fld>
            <a:endParaRPr lang="en-US"/>
          </a:p>
        </p:txBody>
      </p:sp>
    </p:spTree>
    <p:extLst>
      <p:ext uri="{BB962C8B-B14F-4D97-AF65-F5344CB8AC3E}">
        <p14:creationId xmlns:p14="http://schemas.microsoft.com/office/powerpoint/2010/main" val="941341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transmitted these messages but how do we get a secret key?</a:t>
            </a:r>
          </a:p>
          <a:p>
            <a:pPr marL="171450" indent="-171450">
              <a:buFontTx/>
              <a:buChar char="-"/>
            </a:pPr>
            <a:r>
              <a:rPr lang="en-US" dirty="0"/>
              <a:t>Well Alice remembers what she sent: a vector of tuples labeled by a counter and containing a random bit</a:t>
            </a:r>
          </a:p>
          <a:p>
            <a:pPr marL="171450" indent="-171450">
              <a:buFontTx/>
              <a:buChar char="-"/>
            </a:pPr>
            <a:r>
              <a:rPr lang="en-US" dirty="0"/>
              <a:t>If her j-</a:t>
            </a:r>
            <a:r>
              <a:rPr lang="en-US" dirty="0" err="1"/>
              <a:t>th</a:t>
            </a:r>
            <a:r>
              <a:rPr lang="en-US" dirty="0"/>
              <a:t> bit differs from the j-</a:t>
            </a:r>
            <a:r>
              <a:rPr lang="en-US" dirty="0" err="1"/>
              <a:t>th</a:t>
            </a:r>
            <a:r>
              <a:rPr lang="en-US" dirty="0"/>
              <a:t> bit made by Bob, she can get a bit by checking which is smaller</a:t>
            </a:r>
          </a:p>
          <a:p>
            <a:pPr marL="171450" indent="-171450">
              <a:buFontTx/>
              <a:buChar char="-"/>
            </a:pPr>
            <a:r>
              <a:rPr lang="en-US" dirty="0"/>
              <a:t>And Bob can recover the same bit by making the same comparison. the number of times we get a mismatch is drawn from a binomial distribution</a:t>
            </a:r>
          </a:p>
          <a:p>
            <a:pPr marL="171450" indent="-171450">
              <a:buFontTx/>
              <a:buChar char="-"/>
            </a:pPr>
            <a:r>
              <a:rPr lang="en-US" dirty="0"/>
              <a:t>So we can show Alice and Bob can get Theta(k) bits, where the constant is close to a half.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B2D01-8093-4CDA-BEA2-5022CD7C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80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big deal</a:t>
            </a:r>
          </a:p>
          <a:p>
            <a:pPr marL="171450" indent="-171450">
              <a:buFontTx/>
              <a:buChar char="-"/>
            </a:pPr>
            <a:r>
              <a:rPr lang="en-US" dirty="0"/>
              <a:t>Well there are MPC protocols that rely on symmetric keys. If a protocol takes r rounds, we just add another round for key agreement with the shuffler.</a:t>
            </a:r>
          </a:p>
          <a:p>
            <a:pPr marL="171450" indent="-171450">
              <a:buFontTx/>
              <a:buChar char="-"/>
            </a:pPr>
            <a:r>
              <a:rPr lang="en-US" dirty="0"/>
              <a:t>Applebaum et al from 2018 takes two rounds, so adding this trick means we need three rounds</a:t>
            </a:r>
          </a:p>
          <a:p>
            <a:pPr marL="171450" indent="-171450">
              <a:buFontTx/>
              <a:buChar char="-"/>
            </a:pPr>
            <a:r>
              <a:rPr lang="en-US" dirty="0"/>
              <a:t>This extra round seems like it’s necessary at first glance,</a:t>
            </a:r>
          </a:p>
          <a:p>
            <a:pPr marL="171450" indent="-171450">
              <a:buFontTx/>
              <a:buChar char="-"/>
            </a:pPr>
            <a:r>
              <a:rPr lang="en-US" dirty="0"/>
              <a:t>But surprisingly it’s actually not!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B2D01-8093-4CDA-BEA2-5022CD7C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275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Alice wants to send some message x where it’s bounded by a constant fraction of k. Essentially the claim is that Alice communicates her message via a one-time pad that Bob can somehow recover but Eve cannot.</a:t>
            </a:r>
          </a:p>
          <a:p>
            <a:pPr marL="171450" indent="-171450">
              <a:buFontTx/>
              <a:buChar char="-"/>
            </a:pPr>
            <a:r>
              <a:rPr lang="en-US" dirty="0"/>
              <a:t>Just as before, Alice and Bob send a bunch of tuples where the first value is a counter and the second is a random bit. The shuffler spits out a random permutation (but I sorted it)</a:t>
            </a:r>
          </a:p>
          <a:p>
            <a:pPr marL="171450" indent="-171450">
              <a:buFontTx/>
              <a:buChar char="-"/>
            </a:pPr>
            <a:r>
              <a:rPr lang="en-US" dirty="0"/>
              <a:t>Now we make a modification. Alice sends an additional longer message. This message is again a tuple but it has a different form.</a:t>
            </a:r>
          </a:p>
          <a:p>
            <a:pPr marL="171450" indent="-171450">
              <a:buFontTx/>
              <a:buChar char="-"/>
            </a:pPr>
            <a:r>
              <a:rPr lang="en-US" dirty="0"/>
              <a:t>The first value is h, a random hash function. The second value is an XOR of x and a hash value. The hash is h evaluated on Alice’s random bits.</a:t>
            </a:r>
          </a:p>
          <a:p>
            <a:pPr marL="171450" indent="-171450">
              <a:buFontTx/>
              <a:buChar char="-"/>
            </a:pPr>
            <a:r>
              <a:rPr lang="en-US" dirty="0"/>
              <a:t>The shuffler also outputs this tuple. </a:t>
            </a:r>
          </a:p>
        </p:txBody>
      </p:sp>
      <p:sp>
        <p:nvSpPr>
          <p:cNvPr id="4" name="Slide Number Placeholder 3"/>
          <p:cNvSpPr>
            <a:spLocks noGrp="1"/>
          </p:cNvSpPr>
          <p:nvPr>
            <p:ph type="sldNum" sz="quarter" idx="5"/>
          </p:nvPr>
        </p:nvSpPr>
        <p:spPr/>
        <p:txBody>
          <a:bodyPr/>
          <a:lstStyle/>
          <a:p>
            <a:fld id="{4BAB2D01-8093-4CDA-BEA2-5022CD7CDCD1}" type="slidenum">
              <a:rPr lang="en-US" smtClean="0"/>
              <a:t>42</a:t>
            </a:fld>
            <a:endParaRPr lang="en-US"/>
          </a:p>
        </p:txBody>
      </p:sp>
    </p:spTree>
    <p:extLst>
      <p:ext uri="{BB962C8B-B14F-4D97-AF65-F5344CB8AC3E}">
        <p14:creationId xmlns:p14="http://schemas.microsoft.com/office/powerpoint/2010/main" val="1767490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argue why this is secure</a:t>
            </a:r>
          </a:p>
          <a:p>
            <a:pPr marL="171450" indent="-171450">
              <a:buFontTx/>
              <a:buChar char="-"/>
            </a:pPr>
            <a:r>
              <a:rPr lang="en-US" dirty="0"/>
              <a:t>Eve’s goal is to recover the one-time pad Alice made</a:t>
            </a:r>
          </a:p>
          <a:p>
            <a:pPr marL="171450" indent="-171450">
              <a:buFontTx/>
              <a:buChar char="-"/>
            </a:pPr>
            <a:r>
              <a:rPr lang="en-US" dirty="0"/>
              <a:t>So she needs each a sub j to plug into h</a:t>
            </a:r>
          </a:p>
          <a:p>
            <a:pPr marL="171450" indent="-171450">
              <a:buFontTx/>
              <a:buChar char="-"/>
            </a:pPr>
            <a:r>
              <a:rPr lang="en-US" dirty="0"/>
              <a:t>If a sub j is not b sub j (if Alice and Bob disagree on the j-</a:t>
            </a:r>
            <a:r>
              <a:rPr lang="en-US" dirty="0" err="1"/>
              <a:t>th</a:t>
            </a:r>
            <a:r>
              <a:rPr lang="en-US" dirty="0"/>
              <a:t> bit) all she sees is two tuples (j,1) and (j,0). There’s no information she can recover</a:t>
            </a:r>
          </a:p>
          <a:p>
            <a:pPr marL="171450" indent="-171450">
              <a:buFontTx/>
              <a:buChar char="-"/>
            </a:pPr>
            <a:r>
              <a:rPr lang="en-US" dirty="0"/>
              <a:t>But if Alice and Bob do agree on the j-</a:t>
            </a:r>
            <a:r>
              <a:rPr lang="en-US" dirty="0" err="1"/>
              <a:t>th</a:t>
            </a:r>
            <a:r>
              <a:rPr lang="en-US" dirty="0"/>
              <a:t> bit, Eve can just directly obtain the bit</a:t>
            </a:r>
          </a:p>
          <a:p>
            <a:pPr marL="171450" indent="-171450">
              <a:buFontTx/>
              <a:buChar char="-"/>
            </a:pPr>
            <a:r>
              <a:rPr lang="en-US" dirty="0"/>
              <a:t>Happily, the event that the two parties agree is an event that occurs a bounded number of times. So Eve can’t recover too many bits</a:t>
            </a:r>
          </a:p>
          <a:p>
            <a:pPr marL="171450" indent="-171450">
              <a:buFontTx/>
              <a:buChar char="-"/>
            </a:pPr>
            <a:r>
              <a:rPr lang="en-US" dirty="0"/>
              <a:t>We can invoke the leftover hash lemma and conclude that the hash of the remaining random bits is sufficiently random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B2D01-8093-4CDA-BEA2-5022CD7C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11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B2D01-8093-4CDA-BEA2-5022CD7CDCD1}" type="slidenum">
              <a:rPr lang="en-US" smtClean="0"/>
              <a:t>4</a:t>
            </a:fld>
            <a:endParaRPr lang="en-US"/>
          </a:p>
        </p:txBody>
      </p:sp>
    </p:spTree>
    <p:extLst>
      <p:ext uri="{BB962C8B-B14F-4D97-AF65-F5344CB8AC3E}">
        <p14:creationId xmlns:p14="http://schemas.microsoft.com/office/powerpoint/2010/main" val="3187075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how Bob recovers the pad</a:t>
            </a:r>
          </a:p>
          <a:p>
            <a:pPr marL="171450" indent="-171450">
              <a:buFontTx/>
              <a:buChar char="-"/>
            </a:pPr>
            <a:r>
              <a:rPr lang="en-US" dirty="0"/>
              <a:t>Bob remembers what he sent, a bunch of tuples</a:t>
            </a:r>
          </a:p>
          <a:p>
            <a:pPr marL="171450" indent="-171450">
              <a:buFontTx/>
              <a:buChar char="-"/>
            </a:pPr>
            <a:r>
              <a:rPr lang="en-US" dirty="0"/>
              <a:t>This means Bob can recover every bit Alice created. If the j-</a:t>
            </a:r>
            <a:r>
              <a:rPr lang="en-US" dirty="0" err="1"/>
              <a:t>th</a:t>
            </a:r>
            <a:r>
              <a:rPr lang="en-US" dirty="0"/>
              <a:t> bits differ, Bob can tell which one isn’t his. Otherwise, it’s just Bob’s bit.</a:t>
            </a:r>
          </a:p>
          <a:p>
            <a:pPr marL="171450" indent="-171450">
              <a:buFontTx/>
              <a:buChar char="-"/>
            </a:pPr>
            <a:r>
              <a:rPr lang="en-US" dirty="0"/>
              <a:t>So Bob can </a:t>
            </a:r>
            <a:r>
              <a:rPr lang="en-US" dirty="0" err="1"/>
              <a:t>xor</a:t>
            </a:r>
            <a:r>
              <a:rPr lang="en-US" dirty="0"/>
              <a:t> the hash of the bits with the ciphertext and get back the message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B2D01-8093-4CDA-BEA2-5022CD7C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0168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first define anonymity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then dive right into what’s possible with anonymity. I’ll start with single-server PIR, private information retrieval</a:t>
            </a:r>
          </a:p>
          <a:p>
            <a:pPr marL="171450" indent="-171450">
              <a:buFontTx/>
              <a:buChar char="-"/>
            </a:pPr>
            <a:r>
              <a:rPr lang="en-US" dirty="0"/>
              <a:t>And then a protocol to securely evaluate a sum</a:t>
            </a:r>
          </a:p>
          <a:p>
            <a:pPr marL="171450" indent="-171450">
              <a:buFontTx/>
              <a:buChar char="-"/>
            </a:pPr>
            <a:r>
              <a:rPr lang="en-US" dirty="0"/>
              <a:t>Next I’ll go into key agreement.</a:t>
            </a:r>
          </a:p>
          <a:p>
            <a:pPr marL="171450" indent="-171450">
              <a:buFontTx/>
              <a:buChar char="-"/>
            </a:pPr>
            <a:r>
              <a:rPr lang="en-US" dirty="0"/>
              <a:t>Then secure communication “without” key agreement. This one is from the </a:t>
            </a:r>
            <a:r>
              <a:rPr lang="en-US" dirty="0" err="1"/>
              <a:t>beimel</a:t>
            </a:r>
            <a:r>
              <a:rPr lang="en-US" dirty="0"/>
              <a:t> et al paper</a:t>
            </a:r>
          </a:p>
          <a:p>
            <a:pPr marL="171450" indent="-171450">
              <a:buFontTx/>
              <a:buChar char="-"/>
            </a:pPr>
            <a:r>
              <a:rPr lang="en-US" dirty="0"/>
              <a:t>And I’ll end with a tweaking of the model and some toy protocols you can make.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B2D01-8093-4CDA-BEA2-5022CD7C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2371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BF4014-3ED0-4FF3-9876-B0C16FE35CDB}" type="slidenum">
              <a:rPr lang="en-US" smtClean="0"/>
              <a:t>49</a:t>
            </a:fld>
            <a:endParaRPr lang="en-US"/>
          </a:p>
        </p:txBody>
      </p:sp>
    </p:spTree>
    <p:extLst>
      <p:ext uri="{BB962C8B-B14F-4D97-AF65-F5344CB8AC3E}">
        <p14:creationId xmlns:p14="http://schemas.microsoft.com/office/powerpoint/2010/main" val="152371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first define anonymity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then dive right into what’s possible with anonymity. I’ll start with single-server PIR, private information retrieval</a:t>
            </a:r>
          </a:p>
          <a:p>
            <a:pPr marL="171450" indent="-171450">
              <a:buFontTx/>
              <a:buChar char="-"/>
            </a:pPr>
            <a:r>
              <a:rPr lang="en-US" dirty="0"/>
              <a:t>And then a protocol to securely evaluate a sum</a:t>
            </a:r>
          </a:p>
          <a:p>
            <a:pPr marL="171450" indent="-171450">
              <a:buFontTx/>
              <a:buChar char="-"/>
            </a:pPr>
            <a:r>
              <a:rPr lang="en-US" dirty="0"/>
              <a:t>Next I’ll go into key agreement.</a:t>
            </a:r>
          </a:p>
          <a:p>
            <a:pPr marL="171450" indent="-171450">
              <a:buFontTx/>
              <a:buChar char="-"/>
            </a:pPr>
            <a:r>
              <a:rPr lang="en-US" dirty="0"/>
              <a:t>Then secure communication “without” key agreement. This one is from the </a:t>
            </a:r>
            <a:r>
              <a:rPr lang="en-US" dirty="0" err="1"/>
              <a:t>beimel</a:t>
            </a:r>
            <a:r>
              <a:rPr lang="en-US" dirty="0"/>
              <a:t> et al paper</a:t>
            </a:r>
          </a:p>
          <a:p>
            <a:pPr marL="171450" indent="-171450">
              <a:buFontTx/>
              <a:buChar char="-"/>
            </a:pPr>
            <a:r>
              <a:rPr lang="en-US" dirty="0"/>
              <a:t>And I’ll end with a tweaking of the model and some toy protocols you can make.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B2D01-8093-4CDA-BEA2-5022CD7C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58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PIR we’re assuming a server has m bits that do not have any privacy constraints</a:t>
            </a:r>
          </a:p>
          <a:p>
            <a:pPr marL="171450" indent="-171450">
              <a:buFontTx/>
              <a:buChar char="-"/>
            </a:pPr>
            <a:r>
              <a:rPr lang="en-US" dirty="0"/>
              <a:t>On the other hand, clients have access patterns x sub I that we do want to keep private. Specifically, we want one set of requests to be indistinguishable from any other set of requests</a:t>
            </a:r>
          </a:p>
          <a:p>
            <a:pPr marL="171450" indent="-171450">
              <a:buFontTx/>
              <a:buChar char="-"/>
            </a:pPr>
            <a:r>
              <a:rPr lang="en-US" dirty="0"/>
              <a:t>We’ll focus on the case where n is close to m. In the trivial solution, each party downloads the dataset so we </a:t>
            </a:r>
            <a:r>
              <a:rPr lang="en-US" dirty="0" err="1"/>
              <a:t>mn</a:t>
            </a:r>
            <a:r>
              <a:rPr lang="en-US" dirty="0"/>
              <a:t> or m squared bits being transmitted.</a:t>
            </a:r>
          </a:p>
          <a:p>
            <a:pPr marL="171450" indent="-171450">
              <a:buFontTx/>
              <a:buChar char="-"/>
            </a:pPr>
            <a:r>
              <a:rPr lang="en-US" dirty="0"/>
              <a:t>The paper’s claim is that using anonymity (the shuffler) we can get an improved dependence on m. So our focus is on overall communication complexity and not computation.</a:t>
            </a:r>
          </a:p>
          <a:p>
            <a:pPr marL="171450" indent="-171450">
              <a:buFontTx/>
              <a:buChar char="-"/>
            </a:pPr>
            <a:r>
              <a:rPr lang="en-US" dirty="0"/>
              <a:t>At a high level the scheme the paper describes relies on polynomial interpolation and how to make it hard for an adversary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B2D01-8093-4CDA-BEA2-5022CD7C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931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these four steps in our protocol. We have some setup stage, then each client speaks to server, the server responds, and then we have a recovery step. The main difference from what Ariel talked about last week is that all communication is mediated by the shuffler, which we’ll see helps us in terms of communication.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B2D01-8093-4CDA-BEA2-5022CD7C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59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this toolbox idea</a:t>
            </a:r>
          </a:p>
          <a:p>
            <a:pPr marL="171450" indent="-171450">
              <a:buFontTx/>
              <a:buChar char="-"/>
            </a:pPr>
            <a:r>
              <a:rPr lang="en-US" dirty="0"/>
              <a:t>We have the following lemma: if m and d fall into a nice range</a:t>
            </a:r>
          </a:p>
          <a:p>
            <a:pPr marL="171450" indent="-171450">
              <a:buFontTx/>
              <a:buChar char="-"/>
            </a:pPr>
            <a:r>
              <a:rPr lang="en-US" dirty="0"/>
              <a:t>There are degree d polynomials and two-dimensional points</a:t>
            </a:r>
          </a:p>
          <a:p>
            <a:pPr marL="171450" indent="-171450">
              <a:buFontTx/>
              <a:buChar char="-"/>
            </a:pPr>
            <a:r>
              <a:rPr lang="en-US" dirty="0"/>
              <a:t>Such that evaluating the polynomials on the points gives us this nice matrix. Each cell is an evaluation of a polynomial on a point and what the lemma is saying is that the matrix is just the identity matrix.</a:t>
            </a:r>
          </a:p>
          <a:p>
            <a:pPr marL="171450" indent="-171450">
              <a:buFontTx/>
              <a:buChar char="-"/>
            </a:pPr>
            <a:r>
              <a:rPr lang="en-US" dirty="0"/>
              <a:t>Going back to our PIR protocol, the clients and server will create the polynomials and points</a:t>
            </a:r>
          </a:p>
          <a:p>
            <a:pPr marL="171450" indent="-171450">
              <a:buFontTx/>
              <a:buChar char="-"/>
            </a:pPr>
            <a:r>
              <a:rPr lang="en-US" dirty="0"/>
              <a:t>And what’s important is that client i’s requested value b sub x sub I can be computed from an inner product between the data vector and the correct column</a:t>
            </a:r>
          </a:p>
        </p:txBody>
      </p:sp>
      <p:sp>
        <p:nvSpPr>
          <p:cNvPr id="4" name="Slide Number Placeholder 3"/>
          <p:cNvSpPr>
            <a:spLocks noGrp="1"/>
          </p:cNvSpPr>
          <p:nvPr>
            <p:ph type="sldNum" sz="quarter" idx="5"/>
          </p:nvPr>
        </p:nvSpPr>
        <p:spPr/>
        <p:txBody>
          <a:bodyPr/>
          <a:lstStyle/>
          <a:p>
            <a:fld id="{03BF4014-3ED0-4FF3-9876-B0C16FE35CDB}" type="slidenum">
              <a:rPr lang="en-US" smtClean="0"/>
              <a:t>10</a:t>
            </a:fld>
            <a:endParaRPr lang="en-US"/>
          </a:p>
        </p:txBody>
      </p:sp>
    </p:spTree>
    <p:extLst>
      <p:ext uri="{BB962C8B-B14F-4D97-AF65-F5344CB8AC3E}">
        <p14:creationId xmlns:p14="http://schemas.microsoft.com/office/powerpoint/2010/main" val="316114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to transmit our request</a:t>
            </a:r>
          </a:p>
          <a:p>
            <a:pPr marL="171450" indent="-171450">
              <a:buFontTx/>
              <a:buChar char="-"/>
            </a:pPr>
            <a:r>
              <a:rPr lang="en-US" dirty="0"/>
              <a:t>we’ll let client I’s secret be u sub x sub I,</a:t>
            </a:r>
          </a:p>
          <a:p>
            <a:pPr marL="171450" indent="-171450">
              <a:buFontTx/>
              <a:buChar char="-"/>
            </a:pPr>
            <a:r>
              <a:rPr lang="en-US" dirty="0"/>
              <a:t>Where we recall that u comes from this nice matrix related to q</a:t>
            </a:r>
          </a:p>
          <a:p>
            <a:pPr marL="171450" indent="-171450">
              <a:buFontTx/>
              <a:buChar char="-"/>
            </a:pPr>
            <a:r>
              <a:rPr lang="en-US" dirty="0"/>
              <a:t>So we have to send messages to shuffler that represent s in some secure way. There are two big ideas</a:t>
            </a:r>
          </a:p>
          <a:p>
            <a:pPr marL="171450" indent="-171450">
              <a:buFontTx/>
              <a:buChar char="-"/>
            </a:pPr>
            <a:r>
              <a:rPr lang="en-US" dirty="0"/>
              <a:t>First, use the secret to make a random polynomial p. This is not complicated.</a:t>
            </a:r>
          </a:p>
          <a:p>
            <a:pPr marL="171450" indent="-171450">
              <a:buFontTx/>
              <a:buChar char="-"/>
            </a:pPr>
            <a:r>
              <a:rPr lang="en-US" dirty="0"/>
              <a:t>Then, we’ll make use a special hardness assumption: shuffling evaluations of p with enough random points hides p from any bounded adversary. So the adversary cannot recover p if it can’t distinguish actual points on p from random points not on p. If you squint at this, it looks a bit like the HPN assumption in Ariel’s talk.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B2D01-8093-4CDA-BEA2-5022CD7CDC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76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23E388-D27A-4F08-8C9F-01CF4C8A1E46}"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186D0-6177-4535-8928-1ED90641625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34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23E388-D27A-4F08-8C9F-01CF4C8A1E46}"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188369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23E388-D27A-4F08-8C9F-01CF4C8A1E46}"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1468480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DA60-A467-4828-B641-F2C277DC08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BA1DCB-9442-4EB4-90A1-6F43E5E4B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8B0432-A065-4DB9-A9FE-67883BBDE638}"/>
              </a:ext>
            </a:extLst>
          </p:cNvPr>
          <p:cNvSpPr>
            <a:spLocks noGrp="1"/>
          </p:cNvSpPr>
          <p:nvPr>
            <p:ph type="dt" sz="half" idx="10"/>
          </p:nvPr>
        </p:nvSpPr>
        <p:spPr/>
        <p:txBody>
          <a:bodyPr/>
          <a:lstStyle/>
          <a:p>
            <a:fld id="{AE23E388-D27A-4F08-8C9F-01CF4C8A1E46}" type="datetimeFigureOut">
              <a:rPr lang="en-US" smtClean="0"/>
              <a:t>11/24/2020</a:t>
            </a:fld>
            <a:endParaRPr lang="en-US"/>
          </a:p>
        </p:txBody>
      </p:sp>
      <p:sp>
        <p:nvSpPr>
          <p:cNvPr id="5" name="Footer Placeholder 4">
            <a:extLst>
              <a:ext uri="{FF2B5EF4-FFF2-40B4-BE49-F238E27FC236}">
                <a16:creationId xmlns:a16="http://schemas.microsoft.com/office/drawing/2014/main" id="{CCBC9137-4128-46AE-AF04-C2DEFF7DE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8DA56-6FE6-4D23-B021-986B9133C570}"/>
              </a:ext>
            </a:extLst>
          </p:cNvPr>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727480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A6D2-04D5-4AAB-8073-ECB87D23C5EA}"/>
              </a:ext>
            </a:extLst>
          </p:cNvPr>
          <p:cNvSpPr>
            <a:spLocks noGrp="1"/>
          </p:cNvSpPr>
          <p:nvPr>
            <p:ph type="title"/>
          </p:nvPr>
        </p:nvSpPr>
        <p:spPr/>
        <p:txBody>
          <a:bodyPr/>
          <a:lstStyle>
            <a:lvl1pPr>
              <a:defRPr>
                <a:latin typeface="HelveticaNeueLT Std Cn"/>
              </a:defRPr>
            </a:lvl1pPr>
          </a:lstStyle>
          <a:p>
            <a:r>
              <a:rPr lang="en-US" dirty="0"/>
              <a:t>Click to edit Master title style</a:t>
            </a:r>
          </a:p>
        </p:txBody>
      </p:sp>
      <p:sp>
        <p:nvSpPr>
          <p:cNvPr id="3" name="Content Placeholder 2">
            <a:extLst>
              <a:ext uri="{FF2B5EF4-FFF2-40B4-BE49-F238E27FC236}">
                <a16:creationId xmlns:a16="http://schemas.microsoft.com/office/drawing/2014/main" id="{5AE95883-5B75-4F33-B0BC-3C849058CE9B}"/>
              </a:ext>
            </a:extLst>
          </p:cNvPr>
          <p:cNvSpPr>
            <a:spLocks noGrp="1"/>
          </p:cNvSpPr>
          <p:nvPr>
            <p:ph idx="1"/>
          </p:nvPr>
        </p:nvSpPr>
        <p:spPr/>
        <p:txBody>
          <a:bodyPr/>
          <a:lstStyle>
            <a:lvl1pPr>
              <a:defRPr>
                <a:latin typeface="HelveticaNeueLT Std Cn" panose="020B0506030502030204"/>
              </a:defRPr>
            </a:lvl1pPr>
            <a:lvl2pPr>
              <a:defRPr>
                <a:latin typeface="HelveticaNeueLT Std Cn" panose="020B0506030502030204"/>
              </a:defRPr>
            </a:lvl2pPr>
            <a:lvl3pPr>
              <a:defRPr>
                <a:latin typeface="HelveticaNeueLT Std Cn" panose="020B0506030502030204"/>
              </a:defRPr>
            </a:lvl3pPr>
            <a:lvl4pPr>
              <a:defRPr>
                <a:latin typeface="HelveticaNeueLT Std Cn" panose="020B0506030502030204"/>
              </a:defRPr>
            </a:lvl4pPr>
            <a:lvl5pPr>
              <a:defRPr>
                <a:latin typeface="HelveticaNeueLT Std Cn" panose="020B050603050203020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DAFC49A-96E7-4D87-A87B-0B4DA2EF2BCA}"/>
              </a:ext>
            </a:extLst>
          </p:cNvPr>
          <p:cNvSpPr>
            <a:spLocks noGrp="1"/>
          </p:cNvSpPr>
          <p:nvPr>
            <p:ph type="dt" sz="half" idx="10"/>
          </p:nvPr>
        </p:nvSpPr>
        <p:spPr/>
        <p:txBody>
          <a:bodyPr/>
          <a:lstStyle/>
          <a:p>
            <a:fld id="{AE23E388-D27A-4F08-8C9F-01CF4C8A1E46}" type="datetimeFigureOut">
              <a:rPr lang="en-US" smtClean="0"/>
              <a:t>11/24/2020</a:t>
            </a:fld>
            <a:endParaRPr lang="en-US"/>
          </a:p>
        </p:txBody>
      </p:sp>
      <p:sp>
        <p:nvSpPr>
          <p:cNvPr id="5" name="Footer Placeholder 4">
            <a:extLst>
              <a:ext uri="{FF2B5EF4-FFF2-40B4-BE49-F238E27FC236}">
                <a16:creationId xmlns:a16="http://schemas.microsoft.com/office/drawing/2014/main" id="{262ED9B8-0712-42C8-80A9-2363A6A21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F0730-EEE9-4188-BC4D-4308FD2C6B2F}"/>
              </a:ext>
            </a:extLst>
          </p:cNvPr>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1257901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FA8DA-1D8B-4051-A154-3C51FD98F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6665CF-7E30-4102-A9CA-CB056B8CA7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18A620-99FA-4983-9C62-2A1DB4F2FB24}"/>
              </a:ext>
            </a:extLst>
          </p:cNvPr>
          <p:cNvSpPr>
            <a:spLocks noGrp="1"/>
          </p:cNvSpPr>
          <p:nvPr>
            <p:ph type="dt" sz="half" idx="10"/>
          </p:nvPr>
        </p:nvSpPr>
        <p:spPr/>
        <p:txBody>
          <a:bodyPr/>
          <a:lstStyle/>
          <a:p>
            <a:fld id="{AE23E388-D27A-4F08-8C9F-01CF4C8A1E46}" type="datetimeFigureOut">
              <a:rPr lang="en-US" smtClean="0"/>
              <a:t>11/24/2020</a:t>
            </a:fld>
            <a:endParaRPr lang="en-US"/>
          </a:p>
        </p:txBody>
      </p:sp>
      <p:sp>
        <p:nvSpPr>
          <p:cNvPr id="5" name="Footer Placeholder 4">
            <a:extLst>
              <a:ext uri="{FF2B5EF4-FFF2-40B4-BE49-F238E27FC236}">
                <a16:creationId xmlns:a16="http://schemas.microsoft.com/office/drawing/2014/main" id="{0D785E1C-435A-4F2E-AAE4-5FC1105A8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F7B16-DDE1-428A-89E8-5BE4AFA2357B}"/>
              </a:ext>
            </a:extLst>
          </p:cNvPr>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3970433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8081D-444E-42DD-B0A4-C43F5E3135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79CC49-B13A-4563-B554-70EE49DF77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106522-BB00-4346-A7CC-726ED4DEA3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F436B2-48E6-4C7E-A6FE-C14266643111}"/>
              </a:ext>
            </a:extLst>
          </p:cNvPr>
          <p:cNvSpPr>
            <a:spLocks noGrp="1"/>
          </p:cNvSpPr>
          <p:nvPr>
            <p:ph type="dt" sz="half" idx="10"/>
          </p:nvPr>
        </p:nvSpPr>
        <p:spPr/>
        <p:txBody>
          <a:bodyPr/>
          <a:lstStyle/>
          <a:p>
            <a:fld id="{AE23E388-D27A-4F08-8C9F-01CF4C8A1E46}" type="datetimeFigureOut">
              <a:rPr lang="en-US" smtClean="0"/>
              <a:t>11/24/2020</a:t>
            </a:fld>
            <a:endParaRPr lang="en-US"/>
          </a:p>
        </p:txBody>
      </p:sp>
      <p:sp>
        <p:nvSpPr>
          <p:cNvPr id="6" name="Footer Placeholder 5">
            <a:extLst>
              <a:ext uri="{FF2B5EF4-FFF2-40B4-BE49-F238E27FC236}">
                <a16:creationId xmlns:a16="http://schemas.microsoft.com/office/drawing/2014/main" id="{BB1698ED-3779-44BB-9DCB-736155603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7FFC28-A3E6-4846-94F9-3791C8C84EE0}"/>
              </a:ext>
            </a:extLst>
          </p:cNvPr>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3218030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F74C-D09D-4274-B128-F6772D866E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8373FA-57C8-4339-B68A-8133AD4249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1F31B3-5EDD-4850-A903-BFA484B1E5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A4F51E-1DBF-4A45-89D1-B786D7490D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CB78AB-76DA-41C5-A2F2-4FC5D9B86B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8BBA68-5271-482A-BBCC-2AEDD8C235A0}"/>
              </a:ext>
            </a:extLst>
          </p:cNvPr>
          <p:cNvSpPr>
            <a:spLocks noGrp="1"/>
          </p:cNvSpPr>
          <p:nvPr>
            <p:ph type="dt" sz="half" idx="10"/>
          </p:nvPr>
        </p:nvSpPr>
        <p:spPr/>
        <p:txBody>
          <a:bodyPr/>
          <a:lstStyle/>
          <a:p>
            <a:fld id="{AE23E388-D27A-4F08-8C9F-01CF4C8A1E46}" type="datetimeFigureOut">
              <a:rPr lang="en-US" smtClean="0"/>
              <a:t>11/24/2020</a:t>
            </a:fld>
            <a:endParaRPr lang="en-US"/>
          </a:p>
        </p:txBody>
      </p:sp>
      <p:sp>
        <p:nvSpPr>
          <p:cNvPr id="8" name="Footer Placeholder 7">
            <a:extLst>
              <a:ext uri="{FF2B5EF4-FFF2-40B4-BE49-F238E27FC236}">
                <a16:creationId xmlns:a16="http://schemas.microsoft.com/office/drawing/2014/main" id="{352AEF31-FC19-4F7B-8F48-581BB4B505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093813-B9A6-4DAF-92D1-28C663A1AC33}"/>
              </a:ext>
            </a:extLst>
          </p:cNvPr>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718338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59D6-E2A4-47A7-A941-9ACAD94468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02DE28-1718-43BF-A517-38416B26B5E2}"/>
              </a:ext>
            </a:extLst>
          </p:cNvPr>
          <p:cNvSpPr>
            <a:spLocks noGrp="1"/>
          </p:cNvSpPr>
          <p:nvPr>
            <p:ph type="dt" sz="half" idx="10"/>
          </p:nvPr>
        </p:nvSpPr>
        <p:spPr/>
        <p:txBody>
          <a:bodyPr/>
          <a:lstStyle/>
          <a:p>
            <a:fld id="{AE23E388-D27A-4F08-8C9F-01CF4C8A1E46}" type="datetimeFigureOut">
              <a:rPr lang="en-US" smtClean="0"/>
              <a:t>11/24/2020</a:t>
            </a:fld>
            <a:endParaRPr lang="en-US"/>
          </a:p>
        </p:txBody>
      </p:sp>
      <p:sp>
        <p:nvSpPr>
          <p:cNvPr id="4" name="Footer Placeholder 3">
            <a:extLst>
              <a:ext uri="{FF2B5EF4-FFF2-40B4-BE49-F238E27FC236}">
                <a16:creationId xmlns:a16="http://schemas.microsoft.com/office/drawing/2014/main" id="{81F041D6-3E96-43AA-916C-B4E75C048B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9CD2EA-B44F-4DDE-A16B-4CF9247716CF}"/>
              </a:ext>
            </a:extLst>
          </p:cNvPr>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2372258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2BAB29-3734-41DD-B929-B4F96EAE0E6A}"/>
              </a:ext>
            </a:extLst>
          </p:cNvPr>
          <p:cNvSpPr>
            <a:spLocks noGrp="1"/>
          </p:cNvSpPr>
          <p:nvPr>
            <p:ph type="dt" sz="half" idx="10"/>
          </p:nvPr>
        </p:nvSpPr>
        <p:spPr/>
        <p:txBody>
          <a:bodyPr/>
          <a:lstStyle/>
          <a:p>
            <a:fld id="{AE23E388-D27A-4F08-8C9F-01CF4C8A1E46}" type="datetimeFigureOut">
              <a:rPr lang="en-US" smtClean="0"/>
              <a:t>11/24/2020</a:t>
            </a:fld>
            <a:endParaRPr lang="en-US"/>
          </a:p>
        </p:txBody>
      </p:sp>
      <p:sp>
        <p:nvSpPr>
          <p:cNvPr id="3" name="Footer Placeholder 2">
            <a:extLst>
              <a:ext uri="{FF2B5EF4-FFF2-40B4-BE49-F238E27FC236}">
                <a16:creationId xmlns:a16="http://schemas.microsoft.com/office/drawing/2014/main" id="{56F47AE2-0950-48AA-8D2A-BAB970E16C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742205-4F21-41FF-9A30-B9A0CE9969B4}"/>
              </a:ext>
            </a:extLst>
          </p:cNvPr>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1585650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B70B-9328-4DFB-A7AA-5ED5973F2C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162CE6-11F8-46E4-B8B5-3CA7B06784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83EC6C-0504-487F-8CB6-7A0DAEA25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985080-705B-4FE3-A05E-BE845187DDF9}"/>
              </a:ext>
            </a:extLst>
          </p:cNvPr>
          <p:cNvSpPr>
            <a:spLocks noGrp="1"/>
          </p:cNvSpPr>
          <p:nvPr>
            <p:ph type="dt" sz="half" idx="10"/>
          </p:nvPr>
        </p:nvSpPr>
        <p:spPr/>
        <p:txBody>
          <a:bodyPr/>
          <a:lstStyle/>
          <a:p>
            <a:fld id="{AE23E388-D27A-4F08-8C9F-01CF4C8A1E46}" type="datetimeFigureOut">
              <a:rPr lang="en-US" smtClean="0"/>
              <a:t>11/24/2020</a:t>
            </a:fld>
            <a:endParaRPr lang="en-US"/>
          </a:p>
        </p:txBody>
      </p:sp>
      <p:sp>
        <p:nvSpPr>
          <p:cNvPr id="6" name="Footer Placeholder 5">
            <a:extLst>
              <a:ext uri="{FF2B5EF4-FFF2-40B4-BE49-F238E27FC236}">
                <a16:creationId xmlns:a16="http://schemas.microsoft.com/office/drawing/2014/main" id="{D38B12AD-92A7-47F3-841C-2A9FD42BB8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8AAD6-EA79-4E8B-BC8B-644A91EFB245}"/>
              </a:ext>
            </a:extLst>
          </p:cNvPr>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83804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23E388-D27A-4F08-8C9F-01CF4C8A1E46}"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2866766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E7C9-038B-4A5E-AB9B-064DCCBB43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C09E8D-A825-4086-B9A3-D9E8AB99BD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420B69-94CF-4BD8-A3AD-5C740509A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81EAEA-B804-4386-A478-0015ACC52EE9}"/>
              </a:ext>
            </a:extLst>
          </p:cNvPr>
          <p:cNvSpPr>
            <a:spLocks noGrp="1"/>
          </p:cNvSpPr>
          <p:nvPr>
            <p:ph type="dt" sz="half" idx="10"/>
          </p:nvPr>
        </p:nvSpPr>
        <p:spPr/>
        <p:txBody>
          <a:bodyPr/>
          <a:lstStyle/>
          <a:p>
            <a:fld id="{AE23E388-D27A-4F08-8C9F-01CF4C8A1E46}" type="datetimeFigureOut">
              <a:rPr lang="en-US" smtClean="0"/>
              <a:t>11/24/2020</a:t>
            </a:fld>
            <a:endParaRPr lang="en-US"/>
          </a:p>
        </p:txBody>
      </p:sp>
      <p:sp>
        <p:nvSpPr>
          <p:cNvPr id="6" name="Footer Placeholder 5">
            <a:extLst>
              <a:ext uri="{FF2B5EF4-FFF2-40B4-BE49-F238E27FC236}">
                <a16:creationId xmlns:a16="http://schemas.microsoft.com/office/drawing/2014/main" id="{202C1AA8-CCC7-4FC3-9C62-88E0F1FF8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ED31B5-27A8-4737-A6D2-97F4F5F8DC3F}"/>
              </a:ext>
            </a:extLst>
          </p:cNvPr>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3314866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4F82E-61FD-4F77-B0B0-2D57EA941B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E2307B-7F4F-4BF6-B44E-4A4AEFD12E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3BAD9-0039-4CEB-B195-6301AFA45ECD}"/>
              </a:ext>
            </a:extLst>
          </p:cNvPr>
          <p:cNvSpPr>
            <a:spLocks noGrp="1"/>
          </p:cNvSpPr>
          <p:nvPr>
            <p:ph type="dt" sz="half" idx="10"/>
          </p:nvPr>
        </p:nvSpPr>
        <p:spPr/>
        <p:txBody>
          <a:bodyPr/>
          <a:lstStyle/>
          <a:p>
            <a:fld id="{AE23E388-D27A-4F08-8C9F-01CF4C8A1E46}" type="datetimeFigureOut">
              <a:rPr lang="en-US" smtClean="0"/>
              <a:t>11/24/2020</a:t>
            </a:fld>
            <a:endParaRPr lang="en-US"/>
          </a:p>
        </p:txBody>
      </p:sp>
      <p:sp>
        <p:nvSpPr>
          <p:cNvPr id="5" name="Footer Placeholder 4">
            <a:extLst>
              <a:ext uri="{FF2B5EF4-FFF2-40B4-BE49-F238E27FC236}">
                <a16:creationId xmlns:a16="http://schemas.microsoft.com/office/drawing/2014/main" id="{CE057F15-3C20-43DF-9E30-578E9E87E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97AFE-99D5-4130-9E7B-F8942DFB3A32}"/>
              </a:ext>
            </a:extLst>
          </p:cNvPr>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3252096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F03AB1-76AD-41C5-88BE-ECC728754C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538D6A-2CCA-4EBB-A693-CF72E9A82C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98607-03E9-48FC-87D1-AD93A2F3E67F}"/>
              </a:ext>
            </a:extLst>
          </p:cNvPr>
          <p:cNvSpPr>
            <a:spLocks noGrp="1"/>
          </p:cNvSpPr>
          <p:nvPr>
            <p:ph type="dt" sz="half" idx="10"/>
          </p:nvPr>
        </p:nvSpPr>
        <p:spPr/>
        <p:txBody>
          <a:bodyPr/>
          <a:lstStyle/>
          <a:p>
            <a:fld id="{AE23E388-D27A-4F08-8C9F-01CF4C8A1E46}" type="datetimeFigureOut">
              <a:rPr lang="en-US" smtClean="0"/>
              <a:t>11/24/2020</a:t>
            </a:fld>
            <a:endParaRPr lang="en-US"/>
          </a:p>
        </p:txBody>
      </p:sp>
      <p:sp>
        <p:nvSpPr>
          <p:cNvPr id="5" name="Footer Placeholder 4">
            <a:extLst>
              <a:ext uri="{FF2B5EF4-FFF2-40B4-BE49-F238E27FC236}">
                <a16:creationId xmlns:a16="http://schemas.microsoft.com/office/drawing/2014/main" id="{7CC176F9-A7CE-463E-AFB9-3C98C3D81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E3E5D-AACF-4587-8801-6AF156C35C60}"/>
              </a:ext>
            </a:extLst>
          </p:cNvPr>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287747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23E388-D27A-4F08-8C9F-01CF4C8A1E46}"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186D0-6177-4535-8928-1ED90641625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61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3E388-D27A-4F08-8C9F-01CF4C8A1E46}"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126711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23E388-D27A-4F08-8C9F-01CF4C8A1E46}"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11780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23E388-D27A-4F08-8C9F-01CF4C8A1E46}"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2031345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23E388-D27A-4F08-8C9F-01CF4C8A1E46}" type="datetimeFigureOut">
              <a:rPr lang="en-US" smtClean="0"/>
              <a:t>11/24/2020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260962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E23E388-D27A-4F08-8C9F-01CF4C8A1E46}" type="datetimeFigureOut">
              <a:rPr lang="en-US" smtClean="0"/>
              <a:t>11/24/2020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D9186D0-6177-4535-8928-1ED906416256}" type="slidenum">
              <a:rPr lang="en-US" smtClean="0"/>
              <a:t>‹#›</a:t>
            </a:fld>
            <a:endParaRPr lang="en-US"/>
          </a:p>
        </p:txBody>
      </p:sp>
    </p:spTree>
    <p:extLst>
      <p:ext uri="{BB962C8B-B14F-4D97-AF65-F5344CB8AC3E}">
        <p14:creationId xmlns:p14="http://schemas.microsoft.com/office/powerpoint/2010/main" val="46453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23E388-D27A-4F08-8C9F-01CF4C8A1E46}"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186D0-6177-4535-8928-1ED906416256}" type="slidenum">
              <a:rPr lang="en-US" smtClean="0"/>
              <a:t>‹#›</a:t>
            </a:fld>
            <a:endParaRPr lang="en-US"/>
          </a:p>
        </p:txBody>
      </p:sp>
    </p:spTree>
    <p:extLst>
      <p:ext uri="{BB962C8B-B14F-4D97-AF65-F5344CB8AC3E}">
        <p14:creationId xmlns:p14="http://schemas.microsoft.com/office/powerpoint/2010/main" val="3792607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23E388-D27A-4F08-8C9F-01CF4C8A1E46}" type="datetimeFigureOut">
              <a:rPr lang="en-US" smtClean="0"/>
              <a:t>11/24/2020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D9186D0-6177-4535-8928-1ED90641625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142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3EA05C-50BD-4A4B-A7B2-7418D53F68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C0E7C5-D57F-4F7E-83E8-667D758E0F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6DA76-7A87-4AF3-92B8-2DEE9F1BFB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3E388-D27A-4F08-8C9F-01CF4C8A1E46}" type="datetimeFigureOut">
              <a:rPr lang="en-US" smtClean="0"/>
              <a:t>11/24/2020</a:t>
            </a:fld>
            <a:endParaRPr lang="en-US"/>
          </a:p>
        </p:txBody>
      </p:sp>
      <p:sp>
        <p:nvSpPr>
          <p:cNvPr id="5" name="Footer Placeholder 4">
            <a:extLst>
              <a:ext uri="{FF2B5EF4-FFF2-40B4-BE49-F238E27FC236}">
                <a16:creationId xmlns:a16="http://schemas.microsoft.com/office/drawing/2014/main" id="{49D9709D-7AC3-4CDC-8BAC-BAFFD06752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CFBF2-CCB9-4A5E-8023-6F893BB41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186D0-6177-4535-8928-1ED906416256}" type="slidenum">
              <a:rPr lang="en-US" smtClean="0"/>
              <a:t>‹#›</a:t>
            </a:fld>
            <a:endParaRPr lang="en-US"/>
          </a:p>
        </p:txBody>
      </p:sp>
    </p:spTree>
    <p:extLst>
      <p:ext uri="{BB962C8B-B14F-4D97-AF65-F5344CB8AC3E}">
        <p14:creationId xmlns:p14="http://schemas.microsoft.com/office/powerpoint/2010/main" val="3763942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81.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82.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3.png"/><Relationship Id="rId18" Type="http://schemas.openxmlformats.org/officeDocument/2006/relationships/image" Target="../media/image660.png"/><Relationship Id="rId3" Type="http://schemas.openxmlformats.org/officeDocument/2006/relationships/image" Target="../media/image640.png"/><Relationship Id="rId7" Type="http://schemas.openxmlformats.org/officeDocument/2006/relationships/image" Target="../media/image68.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notesSlide" Target="../notesSlides/notesSlide14.xml"/><Relationship Id="rId16" Type="http://schemas.openxmlformats.org/officeDocument/2006/relationships/image" Target="../media/image76.png"/><Relationship Id="rId1" Type="http://schemas.openxmlformats.org/officeDocument/2006/relationships/slideLayout" Target="../slideLayouts/slideLayout13.xml"/><Relationship Id="rId6" Type="http://schemas.openxmlformats.org/officeDocument/2006/relationships/image" Target="../media/image67.png"/><Relationship Id="rId11" Type="http://schemas.openxmlformats.org/officeDocument/2006/relationships/image" Target="../media/image71.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50.png"/><Relationship Id="rId9" Type="http://schemas.openxmlformats.org/officeDocument/2006/relationships/image" Target="../media/image69.png"/><Relationship Id="rId14"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9.png"/><Relationship Id="rId18" Type="http://schemas.openxmlformats.org/officeDocument/2006/relationships/image" Target="../media/image610.png"/><Relationship Id="rId3" Type="http://schemas.openxmlformats.org/officeDocument/2006/relationships/image" Target="../media/image640.png"/><Relationship Id="rId7" Type="http://schemas.openxmlformats.org/officeDocument/2006/relationships/image" Target="../media/image68.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notesSlide" Target="../notesSlides/notesSlide15.xml"/><Relationship Id="rId16" Type="http://schemas.openxmlformats.org/officeDocument/2006/relationships/image" Target="../media/image76.png"/><Relationship Id="rId20" Type="http://schemas.openxmlformats.org/officeDocument/2006/relationships/image" Target="../media/image82.png"/><Relationship Id="rId1" Type="http://schemas.openxmlformats.org/officeDocument/2006/relationships/slideLayout" Target="../slideLayouts/slideLayout13.xml"/><Relationship Id="rId6" Type="http://schemas.openxmlformats.org/officeDocument/2006/relationships/image" Target="../media/image67.png"/><Relationship Id="rId11" Type="http://schemas.openxmlformats.org/officeDocument/2006/relationships/image" Target="../media/image71.png"/><Relationship Id="rId15" Type="http://schemas.openxmlformats.org/officeDocument/2006/relationships/image" Target="../media/image75.png"/><Relationship Id="rId10" Type="http://schemas.openxmlformats.org/officeDocument/2006/relationships/image" Target="../media/image78.png"/><Relationship Id="rId19" Type="http://schemas.openxmlformats.org/officeDocument/2006/relationships/image" Target="../media/image620.png"/><Relationship Id="rId4" Type="http://schemas.openxmlformats.org/officeDocument/2006/relationships/image" Target="../media/image650.png"/><Relationship Id="rId9" Type="http://schemas.openxmlformats.org/officeDocument/2006/relationships/image" Target="../media/image69.png"/><Relationship Id="rId14" Type="http://schemas.openxmlformats.org/officeDocument/2006/relationships/image" Target="../media/image74.png"/></Relationships>
</file>

<file path=ppt/slides/_rels/slide19.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880.png"/><Relationship Id="rId3" Type="http://schemas.openxmlformats.org/officeDocument/2006/relationships/image" Target="../media/image3.png"/><Relationship Id="rId7" Type="http://schemas.openxmlformats.org/officeDocument/2006/relationships/image" Target="../media/image85.png"/><Relationship Id="rId12" Type="http://schemas.openxmlformats.org/officeDocument/2006/relationships/image" Target="../media/image8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84.png"/><Relationship Id="rId11" Type="http://schemas.openxmlformats.org/officeDocument/2006/relationships/image" Target="../media/image881.png"/><Relationship Id="rId5" Type="http://schemas.openxmlformats.org/officeDocument/2006/relationships/image" Target="../media/image83.png"/><Relationship Id="rId14" Type="http://schemas.openxmlformats.org/officeDocument/2006/relationships/image" Target="../media/image58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82.png"/></Relationships>
</file>

<file path=ppt/slides/_rels/slide22.xml.rels><?xml version="1.0" encoding="UTF-8" standalone="yes"?>
<Relationships xmlns="http://schemas.openxmlformats.org/package/2006/relationships"><Relationship Id="rId3" Type="http://schemas.openxmlformats.org/officeDocument/2006/relationships/image" Target="../media/image88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92.png"/></Relationships>
</file>

<file path=ppt/slides/_rels/slide23.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4.png"/><Relationship Id="rId3" Type="http://schemas.openxmlformats.org/officeDocument/2006/relationships/image" Target="../media/image94.png"/><Relationship Id="rId7" Type="http://schemas.openxmlformats.org/officeDocument/2006/relationships/image" Target="../media/image3.png"/><Relationship Id="rId12" Type="http://schemas.openxmlformats.org/officeDocument/2006/relationships/image" Target="../media/image103.png"/><Relationship Id="rId17" Type="http://schemas.openxmlformats.org/officeDocument/2006/relationships/image" Target="../media/image93.png"/><Relationship Id="rId2" Type="http://schemas.openxmlformats.org/officeDocument/2006/relationships/notesSlide" Target="../notesSlides/notesSlide20.xml"/><Relationship Id="rId16" Type="http://schemas.openxmlformats.org/officeDocument/2006/relationships/image" Target="../media/image107.png"/><Relationship Id="rId1" Type="http://schemas.openxmlformats.org/officeDocument/2006/relationships/slideLayout" Target="../slideLayouts/slideLayout13.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99.png"/><Relationship Id="rId14" Type="http://schemas.openxmlformats.org/officeDocument/2006/relationships/image" Target="../media/image10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image" Target="../media/image112.png"/><Relationship Id="rId7" Type="http://schemas.openxmlformats.org/officeDocument/2006/relationships/image" Target="../media/image3.png"/><Relationship Id="rId12" Type="http://schemas.openxmlformats.org/officeDocument/2006/relationships/image" Target="../media/image120.png"/><Relationship Id="rId17" Type="http://schemas.openxmlformats.org/officeDocument/2006/relationships/image" Target="../media/image125.png"/><Relationship Id="rId2" Type="http://schemas.openxmlformats.org/officeDocument/2006/relationships/notesSlide" Target="../notesSlides/notesSlide24.xml"/><Relationship Id="rId16" Type="http://schemas.openxmlformats.org/officeDocument/2006/relationships/image" Target="../media/image124.png"/><Relationship Id="rId1" Type="http://schemas.openxmlformats.org/officeDocument/2006/relationships/slideLayout" Target="../slideLayouts/slideLayout13.xml"/><Relationship Id="rId6" Type="http://schemas.openxmlformats.org/officeDocument/2006/relationships/image" Target="../media/image111.png"/><Relationship Id="rId11" Type="http://schemas.openxmlformats.org/officeDocument/2006/relationships/image" Target="../media/image117.png"/><Relationship Id="rId5" Type="http://schemas.openxmlformats.org/officeDocument/2006/relationships/image" Target="../media/image114.png"/><Relationship Id="rId15" Type="http://schemas.openxmlformats.org/officeDocument/2006/relationships/image" Target="../media/image119.png"/><Relationship Id="rId10" Type="http://schemas.openxmlformats.org/officeDocument/2006/relationships/image" Target="../media/image118.png"/><Relationship Id="rId4" Type="http://schemas.openxmlformats.org/officeDocument/2006/relationships/image" Target="../media/image113.png"/><Relationship Id="rId9" Type="http://schemas.openxmlformats.org/officeDocument/2006/relationships/image" Target="../media/image116.png"/><Relationship Id="rId14" Type="http://schemas.openxmlformats.org/officeDocument/2006/relationships/image" Target="../media/image122.png"/></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34.png"/><Relationship Id="rId18" Type="http://schemas.openxmlformats.org/officeDocument/2006/relationships/image" Target="../media/image138.png"/><Relationship Id="rId3" Type="http://schemas.openxmlformats.org/officeDocument/2006/relationships/image" Target="../media/image123.png"/><Relationship Id="rId7" Type="http://schemas.openxmlformats.org/officeDocument/2006/relationships/image" Target="../media/image3.png"/><Relationship Id="rId12" Type="http://schemas.openxmlformats.org/officeDocument/2006/relationships/image" Target="../media/image133.png"/><Relationship Id="rId17" Type="http://schemas.openxmlformats.org/officeDocument/2006/relationships/image" Target="../media/image137.png"/><Relationship Id="rId2" Type="http://schemas.openxmlformats.org/officeDocument/2006/relationships/notesSlide" Target="../notesSlides/notesSlide25.xml"/><Relationship Id="rId16" Type="http://schemas.openxmlformats.org/officeDocument/2006/relationships/image" Target="../media/image136.png"/><Relationship Id="rId1" Type="http://schemas.openxmlformats.org/officeDocument/2006/relationships/slideLayout" Target="../slideLayouts/slideLayout13.xml"/><Relationship Id="rId6" Type="http://schemas.openxmlformats.org/officeDocument/2006/relationships/image" Target="../media/image129.png"/><Relationship Id="rId11" Type="http://schemas.openxmlformats.org/officeDocument/2006/relationships/image" Target="../media/image132.png"/><Relationship Id="rId5" Type="http://schemas.openxmlformats.org/officeDocument/2006/relationships/image" Target="../media/image128.png"/><Relationship Id="rId15" Type="http://schemas.openxmlformats.org/officeDocument/2006/relationships/image" Target="../media/image119.png"/><Relationship Id="rId10" Type="http://schemas.openxmlformats.org/officeDocument/2006/relationships/image" Target="../media/image131.png"/><Relationship Id="rId4" Type="http://schemas.openxmlformats.org/officeDocument/2006/relationships/image" Target="../media/image127.png"/><Relationship Id="rId9" Type="http://schemas.openxmlformats.org/officeDocument/2006/relationships/image" Target="../media/image116.png"/><Relationship Id="rId14" Type="http://schemas.openxmlformats.org/officeDocument/2006/relationships/image" Target="../media/image135.png"/></Relationships>
</file>

<file path=ppt/slides/_rels/slide2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81.png"/></Relationships>
</file>

<file path=ppt/slides/_rels/slide32.xml.rels><?xml version="1.0" encoding="UTF-8" standalone="yes"?>
<Relationships xmlns="http://schemas.openxmlformats.org/package/2006/relationships"><Relationship Id="rId3" Type="http://schemas.openxmlformats.org/officeDocument/2006/relationships/image" Target="../media/image1330.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92.png"/></Relationships>
</file>

<file path=ppt/slides/_rels/slide33.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4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201.png"/><Relationship Id="rId18" Type="http://schemas.openxmlformats.org/officeDocument/2006/relationships/image" Target="../media/image32.png"/><Relationship Id="rId3" Type="http://schemas.openxmlformats.org/officeDocument/2006/relationships/image" Target="../media/image710.png"/><Relationship Id="rId7" Type="http://schemas.openxmlformats.org/officeDocument/2006/relationships/image" Target="../media/image3.png"/><Relationship Id="rId12" Type="http://schemas.openxmlformats.org/officeDocument/2006/relationships/image" Target="../media/image191.png"/><Relationship Id="rId2" Type="http://schemas.openxmlformats.org/officeDocument/2006/relationships/notesSlide" Target="../notesSlides/notesSlide35.xml"/><Relationship Id="rId16"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130.png"/><Relationship Id="rId11" Type="http://schemas.openxmlformats.org/officeDocument/2006/relationships/image" Target="../media/image180.png"/><Relationship Id="rId5" Type="http://schemas.openxmlformats.org/officeDocument/2006/relationships/image" Target="../media/image1110.png"/><Relationship Id="rId15" Type="http://schemas.openxmlformats.org/officeDocument/2006/relationships/image" Target="../media/image29.png"/><Relationship Id="rId10" Type="http://schemas.openxmlformats.org/officeDocument/2006/relationships/image" Target="../media/image170.png"/><Relationship Id="rId19" Type="http://schemas.openxmlformats.org/officeDocument/2006/relationships/image" Target="../media/image6.png"/><Relationship Id="rId4" Type="http://schemas.openxmlformats.org/officeDocument/2006/relationships/image" Target="../media/image81.png"/><Relationship Id="rId9" Type="http://schemas.openxmlformats.org/officeDocument/2006/relationships/image" Target="../media/image160.png"/><Relationship Id="rId14" Type="http://schemas.openxmlformats.org/officeDocument/2006/relationships/image" Target="../media/image28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00.png"/><Relationship Id="rId18" Type="http://schemas.openxmlformats.org/officeDocument/2006/relationships/image" Target="../media/image12.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60.png"/><Relationship Id="rId17" Type="http://schemas.openxmlformats.org/officeDocument/2006/relationships/image" Target="../media/image87.png"/><Relationship Id="rId25"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80.png"/><Relationship Id="rId24" Type="http://schemas.openxmlformats.org/officeDocument/2006/relationships/image" Target="../media/image25.png"/><Relationship Id="rId5" Type="http://schemas.openxmlformats.org/officeDocument/2006/relationships/image" Target="../media/image190.png"/><Relationship Id="rId15" Type="http://schemas.openxmlformats.org/officeDocument/2006/relationships/image" Target="../media/image10.png"/><Relationship Id="rId28" Type="http://schemas.openxmlformats.org/officeDocument/2006/relationships/image" Target="../media/image6.png"/><Relationship Id="rId19" Type="http://schemas.openxmlformats.org/officeDocument/2006/relationships/image" Target="../media/image22.png"/><Relationship Id="rId14" Type="http://schemas.openxmlformats.org/officeDocument/2006/relationships/image" Target="../media/image711.png"/><Relationship Id="rId22" Type="http://schemas.openxmlformats.org/officeDocument/2006/relationships/image" Target="../media/image3.png"/><Relationship Id="rId27"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14.sv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35.png"/><Relationship Id="rId3" Type="http://schemas.openxmlformats.org/officeDocument/2006/relationships/image" Target="../media/image37.png"/><Relationship Id="rId21" Type="http://schemas.openxmlformats.org/officeDocument/2006/relationships/image" Target="../media/image53.png"/><Relationship Id="rId7" Type="http://schemas.openxmlformats.org/officeDocument/2006/relationships/image" Target="../media/image3.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38.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36.png"/><Relationship Id="rId4" Type="http://schemas.openxmlformats.org/officeDocument/2006/relationships/image" Target="../media/image81.png"/><Relationship Id="rId9" Type="http://schemas.openxmlformats.org/officeDocument/2006/relationships/image" Target="../media/image41.png"/><Relationship Id="rId1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14.sv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14.sv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6.png"/><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108.png"/><Relationship Id="rId5" Type="http://schemas.openxmlformats.org/officeDocument/2006/relationships/image" Target="../media/image100.png"/><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7819-87EF-49AC-9886-D1D2811E6A96}"/>
              </a:ext>
            </a:extLst>
          </p:cNvPr>
          <p:cNvSpPr>
            <a:spLocks noGrp="1"/>
          </p:cNvSpPr>
          <p:nvPr>
            <p:ph type="ctrTitle"/>
          </p:nvPr>
        </p:nvSpPr>
        <p:spPr>
          <a:xfrm>
            <a:off x="1003935" y="1041400"/>
            <a:ext cx="10184130" cy="2387600"/>
          </a:xfrm>
        </p:spPr>
        <p:txBody>
          <a:bodyPr>
            <a:normAutofit/>
          </a:bodyPr>
          <a:lstStyle/>
          <a:p>
            <a:r>
              <a:rPr lang="en-US" i="1" dirty="0"/>
              <a:t>Cryptography from Anonymity</a:t>
            </a:r>
          </a:p>
        </p:txBody>
      </p:sp>
      <p:sp>
        <p:nvSpPr>
          <p:cNvPr id="3" name="Subtitle 2">
            <a:extLst>
              <a:ext uri="{FF2B5EF4-FFF2-40B4-BE49-F238E27FC236}">
                <a16:creationId xmlns:a16="http://schemas.microsoft.com/office/drawing/2014/main" id="{FB72BD8F-557B-488E-8346-30AC2550C2E2}"/>
              </a:ext>
            </a:extLst>
          </p:cNvPr>
          <p:cNvSpPr>
            <a:spLocks noGrp="1"/>
          </p:cNvSpPr>
          <p:nvPr>
            <p:ph type="subTitle" idx="1"/>
          </p:nvPr>
        </p:nvSpPr>
        <p:spPr/>
        <p:txBody>
          <a:bodyPr>
            <a:normAutofit/>
          </a:bodyPr>
          <a:lstStyle/>
          <a:p>
            <a:r>
              <a:rPr lang="en-US" dirty="0">
                <a:latin typeface="HelveticaNeueLT Std Cn"/>
              </a:rPr>
              <a:t>[</a:t>
            </a:r>
            <a:r>
              <a:rPr lang="en-US" dirty="0" err="1">
                <a:latin typeface="HelveticaNeueLT Std Cn"/>
              </a:rPr>
              <a:t>Ishai</a:t>
            </a:r>
            <a:r>
              <a:rPr lang="en-US" dirty="0">
                <a:latin typeface="HelveticaNeueLT Std Cn"/>
              </a:rPr>
              <a:t> </a:t>
            </a:r>
            <a:r>
              <a:rPr lang="en-US" dirty="0" err="1">
                <a:latin typeface="HelveticaNeueLT Std Cn"/>
              </a:rPr>
              <a:t>kushilevitz</a:t>
            </a:r>
            <a:r>
              <a:rPr lang="en-US" dirty="0">
                <a:latin typeface="HelveticaNeueLT Std Cn"/>
              </a:rPr>
              <a:t> Ostrovsky </a:t>
            </a:r>
            <a:r>
              <a:rPr lang="en-US" dirty="0" err="1">
                <a:latin typeface="HelveticaNeueLT Std Cn"/>
              </a:rPr>
              <a:t>sahai</a:t>
            </a:r>
            <a:r>
              <a:rPr lang="en-US" dirty="0">
                <a:latin typeface="HelveticaNeueLT Std Cn"/>
              </a:rPr>
              <a:t> ‘06]</a:t>
            </a:r>
          </a:p>
          <a:p>
            <a:r>
              <a:rPr lang="en-US" dirty="0">
                <a:latin typeface="HelveticaNeueLT Std Cn"/>
              </a:rPr>
              <a:t>ALSO [BEIMEL HAITNER NISSIM STEMMER ‘20]</a:t>
            </a:r>
          </a:p>
        </p:txBody>
      </p:sp>
      <p:sp>
        <p:nvSpPr>
          <p:cNvPr id="4" name="Speech Bubble: Oval 3">
            <a:extLst>
              <a:ext uri="{FF2B5EF4-FFF2-40B4-BE49-F238E27FC236}">
                <a16:creationId xmlns:a16="http://schemas.microsoft.com/office/drawing/2014/main" id="{48858DD4-CC03-4B58-BF59-30B3FD4574C4}"/>
              </a:ext>
            </a:extLst>
          </p:cNvPr>
          <p:cNvSpPr/>
          <p:nvPr/>
        </p:nvSpPr>
        <p:spPr>
          <a:xfrm>
            <a:off x="4918841" y="3532406"/>
            <a:ext cx="4246180" cy="819807"/>
          </a:xfrm>
          <a:prstGeom prst="wedgeEllipseCallout">
            <a:avLst>
              <a:gd name="adj1" fmla="val -39510"/>
              <a:gd name="adj2" fmla="val -990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from (carefully) shuffling carefully chosen cards</a:t>
            </a:r>
          </a:p>
        </p:txBody>
      </p:sp>
    </p:spTree>
    <p:extLst>
      <p:ext uri="{BB962C8B-B14F-4D97-AF65-F5344CB8AC3E}">
        <p14:creationId xmlns:p14="http://schemas.microsoft.com/office/powerpoint/2010/main" val="18778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D391-9547-4027-BD73-AEE670EE19E3}"/>
              </a:ext>
            </a:extLst>
          </p:cNvPr>
          <p:cNvSpPr>
            <a:spLocks noGrp="1"/>
          </p:cNvSpPr>
          <p:nvPr>
            <p:ph type="title"/>
          </p:nvPr>
        </p:nvSpPr>
        <p:spPr/>
        <p:txBody>
          <a:bodyPr/>
          <a:lstStyle/>
          <a:p>
            <a:r>
              <a:rPr lang="en-US" dirty="0"/>
              <a:t>PIR Step One: The Toolbox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6E4F19-CA3A-4988-847C-297B8F3EEB13}"/>
                  </a:ext>
                </a:extLst>
              </p:cNvPr>
              <p:cNvSpPr>
                <a:spLocks noGrp="1"/>
              </p:cNvSpPr>
              <p:nvPr>
                <p:ph idx="1"/>
              </p:nvPr>
            </p:nvSpPr>
            <p:spPr/>
            <p:txBody>
              <a:bodyPr/>
              <a:lstStyle/>
              <a:p>
                <a:pPr marL="0" indent="0">
                  <a:buNone/>
                </a:pPr>
                <a:r>
                  <a:rPr lang="en-US" i="1" dirty="0"/>
                  <a:t>Lemma</a:t>
                </a:r>
                <a:r>
                  <a:rPr lang="en-US" dirty="0"/>
                  <a:t>: For any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ℕ</m:t>
                    </m:r>
                  </m:oMath>
                </a14:m>
                <a:r>
                  <a:rPr lang="en-US" dirty="0"/>
                  <a:t> and finite field </a:t>
                </a:r>
                <a14:m>
                  <m:oMath xmlns:m="http://schemas.openxmlformats.org/officeDocument/2006/math">
                    <m:r>
                      <a:rPr lang="en-US" b="0" i="1" smtClean="0">
                        <a:latin typeface="Cambria Math" panose="02040503050406030204" pitchFamily="18" charset="0"/>
                      </a:rPr>
                      <m:t>𝐹</m:t>
                    </m:r>
                  </m:oMath>
                </a14:m>
                <a:r>
                  <a:rPr lang="en-US" dirty="0"/>
                  <a:t> where</a:t>
                </a:r>
              </a:p>
              <a:p>
                <a:pPr marL="0" indent="0">
                  <a:buNone/>
                </a:pPr>
                <a14:m>
                  <m:oMathPara xmlns:m="http://schemas.openxmlformats.org/officeDocument/2006/math">
                    <m:oMathParaPr>
                      <m:jc m:val="centerGroup"/>
                    </m:oMathParaPr>
                    <m:oMath xmlns:m="http://schemas.openxmlformats.org/officeDocument/2006/math">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𝑚</m:t>
                          </m:r>
                        </m:e>
                      </m:ra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&lt;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𝐹</m:t>
                          </m:r>
                        </m:e>
                      </m:d>
                      <m:r>
                        <a:rPr lang="en-US" b="0" i="1" smtClean="0">
                          <a:latin typeface="Cambria Math" panose="02040503050406030204" pitchFamily="18" charset="0"/>
                        </a:rPr>
                        <m:t>−1</m:t>
                      </m:r>
                    </m:oMath>
                  </m:oMathPara>
                </a14:m>
                <a:endParaRPr lang="en-US" dirty="0"/>
              </a:p>
              <a:p>
                <a:pPr marL="0" indent="0">
                  <a:buNone/>
                </a:pPr>
                <a:r>
                  <a:rPr lang="en-US" dirty="0"/>
                  <a:t>There are degree-</a:t>
                </a:r>
                <a14:m>
                  <m:oMath xmlns:m="http://schemas.openxmlformats.org/officeDocument/2006/math">
                    <m:r>
                      <a:rPr lang="en-US" i="1" dirty="0" smtClean="0">
                        <a:latin typeface="Cambria Math" panose="02040503050406030204" pitchFamily="18" charset="0"/>
                      </a:rPr>
                      <m:t>𝑑</m:t>
                    </m:r>
                  </m:oMath>
                </a14:m>
                <a:r>
                  <a:rPr lang="en-US" dirty="0"/>
                  <a:t> polynomials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𝑚</m:t>
                        </m:r>
                      </m:sub>
                    </m:sSub>
                  </m:oMath>
                </a14:m>
                <a:r>
                  <a:rPr lang="en-US" dirty="0"/>
                  <a:t> and points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𝐹</m:t>
                        </m:r>
                      </m:e>
                      <m:sup>
                        <m:r>
                          <a:rPr lang="en-US" b="0" i="1" smtClean="0">
                            <a:latin typeface="Cambria Math" panose="02040503050406030204" pitchFamily="18" charset="0"/>
                          </a:rPr>
                          <m:t>2</m:t>
                        </m:r>
                      </m:sup>
                    </m:sSup>
                  </m:oMath>
                </a14:m>
                <a:endParaRPr lang="en-US" dirty="0"/>
              </a:p>
              <a:p>
                <a:pPr marL="0" indent="0">
                  <a:buNone/>
                </a:pPr>
                <a:r>
                  <a:rPr lang="en-US" dirty="0"/>
                  <a:t>Such that</a:t>
                </a:r>
              </a:p>
              <a:p>
                <a:pPr marL="0" indent="0">
                  <a:buNone/>
                </a:pPr>
                <a:endParaRPr lang="en-US" dirty="0"/>
              </a:p>
              <a:p>
                <a:pPr marL="0" indent="0">
                  <a:buNone/>
                </a:pPr>
                <a:endParaRPr lang="en-US" dirty="0"/>
              </a:p>
              <a:p>
                <a:pPr marL="0" indent="0">
                  <a:buNone/>
                </a:pPr>
                <a:r>
                  <a:rPr lang="en-US" dirty="0"/>
                  <a:t>Given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𝐹</m:t>
                    </m:r>
                  </m:oMath>
                </a14:m>
                <a:r>
                  <a:rPr lang="en-US" dirty="0"/>
                  <a:t>, clients and server create the polynomials &amp; points</a:t>
                </a:r>
              </a:p>
              <a:p>
                <a:pPr marL="0" indent="0">
                  <a:buNone/>
                </a:pPr>
                <a:r>
                  <a:rPr lang="en-US" dirty="0">
                    <a:solidFill>
                      <a:srgbClr val="0070C0"/>
                    </a:solidFill>
                  </a:rPr>
                  <a:t>Notice that </a:t>
                </a:r>
                <a14:m>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𝑏</m:t>
                        </m:r>
                      </m:e>
                      <m:sub>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𝑥</m:t>
                            </m:r>
                          </m:e>
                          <m:sub>
                            <m:r>
                              <a:rPr lang="en-US" i="1">
                                <a:solidFill>
                                  <a:srgbClr val="0070C0"/>
                                </a:solidFill>
                                <a:latin typeface="Cambria Math" panose="02040503050406030204" pitchFamily="18" charset="0"/>
                              </a:rPr>
                              <m:t>𝑖</m:t>
                            </m:r>
                          </m:sub>
                        </m:sSub>
                      </m:sub>
                    </m:sSub>
                    <m:r>
                      <a:rPr lang="en-US" b="0" i="1" smtClean="0">
                        <a:solidFill>
                          <a:srgbClr val="0070C0"/>
                        </a:solidFill>
                        <a:latin typeface="Cambria Math" panose="02040503050406030204" pitchFamily="18" charset="0"/>
                      </a:rPr>
                      <m:t>=</m:t>
                    </m:r>
                  </m:oMath>
                </a14:m>
                <a:r>
                  <a:rPr lang="en-US" dirty="0">
                    <a:solidFill>
                      <a:srgbClr val="0070C0"/>
                    </a:solidFill>
                  </a:rPr>
                  <a:t> inner product of data </a:t>
                </a:r>
                <a14:m>
                  <m:oMath xmlns:m="http://schemas.openxmlformats.org/officeDocument/2006/math">
                    <m:acc>
                      <m:accPr>
                        <m:chr m:val="⃗"/>
                        <m:ctrlPr>
                          <a:rPr lang="en-US" b="0" i="1" smtClean="0">
                            <a:solidFill>
                              <a:srgbClr val="0070C0"/>
                            </a:solidFill>
                            <a:latin typeface="Cambria Math" panose="02040503050406030204" pitchFamily="18" charset="0"/>
                          </a:rPr>
                        </m:ctrlPr>
                      </m:accPr>
                      <m:e>
                        <m:r>
                          <a:rPr lang="en-US" b="0" i="1" smtClean="0">
                            <a:solidFill>
                              <a:srgbClr val="0070C0"/>
                            </a:solidFill>
                            <a:latin typeface="Cambria Math" panose="02040503050406030204" pitchFamily="18" charset="0"/>
                          </a:rPr>
                          <m:t>𝑏</m:t>
                        </m:r>
                      </m:e>
                    </m:acc>
                  </m:oMath>
                </a14:m>
                <a:r>
                  <a:rPr lang="en-US" dirty="0">
                    <a:solidFill>
                      <a:srgbClr val="0070C0"/>
                    </a:solidFill>
                  </a:rPr>
                  <a:t> and column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𝑖</m:t>
                        </m:r>
                      </m:sub>
                    </m:sSub>
                  </m:oMath>
                </a14:m>
                <a:endParaRPr lang="en-US" dirty="0">
                  <a:solidFill>
                    <a:srgbClr val="0070C0"/>
                  </a:solidFill>
                </a:endParaRPr>
              </a:p>
            </p:txBody>
          </p:sp>
        </mc:Choice>
        <mc:Fallback xmlns="">
          <p:sp>
            <p:nvSpPr>
              <p:cNvPr id="3" name="Content Placeholder 2">
                <a:extLst>
                  <a:ext uri="{FF2B5EF4-FFF2-40B4-BE49-F238E27FC236}">
                    <a16:creationId xmlns:a16="http://schemas.microsoft.com/office/drawing/2014/main" id="{666E4F19-CA3A-4988-847C-297B8F3EEB13}"/>
                  </a:ext>
                </a:extLst>
              </p:cNvPr>
              <p:cNvSpPr>
                <a:spLocks noGrp="1" noRot="1" noChangeAspect="1" noMove="1" noResize="1" noEditPoints="1" noAdjustHandles="1" noChangeArrowheads="1" noChangeShapeType="1" noTextEdit="1"/>
              </p:cNvSpPr>
              <p:nvPr>
                <p:ph idx="1"/>
              </p:nvPr>
            </p:nvSpPr>
            <p:spPr>
              <a:blipFill>
                <a:blip r:embed="rId3"/>
                <a:stretch>
                  <a:fillRect l="-1217" t="-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54821430-C503-44F3-B1CC-F0C417E1CBC0}"/>
                  </a:ext>
                </a:extLst>
              </p:cNvPr>
              <p:cNvGraphicFramePr>
                <a:graphicFrameLocks noGrp="1"/>
              </p:cNvGraphicFramePr>
              <p:nvPr>
                <p:extLst>
                  <p:ext uri="{D42A27DB-BD31-4B8C-83A1-F6EECF244321}">
                    <p14:modId xmlns:p14="http://schemas.microsoft.com/office/powerpoint/2010/main" val="3102046928"/>
                  </p:ext>
                </p:extLst>
              </p:nvPr>
            </p:nvGraphicFramePr>
            <p:xfrm>
              <a:off x="3003111" y="3259614"/>
              <a:ext cx="4705628" cy="1483360"/>
            </p:xfrm>
            <a:graphic>
              <a:graphicData uri="http://schemas.openxmlformats.org/drawingml/2006/table">
                <a:tbl>
                  <a:tblPr firstRow="1" bandRow="1">
                    <a:tableStyleId>{5940675A-B579-460E-94D1-54222C63F5DA}</a:tableStyleId>
                  </a:tblPr>
                  <a:tblGrid>
                    <a:gridCol w="932281">
                      <a:extLst>
                        <a:ext uri="{9D8B030D-6E8A-4147-A177-3AD203B41FA5}">
                          <a16:colId xmlns:a16="http://schemas.microsoft.com/office/drawing/2014/main" val="3029402053"/>
                        </a:ext>
                      </a:extLst>
                    </a:gridCol>
                    <a:gridCol w="1420533">
                      <a:extLst>
                        <a:ext uri="{9D8B030D-6E8A-4147-A177-3AD203B41FA5}">
                          <a16:colId xmlns:a16="http://schemas.microsoft.com/office/drawing/2014/main" val="948430115"/>
                        </a:ext>
                      </a:extLst>
                    </a:gridCol>
                    <a:gridCol w="790232">
                      <a:extLst>
                        <a:ext uri="{9D8B030D-6E8A-4147-A177-3AD203B41FA5}">
                          <a16:colId xmlns:a16="http://schemas.microsoft.com/office/drawing/2014/main" val="1316422408"/>
                        </a:ext>
                      </a:extLst>
                    </a:gridCol>
                    <a:gridCol w="1562582">
                      <a:extLst>
                        <a:ext uri="{9D8B030D-6E8A-4147-A177-3AD203B41FA5}">
                          <a16:colId xmlns:a16="http://schemas.microsoft.com/office/drawing/2014/main" val="2833856566"/>
                        </a:ext>
                      </a:extLst>
                    </a:gridCol>
                  </a:tblGrid>
                  <a:tr h="370840">
                    <a:tc>
                      <a:txBody>
                        <a:bodyPr/>
                        <a:lstStyle/>
                        <a:p>
                          <a:pPr algn="ct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m:t>
                                    </m:r>
                                  </m:sub>
                                </m:sSub>
                              </m:oMath>
                            </m:oMathPara>
                          </a14:m>
                          <a:endParaRPr lang="en-US" dirty="0"/>
                        </a:p>
                      </a:txBody>
                      <a:tcPr/>
                    </a:tc>
                    <a:extLst>
                      <a:ext uri="{0D108BD9-81ED-4DB2-BD59-A6C34878D82A}">
                        <a16:rowId xmlns:a16="http://schemas.microsoft.com/office/drawing/2014/main" val="316510229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oMath>
                            </m:oMathPara>
                          </a14:m>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e>
                                </m:d>
                                <m:r>
                                  <a:rPr lang="en-US" b="0" i="1" smtClean="0">
                                    <a:latin typeface="Cambria Math" panose="02040503050406030204" pitchFamily="18" charset="0"/>
                                  </a:rPr>
                                  <m:t>=1</m:t>
                                </m:r>
                              </m:oMath>
                            </m:oMathPara>
                          </a14:m>
                          <a:endParaRPr lang="en-US" dirty="0">
                            <a:latin typeface="HelveticaNeueLT Std Cn" panose="020B0506030502030204"/>
                          </a:endParaRPr>
                        </a:p>
                      </a:txBody>
                      <a:tcPr/>
                    </a:tc>
                    <a:tc>
                      <a:txBody>
                        <a:bodyPr/>
                        <a:lstStyle/>
                        <a:p>
                          <a:pPr algn="ctr"/>
                          <a:r>
                            <a:rPr lang="en-US" dirty="0">
                              <a:latin typeface="HelveticaNeueLT Std Cn" panose="020B0506030502030204"/>
                            </a:rPr>
                            <a:t>0</a:t>
                          </a:r>
                        </a:p>
                      </a:txBody>
                      <a:tcPr/>
                    </a:tc>
                    <a:tc>
                      <a:txBody>
                        <a:bodyPr/>
                        <a:lstStyle/>
                        <a:p>
                          <a:pPr algn="ctr"/>
                          <a:r>
                            <a:rPr lang="en-US" dirty="0">
                              <a:latin typeface="HelveticaNeueLT Std Cn" panose="020B0506030502030204"/>
                            </a:rPr>
                            <a:t>0</a:t>
                          </a:r>
                        </a:p>
                      </a:txBody>
                      <a:tcPr/>
                    </a:tc>
                    <a:extLst>
                      <a:ext uri="{0D108BD9-81ED-4DB2-BD59-A6C34878D82A}">
                        <a16:rowId xmlns:a16="http://schemas.microsoft.com/office/drawing/2014/main" val="2640109705"/>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lgn="ctr"/>
                          <a:r>
                            <a:rPr lang="en-US" dirty="0">
                              <a:latin typeface="HelveticaNeueLT Std Cn" panose="020B0506030502030204"/>
                            </a:rPr>
                            <a:t>0</a:t>
                          </a:r>
                        </a:p>
                      </a:txBody>
                      <a:tcPr/>
                    </a:tc>
                    <a:tc>
                      <a:txBody>
                        <a:bodyPr/>
                        <a:lstStyle/>
                        <a:p>
                          <a:pPr algn="ctr"/>
                          <a:r>
                            <a:rPr lang="en-US" dirty="0">
                              <a:latin typeface="HelveticaNeueLT Std Cn" panose="020B0506030502030204"/>
                            </a:rPr>
                            <a:t>1</a:t>
                          </a:r>
                        </a:p>
                      </a:txBody>
                      <a:tcPr/>
                    </a:tc>
                    <a:tc>
                      <a:txBody>
                        <a:bodyPr/>
                        <a:lstStyle/>
                        <a:p>
                          <a:pPr algn="ctr"/>
                          <a:r>
                            <a:rPr lang="en-US" dirty="0">
                              <a:latin typeface="HelveticaNeueLT Std Cn" panose="020B0506030502030204"/>
                            </a:rPr>
                            <a:t>0</a:t>
                          </a:r>
                        </a:p>
                      </a:txBody>
                      <a:tcPr/>
                    </a:tc>
                    <a:extLst>
                      <a:ext uri="{0D108BD9-81ED-4DB2-BD59-A6C34878D82A}">
                        <a16:rowId xmlns:a16="http://schemas.microsoft.com/office/drawing/2014/main" val="19098329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𝑚</m:t>
                                    </m:r>
                                  </m:sub>
                                </m:sSub>
                              </m:oMath>
                            </m:oMathPara>
                          </a14:m>
                          <a:endParaRPr lang="en-US" dirty="0"/>
                        </a:p>
                      </a:txBody>
                      <a:tcPr/>
                    </a:tc>
                    <a:tc>
                      <a:txBody>
                        <a:bodyPr/>
                        <a:lstStyle/>
                        <a:p>
                          <a:pPr algn="ctr"/>
                          <a:r>
                            <a:rPr lang="en-US" dirty="0">
                              <a:latin typeface="HelveticaNeueLT Std Cn" panose="020B0506030502030204"/>
                            </a:rPr>
                            <a:t>0</a:t>
                          </a:r>
                        </a:p>
                      </a:txBody>
                      <a:tcPr/>
                    </a:tc>
                    <a:tc>
                      <a:txBody>
                        <a:bodyPr/>
                        <a:lstStyle/>
                        <a:p>
                          <a:pPr algn="ctr"/>
                          <a:r>
                            <a:rPr lang="en-US" dirty="0">
                              <a:latin typeface="HelveticaNeueLT Std Cn" panose="020B0506030502030204"/>
                            </a:rPr>
                            <a:t>0</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𝑚</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m:t>
                                        </m:r>
                                      </m:sub>
                                    </m:sSub>
                                  </m:e>
                                </m:d>
                                <m:r>
                                  <a:rPr lang="en-US" b="0" i="1" smtClean="0">
                                    <a:latin typeface="Cambria Math" panose="02040503050406030204" pitchFamily="18" charset="0"/>
                                  </a:rPr>
                                  <m:t>=1</m:t>
                                </m:r>
                              </m:oMath>
                            </m:oMathPara>
                          </a14:m>
                          <a:endParaRPr lang="en-US" dirty="0">
                            <a:latin typeface="HelveticaNeueLT Std Cn" panose="020B0506030502030204"/>
                          </a:endParaRPr>
                        </a:p>
                      </a:txBody>
                      <a:tcPr/>
                    </a:tc>
                    <a:extLst>
                      <a:ext uri="{0D108BD9-81ED-4DB2-BD59-A6C34878D82A}">
                        <a16:rowId xmlns:a16="http://schemas.microsoft.com/office/drawing/2014/main" val="2254420328"/>
                      </a:ext>
                    </a:extLst>
                  </a:tr>
                </a:tbl>
              </a:graphicData>
            </a:graphic>
          </p:graphicFrame>
        </mc:Choice>
        <mc:Fallback xmlns="">
          <p:graphicFrame>
            <p:nvGraphicFramePr>
              <p:cNvPr id="5" name="Table 5">
                <a:extLst>
                  <a:ext uri="{FF2B5EF4-FFF2-40B4-BE49-F238E27FC236}">
                    <a16:creationId xmlns:a16="http://schemas.microsoft.com/office/drawing/2014/main" id="{54821430-C503-44F3-B1CC-F0C417E1CBC0}"/>
                  </a:ext>
                </a:extLst>
              </p:cNvPr>
              <p:cNvGraphicFramePr>
                <a:graphicFrameLocks noGrp="1"/>
              </p:cNvGraphicFramePr>
              <p:nvPr>
                <p:extLst>
                  <p:ext uri="{D42A27DB-BD31-4B8C-83A1-F6EECF244321}">
                    <p14:modId xmlns:p14="http://schemas.microsoft.com/office/powerpoint/2010/main" val="3102046928"/>
                  </p:ext>
                </p:extLst>
              </p:nvPr>
            </p:nvGraphicFramePr>
            <p:xfrm>
              <a:off x="3003111" y="3259614"/>
              <a:ext cx="4705628" cy="1483360"/>
            </p:xfrm>
            <a:graphic>
              <a:graphicData uri="http://schemas.openxmlformats.org/drawingml/2006/table">
                <a:tbl>
                  <a:tblPr firstRow="1" bandRow="1">
                    <a:tableStyleId>{5940675A-B579-460E-94D1-54222C63F5DA}</a:tableStyleId>
                  </a:tblPr>
                  <a:tblGrid>
                    <a:gridCol w="932281">
                      <a:extLst>
                        <a:ext uri="{9D8B030D-6E8A-4147-A177-3AD203B41FA5}">
                          <a16:colId xmlns:a16="http://schemas.microsoft.com/office/drawing/2014/main" val="3029402053"/>
                        </a:ext>
                      </a:extLst>
                    </a:gridCol>
                    <a:gridCol w="1420533">
                      <a:extLst>
                        <a:ext uri="{9D8B030D-6E8A-4147-A177-3AD203B41FA5}">
                          <a16:colId xmlns:a16="http://schemas.microsoft.com/office/drawing/2014/main" val="948430115"/>
                        </a:ext>
                      </a:extLst>
                    </a:gridCol>
                    <a:gridCol w="790232">
                      <a:extLst>
                        <a:ext uri="{9D8B030D-6E8A-4147-A177-3AD203B41FA5}">
                          <a16:colId xmlns:a16="http://schemas.microsoft.com/office/drawing/2014/main" val="1316422408"/>
                        </a:ext>
                      </a:extLst>
                    </a:gridCol>
                    <a:gridCol w="1562582">
                      <a:extLst>
                        <a:ext uri="{9D8B030D-6E8A-4147-A177-3AD203B41FA5}">
                          <a16:colId xmlns:a16="http://schemas.microsoft.com/office/drawing/2014/main" val="2833856566"/>
                        </a:ext>
                      </a:extLst>
                    </a:gridCol>
                  </a:tblGrid>
                  <a:tr h="370840">
                    <a:tc>
                      <a:txBody>
                        <a:bodyPr/>
                        <a:lstStyle/>
                        <a:p>
                          <a:pPr algn="ctr"/>
                          <a:endParaRPr lang="en-US" dirty="0"/>
                        </a:p>
                      </a:txBody>
                      <a:tcPr/>
                    </a:tc>
                    <a:tc>
                      <a:txBody>
                        <a:bodyPr/>
                        <a:lstStyle/>
                        <a:p>
                          <a:endParaRPr lang="en-US"/>
                        </a:p>
                      </a:txBody>
                      <a:tcPr>
                        <a:blipFill>
                          <a:blip r:embed="rId4"/>
                          <a:stretch>
                            <a:fillRect l="-65812" t="-1639" r="-165812" b="-324590"/>
                          </a:stretch>
                        </a:blipFill>
                      </a:tcPr>
                    </a:tc>
                    <a:tc>
                      <a:txBody>
                        <a:bodyPr/>
                        <a:lstStyle/>
                        <a:p>
                          <a:endParaRPr lang="en-US"/>
                        </a:p>
                      </a:txBody>
                      <a:tcPr>
                        <a:blipFill>
                          <a:blip r:embed="rId4"/>
                          <a:stretch>
                            <a:fillRect l="-300775" t="-1639" r="-200775" b="-324590"/>
                          </a:stretch>
                        </a:blipFill>
                      </a:tcPr>
                    </a:tc>
                    <a:tc>
                      <a:txBody>
                        <a:bodyPr/>
                        <a:lstStyle/>
                        <a:p>
                          <a:endParaRPr lang="en-US"/>
                        </a:p>
                      </a:txBody>
                      <a:tcPr>
                        <a:blipFill>
                          <a:blip r:embed="rId4"/>
                          <a:stretch>
                            <a:fillRect l="-201167" t="-1639" r="-778" b="-324590"/>
                          </a:stretch>
                        </a:blipFill>
                      </a:tcPr>
                    </a:tc>
                    <a:extLst>
                      <a:ext uri="{0D108BD9-81ED-4DB2-BD59-A6C34878D82A}">
                        <a16:rowId xmlns:a16="http://schemas.microsoft.com/office/drawing/2014/main" val="3165102297"/>
                      </a:ext>
                    </a:extLst>
                  </a:tr>
                  <a:tr h="370840">
                    <a:tc>
                      <a:txBody>
                        <a:bodyPr/>
                        <a:lstStyle/>
                        <a:p>
                          <a:endParaRPr lang="en-US"/>
                        </a:p>
                      </a:txBody>
                      <a:tcPr>
                        <a:blipFill>
                          <a:blip r:embed="rId4"/>
                          <a:stretch>
                            <a:fillRect l="-654" t="-100000" r="-406536" b="-219355"/>
                          </a:stretch>
                        </a:blipFill>
                      </a:tcPr>
                    </a:tc>
                    <a:tc>
                      <a:txBody>
                        <a:bodyPr/>
                        <a:lstStyle/>
                        <a:p>
                          <a:endParaRPr lang="en-US"/>
                        </a:p>
                      </a:txBody>
                      <a:tcPr>
                        <a:blipFill>
                          <a:blip r:embed="rId4"/>
                          <a:stretch>
                            <a:fillRect l="-65812" t="-100000" r="-165812" b="-219355"/>
                          </a:stretch>
                        </a:blipFill>
                      </a:tcPr>
                    </a:tc>
                    <a:tc>
                      <a:txBody>
                        <a:bodyPr/>
                        <a:lstStyle/>
                        <a:p>
                          <a:pPr algn="ctr"/>
                          <a:r>
                            <a:rPr lang="en-US" dirty="0">
                              <a:latin typeface="HelveticaNeueLT Std Cn" panose="020B0506030502030204"/>
                            </a:rPr>
                            <a:t>0</a:t>
                          </a:r>
                        </a:p>
                      </a:txBody>
                      <a:tcPr/>
                    </a:tc>
                    <a:tc>
                      <a:txBody>
                        <a:bodyPr/>
                        <a:lstStyle/>
                        <a:p>
                          <a:pPr algn="ctr"/>
                          <a:r>
                            <a:rPr lang="en-US" dirty="0">
                              <a:latin typeface="HelveticaNeueLT Std Cn" panose="020B0506030502030204"/>
                            </a:rPr>
                            <a:t>0</a:t>
                          </a:r>
                        </a:p>
                      </a:txBody>
                      <a:tcPr/>
                    </a:tc>
                    <a:extLst>
                      <a:ext uri="{0D108BD9-81ED-4DB2-BD59-A6C34878D82A}">
                        <a16:rowId xmlns:a16="http://schemas.microsoft.com/office/drawing/2014/main" val="2640109705"/>
                      </a:ext>
                    </a:extLst>
                  </a:tr>
                  <a:tr h="370840">
                    <a:tc>
                      <a:txBody>
                        <a:bodyPr/>
                        <a:lstStyle/>
                        <a:p>
                          <a:endParaRPr lang="en-US"/>
                        </a:p>
                      </a:txBody>
                      <a:tcPr>
                        <a:blipFill>
                          <a:blip r:embed="rId4"/>
                          <a:stretch>
                            <a:fillRect l="-654" t="-203279" r="-406536" b="-122951"/>
                          </a:stretch>
                        </a:blipFill>
                      </a:tcPr>
                    </a:tc>
                    <a:tc>
                      <a:txBody>
                        <a:bodyPr/>
                        <a:lstStyle/>
                        <a:p>
                          <a:pPr algn="ctr"/>
                          <a:r>
                            <a:rPr lang="en-US" dirty="0">
                              <a:latin typeface="HelveticaNeueLT Std Cn" panose="020B0506030502030204"/>
                            </a:rPr>
                            <a:t>0</a:t>
                          </a:r>
                        </a:p>
                      </a:txBody>
                      <a:tcPr/>
                    </a:tc>
                    <a:tc>
                      <a:txBody>
                        <a:bodyPr/>
                        <a:lstStyle/>
                        <a:p>
                          <a:pPr algn="ctr"/>
                          <a:r>
                            <a:rPr lang="en-US" dirty="0">
                              <a:latin typeface="HelveticaNeueLT Std Cn" panose="020B0506030502030204"/>
                            </a:rPr>
                            <a:t>1</a:t>
                          </a:r>
                        </a:p>
                      </a:txBody>
                      <a:tcPr/>
                    </a:tc>
                    <a:tc>
                      <a:txBody>
                        <a:bodyPr/>
                        <a:lstStyle/>
                        <a:p>
                          <a:pPr algn="ctr"/>
                          <a:r>
                            <a:rPr lang="en-US" dirty="0">
                              <a:latin typeface="HelveticaNeueLT Std Cn" panose="020B0506030502030204"/>
                            </a:rPr>
                            <a:t>0</a:t>
                          </a:r>
                        </a:p>
                      </a:txBody>
                      <a:tcPr/>
                    </a:tc>
                    <a:extLst>
                      <a:ext uri="{0D108BD9-81ED-4DB2-BD59-A6C34878D82A}">
                        <a16:rowId xmlns:a16="http://schemas.microsoft.com/office/drawing/2014/main" val="1909832904"/>
                      </a:ext>
                    </a:extLst>
                  </a:tr>
                  <a:tr h="370840">
                    <a:tc>
                      <a:txBody>
                        <a:bodyPr/>
                        <a:lstStyle/>
                        <a:p>
                          <a:endParaRPr lang="en-US"/>
                        </a:p>
                      </a:txBody>
                      <a:tcPr>
                        <a:blipFill>
                          <a:blip r:embed="rId4"/>
                          <a:stretch>
                            <a:fillRect l="-654" t="-303279" r="-406536" b="-22951"/>
                          </a:stretch>
                        </a:blipFill>
                      </a:tcPr>
                    </a:tc>
                    <a:tc>
                      <a:txBody>
                        <a:bodyPr/>
                        <a:lstStyle/>
                        <a:p>
                          <a:pPr algn="ctr"/>
                          <a:r>
                            <a:rPr lang="en-US" dirty="0">
                              <a:latin typeface="HelveticaNeueLT Std Cn" panose="020B0506030502030204"/>
                            </a:rPr>
                            <a:t>0</a:t>
                          </a:r>
                        </a:p>
                      </a:txBody>
                      <a:tcPr/>
                    </a:tc>
                    <a:tc>
                      <a:txBody>
                        <a:bodyPr/>
                        <a:lstStyle/>
                        <a:p>
                          <a:pPr algn="ctr"/>
                          <a:r>
                            <a:rPr lang="en-US" dirty="0">
                              <a:latin typeface="HelveticaNeueLT Std Cn" panose="020B0506030502030204"/>
                            </a:rPr>
                            <a:t>0</a:t>
                          </a:r>
                        </a:p>
                      </a:txBody>
                      <a:tcPr/>
                    </a:tc>
                    <a:tc>
                      <a:txBody>
                        <a:bodyPr/>
                        <a:lstStyle/>
                        <a:p>
                          <a:endParaRPr lang="en-US"/>
                        </a:p>
                      </a:txBody>
                      <a:tcPr>
                        <a:blipFill>
                          <a:blip r:embed="rId4"/>
                          <a:stretch>
                            <a:fillRect l="-201167" t="-303279" r="-778" b="-22951"/>
                          </a:stretch>
                        </a:blipFill>
                      </a:tcPr>
                    </a:tc>
                    <a:extLst>
                      <a:ext uri="{0D108BD9-81ED-4DB2-BD59-A6C34878D82A}">
                        <a16:rowId xmlns:a16="http://schemas.microsoft.com/office/drawing/2014/main" val="2254420328"/>
                      </a:ext>
                    </a:extLst>
                  </a:tr>
                </a:tbl>
              </a:graphicData>
            </a:graphic>
          </p:graphicFrame>
        </mc:Fallback>
      </mc:AlternateContent>
      <p:sp>
        <p:nvSpPr>
          <p:cNvPr id="6" name="Rectangle 5">
            <a:extLst>
              <a:ext uri="{FF2B5EF4-FFF2-40B4-BE49-F238E27FC236}">
                <a16:creationId xmlns:a16="http://schemas.microsoft.com/office/drawing/2014/main" id="{503018FB-A7C0-4DBB-9B52-B2F042844948}"/>
              </a:ext>
            </a:extLst>
          </p:cNvPr>
          <p:cNvSpPr/>
          <p:nvPr/>
        </p:nvSpPr>
        <p:spPr>
          <a:xfrm>
            <a:off x="1264228" y="1001223"/>
            <a:ext cx="9298258" cy="4855553"/>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ANY QUESTIONS?</a:t>
            </a:r>
          </a:p>
        </p:txBody>
      </p:sp>
    </p:spTree>
    <p:extLst>
      <p:ext uri="{BB962C8B-B14F-4D97-AF65-F5344CB8AC3E}">
        <p14:creationId xmlns:p14="http://schemas.microsoft.com/office/powerpoint/2010/main" val="243489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E936-0274-4204-92F0-C1870C48653B}"/>
              </a:ext>
            </a:extLst>
          </p:cNvPr>
          <p:cNvSpPr>
            <a:spLocks noGrp="1"/>
          </p:cNvSpPr>
          <p:nvPr>
            <p:ph type="title"/>
          </p:nvPr>
        </p:nvSpPr>
        <p:spPr/>
        <p:txBody>
          <a:bodyPr/>
          <a:lstStyle/>
          <a:p>
            <a:r>
              <a:rPr lang="en-US" dirty="0"/>
              <a:t>PIR Step Two: </a:t>
            </a:r>
            <a:r>
              <a:rPr lang="en-US" dirty="0" err="1"/>
              <a:t>Client</a:t>
            </a:r>
            <a:r>
              <a:rPr lang="en-US" dirty="0" err="1">
                <a:latin typeface="Calibri" panose="020F0502020204030204" pitchFamily="34" charset="0"/>
                <a:cs typeface="Calibri" panose="020F0502020204030204" pitchFamily="34" charset="0"/>
              </a:rPr>
              <a:t>→</a:t>
            </a:r>
            <a:r>
              <a:rPr lang="en-US" dirty="0" err="1">
                <a:cs typeface="Calibri" panose="020F0502020204030204" pitchFamily="34" charset="0"/>
              </a:rPr>
              <a:t>Server</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F1507F-5361-4BB8-ABA9-1F5CB2B9B87A}"/>
                  </a:ext>
                </a:extLst>
              </p:cNvPr>
              <p:cNvSpPr>
                <a:spLocks noGrp="1"/>
              </p:cNvSpPr>
              <p:nvPr>
                <p:ph idx="1"/>
              </p:nvPr>
            </p:nvSpPr>
            <p:spPr/>
            <p:txBody>
              <a:bodyPr>
                <a:normAutofit/>
              </a:bodyPr>
              <a:lstStyle/>
              <a:p>
                <a:pPr marL="0" indent="0">
                  <a:lnSpc>
                    <a:spcPct val="150000"/>
                  </a:lnSpc>
                  <a:buNone/>
                </a:pPr>
                <a:r>
                  <a:rPr lang="en-US" b="0" dirty="0"/>
                  <a:t>Client </a:t>
                </a:r>
                <a14:m>
                  <m:oMath xmlns:m="http://schemas.openxmlformats.org/officeDocument/2006/math">
                    <m:r>
                      <a:rPr lang="en-US" b="0" i="1" smtClean="0">
                        <a:latin typeface="Cambria Math" panose="02040503050406030204" pitchFamily="18" charset="0"/>
                      </a:rPr>
                      <m:t>𝑖</m:t>
                    </m:r>
                  </m:oMath>
                </a14:m>
                <a:r>
                  <a:rPr lang="en-US" dirty="0"/>
                  <a:t> requests the bit at index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endParaRPr lang="en-US" dirty="0"/>
              </a:p>
              <a:p>
                <a:pPr>
                  <a:lnSpc>
                    <a:spcPct val="150000"/>
                  </a:lnSpc>
                </a:pPr>
                <a:r>
                  <a:rPr lang="en-US" dirty="0"/>
                  <a:t>Secret is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b>
                    </m:sSub>
                  </m:oMath>
                </a14:m>
                <a:endParaRPr lang="en-US" dirty="0"/>
              </a:p>
              <a:p>
                <a:pPr>
                  <a:lnSpc>
                    <a:spcPct val="150000"/>
                  </a:lnSpc>
                </a:pPr>
                <a:r>
                  <a:rPr lang="en-US" dirty="0"/>
                  <a:t>Send messages to shuffler that represent </a:t>
                </a:r>
                <a14:m>
                  <m:oMath xmlns:m="http://schemas.openxmlformats.org/officeDocument/2006/math">
                    <m:r>
                      <a:rPr lang="en-US" b="0" i="1" smtClean="0">
                        <a:latin typeface="Cambria Math" panose="02040503050406030204" pitchFamily="18" charset="0"/>
                      </a:rPr>
                      <m:t>𝑠</m:t>
                    </m:r>
                  </m:oMath>
                </a14:m>
                <a:endParaRPr lang="en-US" dirty="0"/>
              </a:p>
              <a:p>
                <a:pPr lvl="1">
                  <a:lnSpc>
                    <a:spcPct val="150000"/>
                  </a:lnSpc>
                </a:pPr>
                <a:r>
                  <a:rPr lang="en-US" dirty="0"/>
                  <a:t>Use </a:t>
                </a:r>
                <a14:m>
                  <m:oMath xmlns:m="http://schemas.openxmlformats.org/officeDocument/2006/math">
                    <m:r>
                      <a:rPr lang="en-US" b="0" i="1" smtClean="0">
                        <a:latin typeface="Cambria Math" panose="02040503050406030204" pitchFamily="18" charset="0"/>
                      </a:rPr>
                      <m:t>𝑠</m:t>
                    </m:r>
                  </m:oMath>
                </a14:m>
                <a:r>
                  <a:rPr lang="en-US" dirty="0"/>
                  <a:t> to make a polynomial </a:t>
                </a:r>
                <a14:m>
                  <m:oMath xmlns:m="http://schemas.openxmlformats.org/officeDocument/2006/math">
                    <m:r>
                      <a:rPr lang="en-US" b="0" i="1" smtClean="0">
                        <a:latin typeface="Cambria Math" panose="02040503050406030204" pitchFamily="18" charset="0"/>
                      </a:rPr>
                      <m:t>𝑝</m:t>
                    </m:r>
                  </m:oMath>
                </a14:m>
                <a:endParaRPr lang="en-US" dirty="0"/>
              </a:p>
              <a:p>
                <a:pPr lvl="1">
                  <a:lnSpc>
                    <a:spcPct val="150000"/>
                  </a:lnSpc>
                </a:pPr>
                <a:r>
                  <a:rPr lang="en-US" dirty="0"/>
                  <a:t>Assumption: shuffling evaluations of </a:t>
                </a:r>
                <a14:m>
                  <m:oMath xmlns:m="http://schemas.openxmlformats.org/officeDocument/2006/math">
                    <m:r>
                      <a:rPr lang="en-US" b="0" i="1" smtClean="0">
                        <a:latin typeface="Cambria Math" panose="02040503050406030204" pitchFamily="18" charset="0"/>
                      </a:rPr>
                      <m:t>𝑝</m:t>
                    </m:r>
                  </m:oMath>
                </a14:m>
                <a:r>
                  <a:rPr lang="en-US" dirty="0"/>
                  <a:t> with enough random points hides </a:t>
                </a:r>
                <a14:m>
                  <m:oMath xmlns:m="http://schemas.openxmlformats.org/officeDocument/2006/math">
                    <m:r>
                      <a:rPr lang="en-US" b="0" i="1" smtClean="0">
                        <a:latin typeface="Cambria Math" panose="02040503050406030204" pitchFamily="18" charset="0"/>
                      </a:rPr>
                      <m:t>𝑝</m:t>
                    </m:r>
                  </m:oMath>
                </a14:m>
                <a:r>
                  <a:rPr lang="en-US" dirty="0"/>
                  <a:t> from bounded adversary</a:t>
                </a:r>
              </a:p>
            </p:txBody>
          </p:sp>
        </mc:Choice>
        <mc:Fallback xmlns="">
          <p:sp>
            <p:nvSpPr>
              <p:cNvPr id="3" name="Content Placeholder 2">
                <a:extLst>
                  <a:ext uri="{FF2B5EF4-FFF2-40B4-BE49-F238E27FC236}">
                    <a16:creationId xmlns:a16="http://schemas.microsoft.com/office/drawing/2014/main" id="{15F1507F-5361-4BB8-ABA9-1F5CB2B9B87A}"/>
                  </a:ext>
                </a:extLst>
              </p:cNvPr>
              <p:cNvSpPr>
                <a:spLocks noGrp="1" noRot="1" noChangeAspect="1" noMove="1" noResize="1" noEditPoints="1" noAdjustHandles="1" noChangeArrowheads="1" noChangeShapeType="1" noTextEdit="1"/>
              </p:cNvSpPr>
              <p:nvPr>
                <p:ph idx="1"/>
              </p:nvPr>
            </p:nvSpPr>
            <p:spPr>
              <a:blipFill>
                <a:blip r:embed="rId3"/>
                <a:stretch>
                  <a:fillRect l="-1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84649112-E6F5-4FF2-AE86-FCA1698DA521}"/>
                  </a:ext>
                </a:extLst>
              </p:cNvPr>
              <p:cNvGraphicFramePr>
                <a:graphicFrameLocks noGrp="1"/>
              </p:cNvGraphicFramePr>
              <p:nvPr>
                <p:extLst>
                  <p:ext uri="{D42A27DB-BD31-4B8C-83A1-F6EECF244321}">
                    <p14:modId xmlns:p14="http://schemas.microsoft.com/office/powerpoint/2010/main" val="3646787370"/>
                  </p:ext>
                </p:extLst>
              </p:nvPr>
            </p:nvGraphicFramePr>
            <p:xfrm>
              <a:off x="8284028" y="188959"/>
              <a:ext cx="3541488" cy="1483360"/>
            </p:xfrm>
            <a:graphic>
              <a:graphicData uri="http://schemas.openxmlformats.org/drawingml/2006/table">
                <a:tbl>
                  <a:tblPr firstRow="1" bandRow="1">
                    <a:tableStyleId>{5940675A-B579-460E-94D1-54222C63F5DA}</a:tableStyleId>
                  </a:tblPr>
                  <a:tblGrid>
                    <a:gridCol w="885372">
                      <a:extLst>
                        <a:ext uri="{9D8B030D-6E8A-4147-A177-3AD203B41FA5}">
                          <a16:colId xmlns:a16="http://schemas.microsoft.com/office/drawing/2014/main" val="3029402053"/>
                        </a:ext>
                      </a:extLst>
                    </a:gridCol>
                    <a:gridCol w="885372">
                      <a:extLst>
                        <a:ext uri="{9D8B030D-6E8A-4147-A177-3AD203B41FA5}">
                          <a16:colId xmlns:a16="http://schemas.microsoft.com/office/drawing/2014/main" val="948430115"/>
                        </a:ext>
                      </a:extLst>
                    </a:gridCol>
                    <a:gridCol w="885372">
                      <a:extLst>
                        <a:ext uri="{9D8B030D-6E8A-4147-A177-3AD203B41FA5}">
                          <a16:colId xmlns:a16="http://schemas.microsoft.com/office/drawing/2014/main" val="1316422408"/>
                        </a:ext>
                      </a:extLst>
                    </a:gridCol>
                    <a:gridCol w="885372">
                      <a:extLst>
                        <a:ext uri="{9D8B030D-6E8A-4147-A177-3AD203B41FA5}">
                          <a16:colId xmlns:a16="http://schemas.microsoft.com/office/drawing/2014/main" val="2833856566"/>
                        </a:ext>
                      </a:extLst>
                    </a:gridCol>
                  </a:tblGrid>
                  <a:tr h="370840">
                    <a:tc>
                      <a:txBody>
                        <a:bodyPr/>
                        <a:lstStyle/>
                        <a:p>
                          <a:pPr algn="ct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m:t>
                                    </m:r>
                                  </m:sub>
                                </m:sSub>
                              </m:oMath>
                            </m:oMathPara>
                          </a14:m>
                          <a:endParaRPr lang="en-US" dirty="0"/>
                        </a:p>
                      </a:txBody>
                      <a:tcPr/>
                    </a:tc>
                    <a:extLst>
                      <a:ext uri="{0D108BD9-81ED-4DB2-BD59-A6C34878D82A}">
                        <a16:rowId xmlns:a16="http://schemas.microsoft.com/office/drawing/2014/main" val="316510229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640109705"/>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9098329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𝑚</m:t>
                                    </m:r>
                                  </m:sub>
                                </m:sSub>
                                <m:r>
                                  <a:rPr lang="en-US" b="0" i="1" smtClean="0">
                                    <a:latin typeface="Cambria Math" panose="02040503050406030204" pitchFamily="18" charset="0"/>
                                  </a:rPr>
                                  <m:t>(⋅)</m:t>
                                </m:r>
                              </m:oMath>
                            </m:oMathPara>
                          </a14:m>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254420328"/>
                      </a:ext>
                    </a:extLst>
                  </a:tr>
                </a:tbl>
              </a:graphicData>
            </a:graphic>
          </p:graphicFrame>
        </mc:Choice>
        <mc:Fallback xmlns="">
          <p:graphicFrame>
            <p:nvGraphicFramePr>
              <p:cNvPr id="5" name="Table 5">
                <a:extLst>
                  <a:ext uri="{FF2B5EF4-FFF2-40B4-BE49-F238E27FC236}">
                    <a16:creationId xmlns:a16="http://schemas.microsoft.com/office/drawing/2014/main" id="{84649112-E6F5-4FF2-AE86-FCA1698DA521}"/>
                  </a:ext>
                </a:extLst>
              </p:cNvPr>
              <p:cNvGraphicFramePr>
                <a:graphicFrameLocks noGrp="1"/>
              </p:cNvGraphicFramePr>
              <p:nvPr>
                <p:extLst>
                  <p:ext uri="{D42A27DB-BD31-4B8C-83A1-F6EECF244321}">
                    <p14:modId xmlns:p14="http://schemas.microsoft.com/office/powerpoint/2010/main" val="3646787370"/>
                  </p:ext>
                </p:extLst>
              </p:nvPr>
            </p:nvGraphicFramePr>
            <p:xfrm>
              <a:off x="8284028" y="188959"/>
              <a:ext cx="3541488" cy="1483360"/>
            </p:xfrm>
            <a:graphic>
              <a:graphicData uri="http://schemas.openxmlformats.org/drawingml/2006/table">
                <a:tbl>
                  <a:tblPr firstRow="1" bandRow="1">
                    <a:tableStyleId>{5940675A-B579-460E-94D1-54222C63F5DA}</a:tableStyleId>
                  </a:tblPr>
                  <a:tblGrid>
                    <a:gridCol w="885372">
                      <a:extLst>
                        <a:ext uri="{9D8B030D-6E8A-4147-A177-3AD203B41FA5}">
                          <a16:colId xmlns:a16="http://schemas.microsoft.com/office/drawing/2014/main" val="3029402053"/>
                        </a:ext>
                      </a:extLst>
                    </a:gridCol>
                    <a:gridCol w="885372">
                      <a:extLst>
                        <a:ext uri="{9D8B030D-6E8A-4147-A177-3AD203B41FA5}">
                          <a16:colId xmlns:a16="http://schemas.microsoft.com/office/drawing/2014/main" val="948430115"/>
                        </a:ext>
                      </a:extLst>
                    </a:gridCol>
                    <a:gridCol w="885372">
                      <a:extLst>
                        <a:ext uri="{9D8B030D-6E8A-4147-A177-3AD203B41FA5}">
                          <a16:colId xmlns:a16="http://schemas.microsoft.com/office/drawing/2014/main" val="1316422408"/>
                        </a:ext>
                      </a:extLst>
                    </a:gridCol>
                    <a:gridCol w="885372">
                      <a:extLst>
                        <a:ext uri="{9D8B030D-6E8A-4147-A177-3AD203B41FA5}">
                          <a16:colId xmlns:a16="http://schemas.microsoft.com/office/drawing/2014/main" val="2833856566"/>
                        </a:ext>
                      </a:extLst>
                    </a:gridCol>
                  </a:tblGrid>
                  <a:tr h="370840">
                    <a:tc>
                      <a:txBody>
                        <a:bodyPr/>
                        <a:lstStyle/>
                        <a:p>
                          <a:pPr algn="ctr"/>
                          <a:endParaRPr lang="en-US" dirty="0"/>
                        </a:p>
                      </a:txBody>
                      <a:tcPr/>
                    </a:tc>
                    <a:tc>
                      <a:txBody>
                        <a:bodyPr/>
                        <a:lstStyle/>
                        <a:p>
                          <a:endParaRPr lang="en-US"/>
                        </a:p>
                      </a:txBody>
                      <a:tcPr>
                        <a:blipFill>
                          <a:blip r:embed="rId4"/>
                          <a:stretch>
                            <a:fillRect l="-101379" t="-1639" r="-202069" b="-324590"/>
                          </a:stretch>
                        </a:blipFill>
                      </a:tcPr>
                    </a:tc>
                    <a:tc>
                      <a:txBody>
                        <a:bodyPr/>
                        <a:lstStyle/>
                        <a:p>
                          <a:endParaRPr lang="en-US"/>
                        </a:p>
                      </a:txBody>
                      <a:tcPr>
                        <a:blipFill>
                          <a:blip r:embed="rId4"/>
                          <a:stretch>
                            <a:fillRect l="-200000" t="-1639" r="-100685" b="-324590"/>
                          </a:stretch>
                        </a:blipFill>
                      </a:tcPr>
                    </a:tc>
                    <a:tc>
                      <a:txBody>
                        <a:bodyPr/>
                        <a:lstStyle/>
                        <a:p>
                          <a:endParaRPr lang="en-US"/>
                        </a:p>
                      </a:txBody>
                      <a:tcPr>
                        <a:blipFill>
                          <a:blip r:embed="rId4"/>
                          <a:stretch>
                            <a:fillRect l="-302069" t="-1639" r="-1379" b="-324590"/>
                          </a:stretch>
                        </a:blipFill>
                      </a:tcPr>
                    </a:tc>
                    <a:extLst>
                      <a:ext uri="{0D108BD9-81ED-4DB2-BD59-A6C34878D82A}">
                        <a16:rowId xmlns:a16="http://schemas.microsoft.com/office/drawing/2014/main" val="3165102297"/>
                      </a:ext>
                    </a:extLst>
                  </a:tr>
                  <a:tr h="370840">
                    <a:tc>
                      <a:txBody>
                        <a:bodyPr/>
                        <a:lstStyle/>
                        <a:p>
                          <a:endParaRPr lang="en-US"/>
                        </a:p>
                      </a:txBody>
                      <a:tcPr>
                        <a:blipFill>
                          <a:blip r:embed="rId4"/>
                          <a:stretch>
                            <a:fillRect l="-685" t="-100000" r="-300000" b="-219355"/>
                          </a:stretch>
                        </a:blipFill>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640109705"/>
                      </a:ext>
                    </a:extLst>
                  </a:tr>
                  <a:tr h="370840">
                    <a:tc>
                      <a:txBody>
                        <a:bodyPr/>
                        <a:lstStyle/>
                        <a:p>
                          <a:endParaRPr lang="en-US"/>
                        </a:p>
                      </a:txBody>
                      <a:tcPr>
                        <a:blipFill>
                          <a:blip r:embed="rId4"/>
                          <a:stretch>
                            <a:fillRect l="-685" t="-203279" r="-300000" b="-122951"/>
                          </a:stretch>
                        </a:blipFill>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909832904"/>
                      </a:ext>
                    </a:extLst>
                  </a:tr>
                  <a:tr h="370840">
                    <a:tc>
                      <a:txBody>
                        <a:bodyPr/>
                        <a:lstStyle/>
                        <a:p>
                          <a:endParaRPr lang="en-US"/>
                        </a:p>
                      </a:txBody>
                      <a:tcPr>
                        <a:blipFill>
                          <a:blip r:embed="rId4"/>
                          <a:stretch>
                            <a:fillRect l="-685" t="-303279" r="-300000" b="-22951"/>
                          </a:stretch>
                        </a:blipFill>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254420328"/>
                      </a:ext>
                    </a:extLst>
                  </a:tr>
                </a:tbl>
              </a:graphicData>
            </a:graphic>
          </p:graphicFrame>
        </mc:Fallback>
      </mc:AlternateContent>
    </p:spTree>
    <p:extLst>
      <p:ext uri="{BB962C8B-B14F-4D97-AF65-F5344CB8AC3E}">
        <p14:creationId xmlns:p14="http://schemas.microsoft.com/office/powerpoint/2010/main" val="418185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91886-AE77-4486-9041-6EB2EB976EF2}"/>
              </a:ext>
            </a:extLst>
          </p:cNvPr>
          <p:cNvSpPr>
            <a:spLocks noGrp="1"/>
          </p:cNvSpPr>
          <p:nvPr>
            <p:ph type="title"/>
          </p:nvPr>
        </p:nvSpPr>
        <p:spPr/>
        <p:txBody>
          <a:bodyPr/>
          <a:lstStyle/>
          <a:p>
            <a:r>
              <a:rPr lang="en-US" dirty="0"/>
              <a:t>Noisy Curve Reconstruction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BB76E2-D58B-4EA2-B44D-01D15BF7FFCC}"/>
                  </a:ext>
                </a:extLst>
              </p:cNvPr>
              <p:cNvSpPr>
                <a:spLocks noGrp="1"/>
              </p:cNvSpPr>
              <p:nvPr>
                <p:ph idx="1"/>
              </p:nvPr>
            </p:nvSpPr>
            <p:spPr/>
            <p:txBody>
              <a:bodyPr>
                <a:normAutofit/>
              </a:bodyPr>
              <a:lstStyle/>
              <a:p>
                <a:pPr marL="0" indent="0">
                  <a:buNone/>
                </a:pPr>
                <a14:m>
                  <m:oMath xmlns:m="http://schemas.openxmlformats.org/officeDocument/2006/math">
                    <m:r>
                      <a:rPr lang="en-US" b="0" i="1" smtClean="0">
                        <a:latin typeface="Cambria Math" panose="02040503050406030204" pitchFamily="18" charset="0"/>
                      </a:rPr>
                      <m:t>𝜆</m:t>
                    </m:r>
                  </m:oMath>
                </a14:m>
                <a:r>
                  <a:rPr lang="en-US" dirty="0"/>
                  <a:t> is security parameter</a:t>
                </a:r>
              </a:p>
              <a:p>
                <a:r>
                  <a:rPr lang="en-US" dirty="0"/>
                  <a:t>Adversary picks two secrets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𝐹</m:t>
                    </m:r>
                  </m:oMath>
                </a14:m>
                <a:endParaRPr lang="en-US" dirty="0"/>
              </a:p>
              <a:p>
                <a:r>
                  <a:rPr lang="en-US" dirty="0"/>
                  <a:t>Challenger runs this specific algorithm:</a:t>
                </a:r>
              </a:p>
              <a:p>
                <a:pPr lvl="1"/>
                <a:r>
                  <a:rPr lang="en-US" dirty="0"/>
                  <a:t>Pick random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oMath>
                </a14:m>
                <a:endParaRPr lang="en-US" dirty="0"/>
              </a:p>
              <a:p>
                <a:pPr lvl="1"/>
                <a:r>
                  <a:rPr lang="en-US" dirty="0"/>
                  <a:t>Pick a random polynomial </a:t>
                </a:r>
                <a14:m>
                  <m:oMath xmlns:m="http://schemas.openxmlformats.org/officeDocument/2006/math">
                    <m:r>
                      <a:rPr lang="en-US" b="0" i="1" smtClean="0">
                        <a:latin typeface="Cambria Math" panose="02040503050406030204" pitchFamily="18" charset="0"/>
                      </a:rPr>
                      <m:t>𝑝</m:t>
                    </m:r>
                  </m:oMath>
                </a14:m>
                <a:r>
                  <a:rPr lang="en-US" dirty="0"/>
                  <a:t> of degree </a:t>
                </a:r>
                <a14:m>
                  <m:oMath xmlns:m="http://schemas.openxmlformats.org/officeDocument/2006/math">
                    <m:r>
                      <a:rPr lang="en-US" i="1">
                        <a:latin typeface="Cambria Math" panose="02040503050406030204" pitchFamily="18" charset="0"/>
                      </a:rPr>
                      <m:t>𝜆</m:t>
                    </m:r>
                  </m:oMath>
                </a14:m>
                <a:r>
                  <a:rPr lang="en-US" dirty="0"/>
                  <a:t> whose y-intercept is the secret</a:t>
                </a:r>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𝑏</m:t>
                          </m:r>
                        </m:sub>
                      </m:sSub>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oMath>
                  </m:oMathPara>
                </a14:m>
                <a:endParaRPr lang="en-US" dirty="0"/>
              </a:p>
              <a:p>
                <a:pPr lvl="1"/>
                <a:r>
                  <a:rPr lang="en-US" dirty="0"/>
                  <a:t>Evaluate at </a:t>
                </a:r>
                <a14:m>
                  <m:oMath xmlns:m="http://schemas.openxmlformats.org/officeDocument/2006/math">
                    <m:r>
                      <a:rPr lang="en-US" b="0" i="1" smtClean="0">
                        <a:latin typeface="Cambria Math" panose="02040503050406030204" pitchFamily="18" charset="0"/>
                      </a:rPr>
                      <m:t>𝑡</m:t>
                    </m:r>
                  </m:oMath>
                </a14:m>
                <a:r>
                  <a:rPr lang="en-US" dirty="0"/>
                  <a:t> random points: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e>
                            </m:d>
                          </m:e>
                        </m:d>
                      </m:e>
                      <m:sub>
                        <m:r>
                          <a:rPr lang="en-US" b="0" i="1" smtClean="0">
                            <a:latin typeface="Cambria Math" panose="02040503050406030204" pitchFamily="18" charset="0"/>
                          </a:rPr>
                          <m:t>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sub>
                    </m:sSub>
                  </m:oMath>
                </a14:m>
                <a:endParaRPr lang="en-US" dirty="0"/>
              </a:p>
              <a:p>
                <a:pPr lvl="1"/>
                <a:r>
                  <a:rPr lang="en-US" dirty="0"/>
                  <a:t>Pick </a:t>
                </a:r>
                <a14:m>
                  <m:oMath xmlns:m="http://schemas.openxmlformats.org/officeDocument/2006/math">
                    <m:r>
                      <a:rPr lang="en-US" b="0" i="1" smtClean="0">
                        <a:latin typeface="Cambria Math" panose="02040503050406030204" pitchFamily="18" charset="0"/>
                      </a:rPr>
                      <m:t>𝑧</m:t>
                    </m:r>
                  </m:oMath>
                </a14:m>
                <a:r>
                  <a:rPr lang="en-US" dirty="0"/>
                  <a:t> random values from </a:t>
                </a:r>
                <a14:m>
                  <m:oMath xmlns:m="http://schemas.openxmlformats.org/officeDocument/2006/math">
                    <m:r>
                      <a:rPr lang="en-US" b="0" i="1" smtClean="0">
                        <a:latin typeface="Cambria Math" panose="02040503050406030204" pitchFamily="18" charset="0"/>
                      </a:rPr>
                      <m:t>𝐹</m:t>
                    </m:r>
                  </m:oMath>
                </a14:m>
                <a:r>
                  <a:rPr lang="en-US" dirty="0"/>
                  <a:t>: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𝑗</m:t>
                                </m:r>
                              </m:sub>
                            </m:sSub>
                          </m:e>
                        </m:d>
                      </m:e>
                      <m:sub>
                        <m:r>
                          <a:rPr lang="en-US" b="0" i="1" smtClean="0">
                            <a:latin typeface="Cambria Math" panose="02040503050406030204" pitchFamily="18" charset="0"/>
                          </a:rPr>
                          <m:t>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sub>
                    </m:sSub>
                  </m:oMath>
                </a14:m>
                <a:endParaRPr lang="en-US" dirty="0"/>
              </a:p>
              <a:p>
                <a:r>
                  <a:rPr lang="en-US" dirty="0"/>
                  <a:t>Adversary sees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𝑗</m:t>
                                    </m:r>
                                  </m:sub>
                                </m:sSub>
                              </m:e>
                            </m:d>
                          </m:e>
                        </m:d>
                      </m:e>
                      <m:sub>
                        <m:r>
                          <a:rPr lang="en-US" i="1">
                            <a:latin typeface="Cambria Math" panose="02040503050406030204" pitchFamily="18" charset="0"/>
                          </a:rPr>
                          <m:t>𝑗</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𝑡</m:t>
                            </m:r>
                          </m:e>
                        </m:d>
                      </m:sub>
                    </m:sSub>
                    <m:r>
                      <a:rPr lang="en-US" b="0" i="1" smtClean="0">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𝑗</m:t>
                                </m:r>
                              </m:sub>
                            </m:sSub>
                          </m:e>
                        </m:d>
                      </m:e>
                      <m:sub>
                        <m:r>
                          <a:rPr lang="en-US" i="1">
                            <a:latin typeface="Cambria Math" panose="02040503050406030204" pitchFamily="18" charset="0"/>
                          </a:rPr>
                          <m:t>𝑗</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e>
                        </m:d>
                      </m:sub>
                    </m:sSub>
                  </m:oMath>
                </a14:m>
                <a:r>
                  <a:rPr lang="en-US" dirty="0"/>
                  <a:t> &amp; decides if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1</m:t>
                    </m:r>
                  </m:oMath>
                </a14:m>
                <a:endParaRPr lang="en-US" dirty="0"/>
              </a:p>
            </p:txBody>
          </p:sp>
        </mc:Choice>
        <mc:Fallback xmlns="">
          <p:sp>
            <p:nvSpPr>
              <p:cNvPr id="3" name="Content Placeholder 2">
                <a:extLst>
                  <a:ext uri="{FF2B5EF4-FFF2-40B4-BE49-F238E27FC236}">
                    <a16:creationId xmlns:a16="http://schemas.microsoft.com/office/drawing/2014/main" id="{9CBB76E2-D58B-4EA2-B44D-01D15BF7FFCC}"/>
                  </a:ext>
                </a:extLst>
              </p:cNvPr>
              <p:cNvSpPr>
                <a:spLocks noGrp="1" noRot="1" noChangeAspect="1" noMove="1" noResize="1" noEditPoints="1" noAdjustHandles="1" noChangeArrowheads="1" noChangeShapeType="1" noTextEdit="1"/>
              </p:cNvSpPr>
              <p:nvPr>
                <p:ph idx="1"/>
              </p:nvPr>
            </p:nvSpPr>
            <p:spPr>
              <a:blipFill>
                <a:blip r:embed="rId3"/>
                <a:stretch>
                  <a:fillRect l="-1043" t="-2381" r="-232" b="-140"/>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524A5E57-2856-446F-8E57-F573497025C7}"/>
              </a:ext>
            </a:extLst>
          </p:cNvPr>
          <p:cNvGrpSpPr/>
          <p:nvPr/>
        </p:nvGrpSpPr>
        <p:grpSpPr>
          <a:xfrm>
            <a:off x="8666480" y="2473961"/>
            <a:ext cx="1428585" cy="1132839"/>
            <a:chOff x="8646160" y="2423161"/>
            <a:chExt cx="1428585" cy="1132839"/>
          </a:xfrm>
        </p:grpSpPr>
        <p:cxnSp>
          <p:nvCxnSpPr>
            <p:cNvPr id="5" name="Straight Arrow Connector 4">
              <a:extLst>
                <a:ext uri="{FF2B5EF4-FFF2-40B4-BE49-F238E27FC236}">
                  <a16:creationId xmlns:a16="http://schemas.microsoft.com/office/drawing/2014/main" id="{A2E78F9F-A28F-46DC-A542-7DEF2F3D6BCB}"/>
                </a:ext>
              </a:extLst>
            </p:cNvPr>
            <p:cNvCxnSpPr>
              <a:cxnSpLocks/>
            </p:cNvCxnSpPr>
            <p:nvPr/>
          </p:nvCxnSpPr>
          <p:spPr>
            <a:xfrm>
              <a:off x="8646160" y="3044651"/>
              <a:ext cx="12213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795BD4F0-F475-4C62-B656-74D79A035528}"/>
                </a:ext>
              </a:extLst>
            </p:cNvPr>
            <p:cNvCxnSpPr>
              <a:cxnSpLocks/>
            </p:cNvCxnSpPr>
            <p:nvPr/>
          </p:nvCxnSpPr>
          <p:spPr>
            <a:xfrm flipV="1">
              <a:off x="9194242" y="2423161"/>
              <a:ext cx="0" cy="1132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reeform: Shape 13">
              <a:extLst>
                <a:ext uri="{FF2B5EF4-FFF2-40B4-BE49-F238E27FC236}">
                  <a16:creationId xmlns:a16="http://schemas.microsoft.com/office/drawing/2014/main" id="{7591AF5E-AFC9-4CB2-8D34-898434BBA254}"/>
                </a:ext>
              </a:extLst>
            </p:cNvPr>
            <p:cNvSpPr/>
            <p:nvPr/>
          </p:nvSpPr>
          <p:spPr>
            <a:xfrm>
              <a:off x="8928697" y="2559903"/>
              <a:ext cx="863511" cy="882532"/>
            </a:xfrm>
            <a:custGeom>
              <a:avLst/>
              <a:gdLst>
                <a:gd name="connsiteX0" fmla="*/ 0 w 934720"/>
                <a:gd name="connsiteY0" fmla="*/ 833140 h 965628"/>
                <a:gd name="connsiteX1" fmla="*/ 172720 w 934720"/>
                <a:gd name="connsiteY1" fmla="*/ 20 h 965628"/>
                <a:gd name="connsiteX2" fmla="*/ 579120 w 934720"/>
                <a:gd name="connsiteY2" fmla="*/ 853460 h 965628"/>
                <a:gd name="connsiteX3" fmla="*/ 934720 w 934720"/>
                <a:gd name="connsiteY3" fmla="*/ 965220 h 965628"/>
                <a:gd name="connsiteX0" fmla="*/ 0 w 914640"/>
                <a:gd name="connsiteY0" fmla="*/ 833140 h 895208"/>
                <a:gd name="connsiteX1" fmla="*/ 172720 w 914640"/>
                <a:gd name="connsiteY1" fmla="*/ 20 h 895208"/>
                <a:gd name="connsiteX2" fmla="*/ 579120 w 914640"/>
                <a:gd name="connsiteY2" fmla="*/ 853460 h 895208"/>
                <a:gd name="connsiteX3" fmla="*/ 914640 w 914640"/>
                <a:gd name="connsiteY3" fmla="*/ 672607 h 895208"/>
                <a:gd name="connsiteX0" fmla="*/ 0 w 914640"/>
                <a:gd name="connsiteY0" fmla="*/ 833140 h 902897"/>
                <a:gd name="connsiteX1" fmla="*/ 172720 w 914640"/>
                <a:gd name="connsiteY1" fmla="*/ 20 h 902897"/>
                <a:gd name="connsiteX2" fmla="*/ 579120 w 914640"/>
                <a:gd name="connsiteY2" fmla="*/ 853460 h 902897"/>
                <a:gd name="connsiteX3" fmla="*/ 914640 w 914640"/>
                <a:gd name="connsiteY3" fmla="*/ 672607 h 902897"/>
                <a:gd name="connsiteX0" fmla="*/ 0 w 954799"/>
                <a:gd name="connsiteY0" fmla="*/ 833140 h 880494"/>
                <a:gd name="connsiteX1" fmla="*/ 172720 w 954799"/>
                <a:gd name="connsiteY1" fmla="*/ 20 h 880494"/>
                <a:gd name="connsiteX2" fmla="*/ 579120 w 954799"/>
                <a:gd name="connsiteY2" fmla="*/ 853460 h 880494"/>
                <a:gd name="connsiteX3" fmla="*/ 954799 w 954799"/>
                <a:gd name="connsiteY3" fmla="*/ 343418 h 880494"/>
                <a:gd name="connsiteX0" fmla="*/ 0 w 954799"/>
                <a:gd name="connsiteY0" fmla="*/ 833140 h 883380"/>
                <a:gd name="connsiteX1" fmla="*/ 172720 w 954799"/>
                <a:gd name="connsiteY1" fmla="*/ 20 h 883380"/>
                <a:gd name="connsiteX2" fmla="*/ 579120 w 954799"/>
                <a:gd name="connsiteY2" fmla="*/ 853460 h 883380"/>
                <a:gd name="connsiteX3" fmla="*/ 954799 w 954799"/>
                <a:gd name="connsiteY3" fmla="*/ 343418 h 883380"/>
                <a:gd name="connsiteX0" fmla="*/ 0 w 948106"/>
                <a:gd name="connsiteY0" fmla="*/ 833140 h 882054"/>
                <a:gd name="connsiteX1" fmla="*/ 172720 w 948106"/>
                <a:gd name="connsiteY1" fmla="*/ 20 h 882054"/>
                <a:gd name="connsiteX2" fmla="*/ 579120 w 948106"/>
                <a:gd name="connsiteY2" fmla="*/ 853460 h 882054"/>
                <a:gd name="connsiteX3" fmla="*/ 948106 w 948106"/>
                <a:gd name="connsiteY3" fmla="*/ 312938 h 882054"/>
                <a:gd name="connsiteX0" fmla="*/ 0 w 948106"/>
                <a:gd name="connsiteY0" fmla="*/ 833140 h 882546"/>
                <a:gd name="connsiteX1" fmla="*/ 172720 w 948106"/>
                <a:gd name="connsiteY1" fmla="*/ 20 h 882546"/>
                <a:gd name="connsiteX2" fmla="*/ 579120 w 948106"/>
                <a:gd name="connsiteY2" fmla="*/ 853460 h 882546"/>
                <a:gd name="connsiteX3" fmla="*/ 948106 w 948106"/>
                <a:gd name="connsiteY3" fmla="*/ 312938 h 882546"/>
              </a:gdLst>
              <a:ahLst/>
              <a:cxnLst>
                <a:cxn ang="0">
                  <a:pos x="connsiteX0" y="connsiteY0"/>
                </a:cxn>
                <a:cxn ang="0">
                  <a:pos x="connsiteX1" y="connsiteY1"/>
                </a:cxn>
                <a:cxn ang="0">
                  <a:pos x="connsiteX2" y="connsiteY2"/>
                </a:cxn>
                <a:cxn ang="0">
                  <a:pos x="connsiteX3" y="connsiteY3"/>
                </a:cxn>
              </a:cxnLst>
              <a:rect l="l" t="t" r="r" b="b"/>
              <a:pathLst>
                <a:path w="948106" h="882546">
                  <a:moveTo>
                    <a:pt x="0" y="833140"/>
                  </a:moveTo>
                  <a:cubicBezTo>
                    <a:pt x="38100" y="414886"/>
                    <a:pt x="76200" y="-3367"/>
                    <a:pt x="172720" y="20"/>
                  </a:cubicBezTo>
                  <a:cubicBezTo>
                    <a:pt x="269240" y="3407"/>
                    <a:pt x="452120" y="692593"/>
                    <a:pt x="579120" y="853460"/>
                  </a:cubicBezTo>
                  <a:cubicBezTo>
                    <a:pt x="706120" y="1014327"/>
                    <a:pt x="890132" y="462294"/>
                    <a:pt x="948106" y="3129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FD8A2C3-C2F2-4EF3-B626-D955D5C48350}"/>
                    </a:ext>
                  </a:extLst>
                </p:cNvPr>
                <p:cNvSpPr txBox="1"/>
                <p:nvPr/>
              </p:nvSpPr>
              <p:spPr>
                <a:xfrm>
                  <a:off x="9263889" y="2596286"/>
                  <a:ext cx="81085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𝑏</m:t>
                            </m:r>
                          </m:sub>
                        </m:sSub>
                      </m:oMath>
                    </m:oMathPara>
                  </a14:m>
                  <a:endParaRPr lang="en-US" sz="1400" dirty="0"/>
                </a:p>
              </p:txBody>
            </p:sp>
          </mc:Choice>
          <mc:Fallback xmlns="">
            <p:sp>
              <p:nvSpPr>
                <p:cNvPr id="16" name="TextBox 15">
                  <a:extLst>
                    <a:ext uri="{FF2B5EF4-FFF2-40B4-BE49-F238E27FC236}">
                      <a16:creationId xmlns:a16="http://schemas.microsoft.com/office/drawing/2014/main" id="{2FD8A2C3-C2F2-4EF3-B626-D955D5C48350}"/>
                    </a:ext>
                  </a:extLst>
                </p:cNvPr>
                <p:cNvSpPr txBox="1">
                  <a:spLocks noRot="1" noChangeAspect="1" noMove="1" noResize="1" noEditPoints="1" noAdjustHandles="1" noChangeArrowheads="1" noChangeShapeType="1" noTextEdit="1"/>
                </p:cNvSpPr>
                <p:nvPr/>
              </p:nvSpPr>
              <p:spPr>
                <a:xfrm>
                  <a:off x="9263889" y="2596286"/>
                  <a:ext cx="810856" cy="307777"/>
                </a:xfrm>
                <a:prstGeom prst="rect">
                  <a:avLst/>
                </a:prstGeom>
                <a:blipFill>
                  <a:blip r:embed="rId4"/>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EE96EE43-EAEC-492F-A5AB-5FBE368D241D}"/>
                </a:ext>
              </a:extLst>
            </p:cNvPr>
            <p:cNvCxnSpPr>
              <a:cxnSpLocks/>
            </p:cNvCxnSpPr>
            <p:nvPr/>
          </p:nvCxnSpPr>
          <p:spPr>
            <a:xfrm>
              <a:off x="8860580" y="2750174"/>
              <a:ext cx="62769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302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91886-AE77-4486-9041-6EB2EB976EF2}"/>
              </a:ext>
            </a:extLst>
          </p:cNvPr>
          <p:cNvSpPr>
            <a:spLocks noGrp="1"/>
          </p:cNvSpPr>
          <p:nvPr>
            <p:ph type="title"/>
          </p:nvPr>
        </p:nvSpPr>
        <p:spPr/>
        <p:txBody>
          <a:bodyPr/>
          <a:lstStyle/>
          <a:p>
            <a:r>
              <a:rPr lang="en-US" dirty="0"/>
              <a:t>Noisy Curve Reconstruction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BB76E2-D58B-4EA2-B44D-01D15BF7FFCC}"/>
                  </a:ext>
                </a:extLst>
              </p:cNvPr>
              <p:cNvSpPr>
                <a:spLocks noGrp="1"/>
              </p:cNvSpPr>
              <p:nvPr>
                <p:ph idx="1"/>
              </p:nvPr>
            </p:nvSpPr>
            <p:spPr/>
            <p:txBody>
              <a:bodyPr>
                <a:normAutofit lnSpcReduction="10000"/>
              </a:bodyPr>
              <a:lstStyle/>
              <a:p>
                <a:pPr marL="0" indent="0">
                  <a:buNone/>
                </a:pPr>
                <a14:m>
                  <m:oMath xmlns:m="http://schemas.openxmlformats.org/officeDocument/2006/math">
                    <m:r>
                      <a:rPr lang="en-US" i="1" smtClean="0">
                        <a:latin typeface="Cambria Math" panose="02040503050406030204" pitchFamily="18" charset="0"/>
                      </a:rPr>
                      <m:t>𝜆</m:t>
                    </m:r>
                  </m:oMath>
                </a14:m>
                <a:r>
                  <a:rPr lang="en-US" dirty="0"/>
                  <a:t> is security parameter</a:t>
                </a:r>
              </a:p>
              <a:p>
                <a:r>
                  <a:rPr lang="en-US" dirty="0"/>
                  <a:t>Adversary picks two secrets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𝐹</m:t>
                        </m:r>
                      </m:e>
                      <m:sup>
                        <m:r>
                          <a:rPr lang="en-US" b="0" i="1" smtClean="0">
                            <a:solidFill>
                              <a:srgbClr val="C00000"/>
                            </a:solidFill>
                            <a:latin typeface="Cambria Math" panose="02040503050406030204" pitchFamily="18" charset="0"/>
                          </a:rPr>
                          <m:t>𝑐</m:t>
                        </m:r>
                      </m:sup>
                    </m:sSup>
                  </m:oMath>
                </a14:m>
                <a:endParaRPr lang="en-US" dirty="0"/>
              </a:p>
              <a:p>
                <a:r>
                  <a:rPr lang="en-US" dirty="0"/>
                  <a:t>Challenger runs this specific algorithm:</a:t>
                </a:r>
              </a:p>
              <a:p>
                <a:pPr lvl="1"/>
                <a:r>
                  <a:rPr lang="en-US" dirty="0"/>
                  <a:t>Pick random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oMath>
                </a14:m>
                <a:endParaRPr lang="en-US" dirty="0"/>
              </a:p>
              <a:p>
                <a:pPr lvl="1"/>
                <a:r>
                  <a:rPr lang="en-US" dirty="0"/>
                  <a:t>Pick </a:t>
                </a:r>
                <a14:m>
                  <m:oMath xmlns:m="http://schemas.openxmlformats.org/officeDocument/2006/math">
                    <m:r>
                      <a:rPr lang="en-US" b="0" i="1" smtClean="0">
                        <a:solidFill>
                          <a:srgbClr val="C00000"/>
                        </a:solidFill>
                        <a:latin typeface="Cambria Math" panose="02040503050406030204" pitchFamily="18" charset="0"/>
                      </a:rPr>
                      <m:t>𝑐</m:t>
                    </m:r>
                  </m:oMath>
                </a14:m>
                <a:r>
                  <a:rPr lang="en-US" dirty="0"/>
                  <a:t> random polynomials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m:t>
                        </m:r>
                      </m:sub>
                    </m:sSub>
                  </m:oMath>
                </a14:m>
                <a:r>
                  <a:rPr lang="en-US" dirty="0"/>
                  <a:t> of degree </a:t>
                </a:r>
                <a14:m>
                  <m:oMath xmlns:m="http://schemas.openxmlformats.org/officeDocument/2006/math">
                    <m:r>
                      <a:rPr lang="en-US" i="1">
                        <a:latin typeface="Cambria Math" panose="02040503050406030204" pitchFamily="18" charset="0"/>
                      </a:rPr>
                      <m:t>𝜆</m:t>
                    </m:r>
                  </m:oMath>
                </a14:m>
                <a:r>
                  <a:rPr lang="en-US" dirty="0"/>
                  <a:t> such that</a:t>
                </a:r>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𝑏</m:t>
                          </m:r>
                        </m:sub>
                      </m:sSub>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solidFill>
                            <a:srgbClr val="C00000"/>
                          </a:solidFill>
                          <a:latin typeface="Cambria Math" panose="02040503050406030204" pitchFamily="18" charset="0"/>
                        </a:rPr>
                        <m:t>≔</m:t>
                      </m:r>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1</m:t>
                              </m:r>
                            </m:sub>
                          </m:sSub>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0</m:t>
                              </m:r>
                            </m:e>
                          </m:d>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𝑐</m:t>
                              </m:r>
                            </m:sub>
                          </m:sSub>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0</m:t>
                              </m:r>
                            </m:e>
                          </m:d>
                        </m:e>
                      </m:d>
                    </m:oMath>
                  </m:oMathPara>
                </a14:m>
                <a:endParaRPr lang="en-US" dirty="0"/>
              </a:p>
              <a:p>
                <a:pPr lvl="1"/>
                <a:r>
                  <a:rPr lang="en-US" dirty="0"/>
                  <a:t>Evaluate at </a:t>
                </a:r>
                <a14:m>
                  <m:oMath xmlns:m="http://schemas.openxmlformats.org/officeDocument/2006/math">
                    <m:r>
                      <a:rPr lang="en-US" b="0" i="1" smtClean="0">
                        <a:latin typeface="Cambria Math" panose="02040503050406030204" pitchFamily="18" charset="0"/>
                      </a:rPr>
                      <m:t>𝑡</m:t>
                    </m:r>
                  </m:oMath>
                </a14:m>
                <a:r>
                  <a:rPr lang="en-US" dirty="0"/>
                  <a:t> random points: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e>
                            </m:d>
                          </m:e>
                        </m:d>
                      </m:e>
                      <m:sub>
                        <m:r>
                          <a:rPr lang="en-US" b="0" i="1" smtClean="0">
                            <a:latin typeface="Cambria Math" panose="02040503050406030204" pitchFamily="18" charset="0"/>
                          </a:rPr>
                          <m:t>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sub>
                    </m:sSub>
                  </m:oMath>
                </a14:m>
                <a:endParaRPr lang="en-US" dirty="0"/>
              </a:p>
              <a:p>
                <a:pPr lvl="1"/>
                <a:r>
                  <a:rPr lang="en-US" dirty="0"/>
                  <a:t>Pick </a:t>
                </a:r>
                <a14:m>
                  <m:oMath xmlns:m="http://schemas.openxmlformats.org/officeDocument/2006/math">
                    <m:r>
                      <a:rPr lang="en-US" b="0" i="1" smtClean="0">
                        <a:latin typeface="Cambria Math" panose="02040503050406030204" pitchFamily="18" charset="0"/>
                      </a:rPr>
                      <m:t>𝑧</m:t>
                    </m:r>
                  </m:oMath>
                </a14:m>
                <a:r>
                  <a:rPr lang="en-US" dirty="0"/>
                  <a:t> random vectors from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𝐹</m:t>
                        </m:r>
                      </m:e>
                      <m:sup>
                        <m:r>
                          <a:rPr lang="en-US" b="0" i="1" smtClean="0">
                            <a:solidFill>
                              <a:srgbClr val="C00000"/>
                            </a:solidFill>
                            <a:latin typeface="Cambria Math" panose="02040503050406030204" pitchFamily="18" charset="0"/>
                          </a:rPr>
                          <m:t>𝑐</m:t>
                        </m:r>
                      </m:sup>
                    </m:sSup>
                  </m:oMath>
                </a14:m>
                <a:r>
                  <a:rPr lang="en-US" dirty="0"/>
                  <a:t>: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𝑗</m:t>
                                </m:r>
                              </m:sub>
                            </m:sSub>
                          </m:e>
                        </m:d>
                      </m:e>
                      <m:sub>
                        <m:r>
                          <a:rPr lang="en-US" b="0" i="1" smtClean="0">
                            <a:latin typeface="Cambria Math" panose="02040503050406030204" pitchFamily="18" charset="0"/>
                          </a:rPr>
                          <m:t>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sub>
                    </m:sSub>
                  </m:oMath>
                </a14:m>
                <a:endParaRPr lang="en-US" dirty="0"/>
              </a:p>
              <a:p>
                <a:r>
                  <a:rPr lang="en-US" dirty="0"/>
                  <a:t>Adversary sees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𝑗</m:t>
                                    </m:r>
                                  </m:sub>
                                </m:sSub>
                              </m:e>
                            </m:d>
                          </m:e>
                        </m:d>
                      </m:e>
                      <m:sub>
                        <m:r>
                          <a:rPr lang="en-US" i="1">
                            <a:latin typeface="Cambria Math" panose="02040503050406030204" pitchFamily="18" charset="0"/>
                          </a:rPr>
                          <m:t>𝑗</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𝑡</m:t>
                            </m:r>
                          </m:e>
                        </m:d>
                      </m:sub>
                    </m:sSub>
                    <m:r>
                      <a:rPr lang="en-US" b="0" i="1" smtClean="0">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𝑗</m:t>
                                </m:r>
                              </m:sub>
                            </m:sSub>
                          </m:e>
                        </m:d>
                      </m:e>
                      <m:sub>
                        <m:r>
                          <a:rPr lang="en-US" i="1">
                            <a:latin typeface="Cambria Math" panose="02040503050406030204" pitchFamily="18" charset="0"/>
                          </a:rPr>
                          <m:t>𝑗</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e>
                        </m:d>
                      </m:sub>
                    </m:sSub>
                  </m:oMath>
                </a14:m>
                <a:r>
                  <a:rPr lang="en-US" dirty="0"/>
                  <a:t> &amp; decides if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1</m:t>
                    </m:r>
                  </m:oMath>
                </a14:m>
                <a:endParaRPr lang="en-US" dirty="0"/>
              </a:p>
            </p:txBody>
          </p:sp>
        </mc:Choice>
        <mc:Fallback xmlns="">
          <p:sp>
            <p:nvSpPr>
              <p:cNvPr id="3" name="Content Placeholder 2">
                <a:extLst>
                  <a:ext uri="{FF2B5EF4-FFF2-40B4-BE49-F238E27FC236}">
                    <a16:creationId xmlns:a16="http://schemas.microsoft.com/office/drawing/2014/main" id="{9CBB76E2-D58B-4EA2-B44D-01D15BF7FFCC}"/>
                  </a:ext>
                </a:extLst>
              </p:cNvPr>
              <p:cNvSpPr>
                <a:spLocks noGrp="1" noRot="1" noChangeAspect="1" noMove="1" noResize="1" noEditPoints="1" noAdjustHandles="1" noChangeArrowheads="1" noChangeShapeType="1" noTextEdit="1"/>
              </p:cNvSpPr>
              <p:nvPr>
                <p:ph idx="1"/>
              </p:nvPr>
            </p:nvSpPr>
            <p:spPr>
              <a:blipFill>
                <a:blip r:embed="rId3"/>
                <a:stretch>
                  <a:fillRect l="-1043" t="-3361"/>
                </a:stretch>
              </a:blipFill>
            </p:spPr>
            <p:txBody>
              <a:bodyPr/>
              <a:lstStyle/>
              <a:p>
                <a:r>
                  <a:rPr lang="en-US">
                    <a:noFill/>
                  </a:rPr>
                  <a:t> </a:t>
                </a:r>
              </a:p>
            </p:txBody>
          </p:sp>
        </mc:Fallback>
      </mc:AlternateContent>
    </p:spTree>
    <p:extLst>
      <p:ext uri="{BB962C8B-B14F-4D97-AF65-F5344CB8AC3E}">
        <p14:creationId xmlns:p14="http://schemas.microsoft.com/office/powerpoint/2010/main" val="58938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91886-AE77-4486-9041-6EB2EB976EF2}"/>
              </a:ext>
            </a:extLst>
          </p:cNvPr>
          <p:cNvSpPr>
            <a:spLocks noGrp="1"/>
          </p:cNvSpPr>
          <p:nvPr>
            <p:ph type="title"/>
          </p:nvPr>
        </p:nvSpPr>
        <p:spPr/>
        <p:txBody>
          <a:bodyPr/>
          <a:lstStyle/>
          <a:p>
            <a:r>
              <a:rPr lang="en-US" dirty="0"/>
              <a:t>Noisy Curve Reconstruction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BB76E2-D58B-4EA2-B44D-01D15BF7FFCC}"/>
                  </a:ext>
                </a:extLst>
              </p:cNvPr>
              <p:cNvSpPr>
                <a:spLocks noGrp="1"/>
              </p:cNvSpPr>
              <p:nvPr>
                <p:ph idx="1"/>
              </p:nvPr>
            </p:nvSpPr>
            <p:spPr/>
            <p:txBody>
              <a:bodyPr>
                <a:normAutofit lnSpcReduction="10000"/>
              </a:bodyPr>
              <a:lstStyle/>
              <a:p>
                <a:pPr marL="0" indent="0">
                  <a:buNone/>
                </a:pPr>
                <a14:m>
                  <m:oMath xmlns:m="http://schemas.openxmlformats.org/officeDocument/2006/math">
                    <m:r>
                      <a:rPr lang="en-US" i="1" smtClean="0">
                        <a:latin typeface="Cambria Math" panose="02040503050406030204" pitchFamily="18" charset="0"/>
                      </a:rPr>
                      <m:t>𝜆</m:t>
                    </m:r>
                  </m:oMath>
                </a14:m>
                <a:r>
                  <a:rPr lang="en-US" dirty="0"/>
                  <a:t> is security parameter</a:t>
                </a:r>
              </a:p>
              <a:p>
                <a:r>
                  <a:rPr lang="en-US" dirty="0"/>
                  <a:t>Adversary picks two secrets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𝐹</m:t>
                        </m:r>
                      </m:e>
                      <m:sup>
                        <m:r>
                          <a:rPr lang="en-US" b="0" i="1" smtClean="0">
                            <a:solidFill>
                              <a:srgbClr val="C00000"/>
                            </a:solidFill>
                            <a:latin typeface="Cambria Math" panose="02040503050406030204" pitchFamily="18" charset="0"/>
                          </a:rPr>
                          <m:t>2</m:t>
                        </m:r>
                      </m:sup>
                    </m:sSup>
                  </m:oMath>
                </a14:m>
                <a:endParaRPr lang="en-US" dirty="0"/>
              </a:p>
              <a:p>
                <a:r>
                  <a:rPr lang="en-US" dirty="0"/>
                  <a:t>Challenger runs this specific algorithm:</a:t>
                </a:r>
              </a:p>
              <a:p>
                <a:pPr lvl="1"/>
                <a:r>
                  <a:rPr lang="en-US" dirty="0"/>
                  <a:t>Pick random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oMath>
                </a14:m>
                <a:endParaRPr lang="en-US" dirty="0"/>
              </a:p>
              <a:p>
                <a:pPr lvl="1"/>
                <a:r>
                  <a:rPr lang="en-US" dirty="0"/>
                  <a:t>Pick </a:t>
                </a:r>
                <a14:m>
                  <m:oMath xmlns:m="http://schemas.openxmlformats.org/officeDocument/2006/math">
                    <m:r>
                      <a:rPr lang="en-US" b="0" i="1" smtClean="0">
                        <a:solidFill>
                          <a:srgbClr val="C00000"/>
                        </a:solidFill>
                        <a:latin typeface="Cambria Math" panose="02040503050406030204" pitchFamily="18" charset="0"/>
                      </a:rPr>
                      <m:t>2</m:t>
                    </m:r>
                  </m:oMath>
                </a14:m>
                <a:r>
                  <a:rPr lang="en-US" dirty="0"/>
                  <a:t> random polynomials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𝑐</m:t>
                        </m:r>
                      </m:sub>
                    </m:sSub>
                  </m:oMath>
                </a14:m>
                <a:r>
                  <a:rPr lang="en-US" dirty="0"/>
                  <a:t> of degree </a:t>
                </a:r>
                <a14:m>
                  <m:oMath xmlns:m="http://schemas.openxmlformats.org/officeDocument/2006/math">
                    <m:r>
                      <a:rPr lang="en-US" i="1">
                        <a:latin typeface="Cambria Math" panose="02040503050406030204" pitchFamily="18" charset="0"/>
                      </a:rPr>
                      <m:t>𝜆</m:t>
                    </m:r>
                  </m:oMath>
                </a14:m>
                <a:r>
                  <a:rPr lang="en-US" dirty="0"/>
                  <a:t> such that</a:t>
                </a:r>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𝑏</m:t>
                          </m:r>
                        </m:sub>
                      </m:sSub>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solidFill>
                            <a:srgbClr val="C00000"/>
                          </a:solidFill>
                          <a:latin typeface="Cambria Math" panose="02040503050406030204" pitchFamily="18" charset="0"/>
                        </a:rPr>
                        <m:t>≔</m:t>
                      </m:r>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i="1">
                                  <a:solidFill>
                                    <a:srgbClr val="C00000"/>
                                  </a:solidFill>
                                  <a:latin typeface="Cambria Math" panose="02040503050406030204" pitchFamily="18" charset="0"/>
                                </a:rPr>
                                <m:t>1</m:t>
                              </m:r>
                            </m:sub>
                          </m:sSub>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0</m:t>
                              </m:r>
                            </m:e>
                          </m:d>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2</m:t>
                              </m:r>
                            </m:sub>
                          </m:sSub>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0</m:t>
                              </m:r>
                            </m:e>
                          </m:d>
                        </m:e>
                      </m:d>
                    </m:oMath>
                  </m:oMathPara>
                </a14:m>
                <a:endParaRPr lang="en-US" dirty="0"/>
              </a:p>
              <a:p>
                <a:pPr lvl="1"/>
                <a:r>
                  <a:rPr lang="en-US" dirty="0"/>
                  <a:t>Evaluate at </a:t>
                </a:r>
                <a14:m>
                  <m:oMath xmlns:m="http://schemas.openxmlformats.org/officeDocument/2006/math">
                    <m:r>
                      <a:rPr lang="en-US" b="0" i="1" smtClean="0">
                        <a:latin typeface="Cambria Math" panose="02040503050406030204" pitchFamily="18" charset="0"/>
                      </a:rPr>
                      <m:t>𝑡</m:t>
                    </m:r>
                  </m:oMath>
                </a14:m>
                <a:r>
                  <a:rPr lang="en-US" dirty="0"/>
                  <a:t> random points: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e>
                            </m:d>
                          </m:e>
                        </m:d>
                      </m:e>
                      <m:sub>
                        <m:r>
                          <a:rPr lang="en-US" b="0" i="1" smtClean="0">
                            <a:latin typeface="Cambria Math" panose="02040503050406030204" pitchFamily="18" charset="0"/>
                          </a:rPr>
                          <m:t>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sub>
                    </m:sSub>
                  </m:oMath>
                </a14:m>
                <a:endParaRPr lang="en-US" dirty="0"/>
              </a:p>
              <a:p>
                <a:pPr lvl="1"/>
                <a:r>
                  <a:rPr lang="en-US" dirty="0"/>
                  <a:t>Pick </a:t>
                </a:r>
                <a14:m>
                  <m:oMath xmlns:m="http://schemas.openxmlformats.org/officeDocument/2006/math">
                    <m:r>
                      <a:rPr lang="en-US" b="0" i="1" smtClean="0">
                        <a:latin typeface="Cambria Math" panose="02040503050406030204" pitchFamily="18" charset="0"/>
                      </a:rPr>
                      <m:t>𝑧</m:t>
                    </m:r>
                  </m:oMath>
                </a14:m>
                <a:r>
                  <a:rPr lang="en-US" dirty="0"/>
                  <a:t> random vectors from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𝐹</m:t>
                        </m:r>
                      </m:e>
                      <m:sup>
                        <m:r>
                          <a:rPr lang="en-US" b="0" i="1" smtClean="0">
                            <a:solidFill>
                              <a:srgbClr val="C00000"/>
                            </a:solidFill>
                            <a:latin typeface="Cambria Math" panose="02040503050406030204" pitchFamily="18" charset="0"/>
                          </a:rPr>
                          <m:t>2</m:t>
                        </m:r>
                      </m:sup>
                    </m:sSup>
                  </m:oMath>
                </a14:m>
                <a:r>
                  <a:rPr lang="en-US" dirty="0"/>
                  <a:t>: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𝑗</m:t>
                                </m:r>
                              </m:sub>
                            </m:sSub>
                          </m:e>
                        </m:d>
                      </m:e>
                      <m:sub>
                        <m:r>
                          <a:rPr lang="en-US" b="0" i="1" smtClean="0">
                            <a:latin typeface="Cambria Math" panose="02040503050406030204" pitchFamily="18" charset="0"/>
                          </a:rPr>
                          <m:t>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sub>
                    </m:sSub>
                  </m:oMath>
                </a14:m>
                <a:endParaRPr lang="en-US" dirty="0"/>
              </a:p>
              <a:p>
                <a:r>
                  <a:rPr lang="en-US" dirty="0"/>
                  <a:t>Adversary sees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𝑗</m:t>
                                    </m:r>
                                  </m:sub>
                                </m:sSub>
                              </m:e>
                            </m:d>
                          </m:e>
                        </m:d>
                      </m:e>
                      <m:sub>
                        <m:r>
                          <a:rPr lang="en-US" i="1">
                            <a:latin typeface="Cambria Math" panose="02040503050406030204" pitchFamily="18" charset="0"/>
                          </a:rPr>
                          <m:t>𝑗</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𝑡</m:t>
                            </m:r>
                          </m:e>
                        </m:d>
                      </m:sub>
                    </m:sSub>
                    <m:r>
                      <a:rPr lang="en-US" b="0" i="1" smtClean="0">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𝑗</m:t>
                                </m:r>
                              </m:sub>
                            </m:sSub>
                          </m:e>
                        </m:d>
                      </m:e>
                      <m:sub>
                        <m:r>
                          <a:rPr lang="en-US" i="1">
                            <a:latin typeface="Cambria Math" panose="02040503050406030204" pitchFamily="18" charset="0"/>
                          </a:rPr>
                          <m:t>𝑗</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e>
                        </m:d>
                      </m:sub>
                    </m:sSub>
                  </m:oMath>
                </a14:m>
                <a:r>
                  <a:rPr lang="en-US" dirty="0"/>
                  <a:t> &amp; decides if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1</m:t>
                    </m:r>
                  </m:oMath>
                </a14:m>
                <a:endParaRPr lang="en-US" dirty="0"/>
              </a:p>
            </p:txBody>
          </p:sp>
        </mc:Choice>
        <mc:Fallback xmlns="">
          <p:sp>
            <p:nvSpPr>
              <p:cNvPr id="3" name="Content Placeholder 2">
                <a:extLst>
                  <a:ext uri="{FF2B5EF4-FFF2-40B4-BE49-F238E27FC236}">
                    <a16:creationId xmlns:a16="http://schemas.microsoft.com/office/drawing/2014/main" id="{9CBB76E2-D58B-4EA2-B44D-01D15BF7FFCC}"/>
                  </a:ext>
                </a:extLst>
              </p:cNvPr>
              <p:cNvSpPr>
                <a:spLocks noGrp="1" noRot="1" noChangeAspect="1" noMove="1" noResize="1" noEditPoints="1" noAdjustHandles="1" noChangeArrowheads="1" noChangeShapeType="1" noTextEdit="1"/>
              </p:cNvSpPr>
              <p:nvPr>
                <p:ph idx="1"/>
              </p:nvPr>
            </p:nvSpPr>
            <p:spPr>
              <a:blipFill>
                <a:blip r:embed="rId2"/>
                <a:stretch>
                  <a:fillRect l="-1043" t="-336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E576290-C56E-4AA4-9643-6C8786622100}"/>
              </a:ext>
            </a:extLst>
          </p:cNvPr>
          <p:cNvGrpSpPr/>
          <p:nvPr/>
        </p:nvGrpSpPr>
        <p:grpSpPr>
          <a:xfrm>
            <a:off x="8229600" y="2298701"/>
            <a:ext cx="1546529" cy="1132839"/>
            <a:chOff x="8646160" y="2423161"/>
            <a:chExt cx="1546529" cy="1132839"/>
          </a:xfrm>
        </p:grpSpPr>
        <p:cxnSp>
          <p:nvCxnSpPr>
            <p:cNvPr id="5" name="Straight Arrow Connector 4">
              <a:extLst>
                <a:ext uri="{FF2B5EF4-FFF2-40B4-BE49-F238E27FC236}">
                  <a16:creationId xmlns:a16="http://schemas.microsoft.com/office/drawing/2014/main" id="{C7DC57C0-9DC9-4DE0-BC0F-7BE96C19B0B5}"/>
                </a:ext>
              </a:extLst>
            </p:cNvPr>
            <p:cNvCxnSpPr>
              <a:cxnSpLocks/>
            </p:cNvCxnSpPr>
            <p:nvPr/>
          </p:nvCxnSpPr>
          <p:spPr>
            <a:xfrm>
              <a:off x="8646160" y="3044651"/>
              <a:ext cx="12213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C2C0B087-5FEE-450D-925E-7BDD68A12575}"/>
                </a:ext>
              </a:extLst>
            </p:cNvPr>
            <p:cNvCxnSpPr>
              <a:cxnSpLocks/>
            </p:cNvCxnSpPr>
            <p:nvPr/>
          </p:nvCxnSpPr>
          <p:spPr>
            <a:xfrm flipV="1">
              <a:off x="9194242" y="2423161"/>
              <a:ext cx="0" cy="1132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Freeform: Shape 6">
              <a:extLst>
                <a:ext uri="{FF2B5EF4-FFF2-40B4-BE49-F238E27FC236}">
                  <a16:creationId xmlns:a16="http://schemas.microsoft.com/office/drawing/2014/main" id="{EE990C98-76CB-4EC6-81EF-3E5F2AC7A3C2}"/>
                </a:ext>
              </a:extLst>
            </p:cNvPr>
            <p:cNvSpPr/>
            <p:nvPr/>
          </p:nvSpPr>
          <p:spPr>
            <a:xfrm>
              <a:off x="8928697" y="2559903"/>
              <a:ext cx="863511" cy="882532"/>
            </a:xfrm>
            <a:custGeom>
              <a:avLst/>
              <a:gdLst>
                <a:gd name="connsiteX0" fmla="*/ 0 w 934720"/>
                <a:gd name="connsiteY0" fmla="*/ 833140 h 965628"/>
                <a:gd name="connsiteX1" fmla="*/ 172720 w 934720"/>
                <a:gd name="connsiteY1" fmla="*/ 20 h 965628"/>
                <a:gd name="connsiteX2" fmla="*/ 579120 w 934720"/>
                <a:gd name="connsiteY2" fmla="*/ 853460 h 965628"/>
                <a:gd name="connsiteX3" fmla="*/ 934720 w 934720"/>
                <a:gd name="connsiteY3" fmla="*/ 965220 h 965628"/>
                <a:gd name="connsiteX0" fmla="*/ 0 w 914640"/>
                <a:gd name="connsiteY0" fmla="*/ 833140 h 895208"/>
                <a:gd name="connsiteX1" fmla="*/ 172720 w 914640"/>
                <a:gd name="connsiteY1" fmla="*/ 20 h 895208"/>
                <a:gd name="connsiteX2" fmla="*/ 579120 w 914640"/>
                <a:gd name="connsiteY2" fmla="*/ 853460 h 895208"/>
                <a:gd name="connsiteX3" fmla="*/ 914640 w 914640"/>
                <a:gd name="connsiteY3" fmla="*/ 672607 h 895208"/>
                <a:gd name="connsiteX0" fmla="*/ 0 w 914640"/>
                <a:gd name="connsiteY0" fmla="*/ 833140 h 902897"/>
                <a:gd name="connsiteX1" fmla="*/ 172720 w 914640"/>
                <a:gd name="connsiteY1" fmla="*/ 20 h 902897"/>
                <a:gd name="connsiteX2" fmla="*/ 579120 w 914640"/>
                <a:gd name="connsiteY2" fmla="*/ 853460 h 902897"/>
                <a:gd name="connsiteX3" fmla="*/ 914640 w 914640"/>
                <a:gd name="connsiteY3" fmla="*/ 672607 h 902897"/>
                <a:gd name="connsiteX0" fmla="*/ 0 w 954799"/>
                <a:gd name="connsiteY0" fmla="*/ 833140 h 880494"/>
                <a:gd name="connsiteX1" fmla="*/ 172720 w 954799"/>
                <a:gd name="connsiteY1" fmla="*/ 20 h 880494"/>
                <a:gd name="connsiteX2" fmla="*/ 579120 w 954799"/>
                <a:gd name="connsiteY2" fmla="*/ 853460 h 880494"/>
                <a:gd name="connsiteX3" fmla="*/ 954799 w 954799"/>
                <a:gd name="connsiteY3" fmla="*/ 343418 h 880494"/>
                <a:gd name="connsiteX0" fmla="*/ 0 w 954799"/>
                <a:gd name="connsiteY0" fmla="*/ 833140 h 883380"/>
                <a:gd name="connsiteX1" fmla="*/ 172720 w 954799"/>
                <a:gd name="connsiteY1" fmla="*/ 20 h 883380"/>
                <a:gd name="connsiteX2" fmla="*/ 579120 w 954799"/>
                <a:gd name="connsiteY2" fmla="*/ 853460 h 883380"/>
                <a:gd name="connsiteX3" fmla="*/ 954799 w 954799"/>
                <a:gd name="connsiteY3" fmla="*/ 343418 h 883380"/>
                <a:gd name="connsiteX0" fmla="*/ 0 w 948106"/>
                <a:gd name="connsiteY0" fmla="*/ 833140 h 882054"/>
                <a:gd name="connsiteX1" fmla="*/ 172720 w 948106"/>
                <a:gd name="connsiteY1" fmla="*/ 20 h 882054"/>
                <a:gd name="connsiteX2" fmla="*/ 579120 w 948106"/>
                <a:gd name="connsiteY2" fmla="*/ 853460 h 882054"/>
                <a:gd name="connsiteX3" fmla="*/ 948106 w 948106"/>
                <a:gd name="connsiteY3" fmla="*/ 312938 h 882054"/>
                <a:gd name="connsiteX0" fmla="*/ 0 w 948106"/>
                <a:gd name="connsiteY0" fmla="*/ 833140 h 882546"/>
                <a:gd name="connsiteX1" fmla="*/ 172720 w 948106"/>
                <a:gd name="connsiteY1" fmla="*/ 20 h 882546"/>
                <a:gd name="connsiteX2" fmla="*/ 579120 w 948106"/>
                <a:gd name="connsiteY2" fmla="*/ 853460 h 882546"/>
                <a:gd name="connsiteX3" fmla="*/ 948106 w 948106"/>
                <a:gd name="connsiteY3" fmla="*/ 312938 h 882546"/>
              </a:gdLst>
              <a:ahLst/>
              <a:cxnLst>
                <a:cxn ang="0">
                  <a:pos x="connsiteX0" y="connsiteY0"/>
                </a:cxn>
                <a:cxn ang="0">
                  <a:pos x="connsiteX1" y="connsiteY1"/>
                </a:cxn>
                <a:cxn ang="0">
                  <a:pos x="connsiteX2" y="connsiteY2"/>
                </a:cxn>
                <a:cxn ang="0">
                  <a:pos x="connsiteX3" y="connsiteY3"/>
                </a:cxn>
              </a:cxnLst>
              <a:rect l="l" t="t" r="r" b="b"/>
              <a:pathLst>
                <a:path w="948106" h="882546">
                  <a:moveTo>
                    <a:pt x="0" y="833140"/>
                  </a:moveTo>
                  <a:cubicBezTo>
                    <a:pt x="38100" y="414886"/>
                    <a:pt x="76200" y="-3367"/>
                    <a:pt x="172720" y="20"/>
                  </a:cubicBezTo>
                  <a:cubicBezTo>
                    <a:pt x="269240" y="3407"/>
                    <a:pt x="452120" y="692593"/>
                    <a:pt x="579120" y="853460"/>
                  </a:cubicBezTo>
                  <a:cubicBezTo>
                    <a:pt x="706120" y="1014327"/>
                    <a:pt x="890132" y="462294"/>
                    <a:pt x="948106" y="3129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6658F7B-1E25-4E3C-9CDB-0FC98C209EE7}"/>
                    </a:ext>
                  </a:extLst>
                </p:cNvPr>
                <p:cNvSpPr txBox="1"/>
                <p:nvPr/>
              </p:nvSpPr>
              <p:spPr>
                <a:xfrm>
                  <a:off x="9381833" y="2596285"/>
                  <a:ext cx="81085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𝑏</m:t>
                            </m:r>
                          </m:sub>
                        </m:sSub>
                        <m:r>
                          <a:rPr lang="en-US" sz="1400" b="0" i="1" smtClean="0">
                            <a:latin typeface="Cambria Math" panose="02040503050406030204" pitchFamily="18" charset="0"/>
                          </a:rPr>
                          <m:t>[1]</m:t>
                        </m:r>
                      </m:oMath>
                    </m:oMathPara>
                  </a14:m>
                  <a:endParaRPr lang="en-US" sz="1400" dirty="0"/>
                </a:p>
              </p:txBody>
            </p:sp>
          </mc:Choice>
          <mc:Fallback xmlns="">
            <p:sp>
              <p:nvSpPr>
                <p:cNvPr id="8" name="TextBox 7">
                  <a:extLst>
                    <a:ext uri="{FF2B5EF4-FFF2-40B4-BE49-F238E27FC236}">
                      <a16:creationId xmlns:a16="http://schemas.microsoft.com/office/drawing/2014/main" id="{A6658F7B-1E25-4E3C-9CDB-0FC98C209EE7}"/>
                    </a:ext>
                  </a:extLst>
                </p:cNvPr>
                <p:cNvSpPr txBox="1">
                  <a:spLocks noRot="1" noChangeAspect="1" noMove="1" noResize="1" noEditPoints="1" noAdjustHandles="1" noChangeArrowheads="1" noChangeShapeType="1" noTextEdit="1"/>
                </p:cNvSpPr>
                <p:nvPr/>
              </p:nvSpPr>
              <p:spPr>
                <a:xfrm>
                  <a:off x="9381833" y="2596285"/>
                  <a:ext cx="810856" cy="307777"/>
                </a:xfrm>
                <a:prstGeom prst="rect">
                  <a:avLst/>
                </a:prstGeom>
                <a:blipFill>
                  <a:blip r:embed="rId3"/>
                  <a:stretch>
                    <a:fillRect b="-7843"/>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3327E766-5CF7-442B-A891-337168AC87C1}"/>
                </a:ext>
              </a:extLst>
            </p:cNvPr>
            <p:cNvCxnSpPr>
              <a:cxnSpLocks/>
            </p:cNvCxnSpPr>
            <p:nvPr/>
          </p:nvCxnSpPr>
          <p:spPr>
            <a:xfrm>
              <a:off x="8860580" y="2750174"/>
              <a:ext cx="62769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a:extLst>
              <a:ext uri="{FF2B5EF4-FFF2-40B4-BE49-F238E27FC236}">
                <a16:creationId xmlns:a16="http://schemas.microsoft.com/office/drawing/2014/main" id="{346F413E-EFFF-45B9-92A0-6D36EE25C912}"/>
              </a:ext>
            </a:extLst>
          </p:cNvPr>
          <p:cNvCxnSpPr>
            <a:cxnSpLocks/>
          </p:cNvCxnSpPr>
          <p:nvPr/>
        </p:nvCxnSpPr>
        <p:spPr>
          <a:xfrm>
            <a:off x="9901066" y="2931779"/>
            <a:ext cx="12213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F7FFE2-392D-4D28-A8F5-AAA94A3234A3}"/>
              </a:ext>
            </a:extLst>
          </p:cNvPr>
          <p:cNvCxnSpPr>
            <a:cxnSpLocks/>
          </p:cNvCxnSpPr>
          <p:nvPr/>
        </p:nvCxnSpPr>
        <p:spPr>
          <a:xfrm flipV="1">
            <a:off x="10449148" y="2310289"/>
            <a:ext cx="0" cy="1132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5138141-3D5B-4EF2-931D-84F8846B4D35}"/>
                  </a:ext>
                </a:extLst>
              </p:cNvPr>
              <p:cNvSpPr txBox="1"/>
              <p:nvPr/>
            </p:nvSpPr>
            <p:spPr>
              <a:xfrm>
                <a:off x="10636739" y="3074337"/>
                <a:ext cx="81085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𝑏</m:t>
                          </m:r>
                        </m:sub>
                      </m:sSub>
                      <m:r>
                        <a:rPr lang="en-US" sz="1400" b="0" i="1" smtClean="0">
                          <a:latin typeface="Cambria Math" panose="02040503050406030204" pitchFamily="18" charset="0"/>
                        </a:rPr>
                        <m:t>[2]</m:t>
                      </m:r>
                    </m:oMath>
                  </m:oMathPara>
                </a14:m>
                <a:endParaRPr lang="en-US" sz="1400" dirty="0"/>
              </a:p>
            </p:txBody>
          </p:sp>
        </mc:Choice>
        <mc:Fallback xmlns="">
          <p:sp>
            <p:nvSpPr>
              <p:cNvPr id="14" name="TextBox 13">
                <a:extLst>
                  <a:ext uri="{FF2B5EF4-FFF2-40B4-BE49-F238E27FC236}">
                    <a16:creationId xmlns:a16="http://schemas.microsoft.com/office/drawing/2014/main" id="{05138141-3D5B-4EF2-931D-84F8846B4D35}"/>
                  </a:ext>
                </a:extLst>
              </p:cNvPr>
              <p:cNvSpPr txBox="1">
                <a:spLocks noRot="1" noChangeAspect="1" noMove="1" noResize="1" noEditPoints="1" noAdjustHandles="1" noChangeArrowheads="1" noChangeShapeType="1" noTextEdit="1"/>
              </p:cNvSpPr>
              <p:nvPr/>
            </p:nvSpPr>
            <p:spPr>
              <a:xfrm>
                <a:off x="10636739" y="3074337"/>
                <a:ext cx="810856" cy="307777"/>
              </a:xfrm>
              <a:prstGeom prst="rect">
                <a:avLst/>
              </a:prstGeom>
              <a:blipFill>
                <a:blip r:embed="rId4"/>
                <a:stretch>
                  <a:fillRect b="-7843"/>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8A8BFED3-7850-4249-B2D4-391C4AC8AC0D}"/>
              </a:ext>
            </a:extLst>
          </p:cNvPr>
          <p:cNvCxnSpPr>
            <a:cxnSpLocks/>
          </p:cNvCxnSpPr>
          <p:nvPr/>
        </p:nvCxnSpPr>
        <p:spPr>
          <a:xfrm>
            <a:off x="10134518" y="3262034"/>
            <a:ext cx="62769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79FE6C6D-1DD0-4BCE-B3AA-D0716F1EBF84}"/>
              </a:ext>
            </a:extLst>
          </p:cNvPr>
          <p:cNvSpPr/>
          <p:nvPr/>
        </p:nvSpPr>
        <p:spPr>
          <a:xfrm>
            <a:off x="10072713" y="2187959"/>
            <a:ext cx="987552" cy="1087152"/>
          </a:xfrm>
          <a:custGeom>
            <a:avLst/>
            <a:gdLst>
              <a:gd name="connsiteX0" fmla="*/ 0 w 1188720"/>
              <a:gd name="connsiteY0" fmla="*/ 1087152 h 1189181"/>
              <a:gd name="connsiteX1" fmla="*/ 91440 w 1188720"/>
              <a:gd name="connsiteY1" fmla="*/ 32 h 1189181"/>
              <a:gd name="connsiteX2" fmla="*/ 386080 w 1188720"/>
              <a:gd name="connsiteY2" fmla="*/ 1046512 h 1189181"/>
              <a:gd name="connsiteX3" fmla="*/ 528320 w 1188720"/>
              <a:gd name="connsiteY3" fmla="*/ 71152 h 1189181"/>
              <a:gd name="connsiteX4" fmla="*/ 904240 w 1188720"/>
              <a:gd name="connsiteY4" fmla="*/ 1107472 h 1189181"/>
              <a:gd name="connsiteX5" fmla="*/ 1188720 w 1188720"/>
              <a:gd name="connsiteY5" fmla="*/ 1046512 h 1189181"/>
              <a:gd name="connsiteX0" fmla="*/ 0 w 1188720"/>
              <a:gd name="connsiteY0" fmla="*/ 1087152 h 1087152"/>
              <a:gd name="connsiteX1" fmla="*/ 91440 w 1188720"/>
              <a:gd name="connsiteY1" fmla="*/ 32 h 1087152"/>
              <a:gd name="connsiteX2" fmla="*/ 386080 w 1188720"/>
              <a:gd name="connsiteY2" fmla="*/ 1046512 h 1087152"/>
              <a:gd name="connsiteX3" fmla="*/ 528320 w 1188720"/>
              <a:gd name="connsiteY3" fmla="*/ 71152 h 1087152"/>
              <a:gd name="connsiteX4" fmla="*/ 861568 w 1188720"/>
              <a:gd name="connsiteY4" fmla="*/ 839248 h 1087152"/>
              <a:gd name="connsiteX5" fmla="*/ 1188720 w 1188720"/>
              <a:gd name="connsiteY5" fmla="*/ 1046512 h 1087152"/>
              <a:gd name="connsiteX0" fmla="*/ 0 w 1097280"/>
              <a:gd name="connsiteY0" fmla="*/ 1087152 h 1087152"/>
              <a:gd name="connsiteX1" fmla="*/ 91440 w 1097280"/>
              <a:gd name="connsiteY1" fmla="*/ 32 h 1087152"/>
              <a:gd name="connsiteX2" fmla="*/ 386080 w 1097280"/>
              <a:gd name="connsiteY2" fmla="*/ 1046512 h 1087152"/>
              <a:gd name="connsiteX3" fmla="*/ 528320 w 1097280"/>
              <a:gd name="connsiteY3" fmla="*/ 71152 h 1087152"/>
              <a:gd name="connsiteX4" fmla="*/ 861568 w 1097280"/>
              <a:gd name="connsiteY4" fmla="*/ 839248 h 1087152"/>
              <a:gd name="connsiteX5" fmla="*/ 1097280 w 1097280"/>
              <a:gd name="connsiteY5" fmla="*/ 705136 h 1087152"/>
              <a:gd name="connsiteX0" fmla="*/ 0 w 1091184"/>
              <a:gd name="connsiteY0" fmla="*/ 1087152 h 1087152"/>
              <a:gd name="connsiteX1" fmla="*/ 91440 w 1091184"/>
              <a:gd name="connsiteY1" fmla="*/ 32 h 1087152"/>
              <a:gd name="connsiteX2" fmla="*/ 386080 w 1091184"/>
              <a:gd name="connsiteY2" fmla="*/ 1046512 h 1087152"/>
              <a:gd name="connsiteX3" fmla="*/ 528320 w 1091184"/>
              <a:gd name="connsiteY3" fmla="*/ 71152 h 1087152"/>
              <a:gd name="connsiteX4" fmla="*/ 861568 w 1091184"/>
              <a:gd name="connsiteY4" fmla="*/ 839248 h 1087152"/>
              <a:gd name="connsiteX5" fmla="*/ 1091184 w 1091184"/>
              <a:gd name="connsiteY5" fmla="*/ 717328 h 1087152"/>
              <a:gd name="connsiteX0" fmla="*/ 0 w 1091184"/>
              <a:gd name="connsiteY0" fmla="*/ 1087152 h 1087152"/>
              <a:gd name="connsiteX1" fmla="*/ 91440 w 1091184"/>
              <a:gd name="connsiteY1" fmla="*/ 32 h 1087152"/>
              <a:gd name="connsiteX2" fmla="*/ 386080 w 1091184"/>
              <a:gd name="connsiteY2" fmla="*/ 1046512 h 1087152"/>
              <a:gd name="connsiteX3" fmla="*/ 528320 w 1091184"/>
              <a:gd name="connsiteY3" fmla="*/ 71152 h 1087152"/>
              <a:gd name="connsiteX4" fmla="*/ 800608 w 1091184"/>
              <a:gd name="connsiteY4" fmla="*/ 619792 h 1087152"/>
              <a:gd name="connsiteX5" fmla="*/ 1091184 w 1091184"/>
              <a:gd name="connsiteY5" fmla="*/ 717328 h 1087152"/>
              <a:gd name="connsiteX0" fmla="*/ 0 w 987552"/>
              <a:gd name="connsiteY0" fmla="*/ 1087152 h 1087152"/>
              <a:gd name="connsiteX1" fmla="*/ 91440 w 987552"/>
              <a:gd name="connsiteY1" fmla="*/ 32 h 1087152"/>
              <a:gd name="connsiteX2" fmla="*/ 386080 w 987552"/>
              <a:gd name="connsiteY2" fmla="*/ 1046512 h 1087152"/>
              <a:gd name="connsiteX3" fmla="*/ 528320 w 987552"/>
              <a:gd name="connsiteY3" fmla="*/ 71152 h 1087152"/>
              <a:gd name="connsiteX4" fmla="*/ 800608 w 987552"/>
              <a:gd name="connsiteY4" fmla="*/ 619792 h 1087152"/>
              <a:gd name="connsiteX5" fmla="*/ 987552 w 987552"/>
              <a:gd name="connsiteY5" fmla="*/ 760000 h 1087152"/>
              <a:gd name="connsiteX0" fmla="*/ 0 w 987552"/>
              <a:gd name="connsiteY0" fmla="*/ 1087152 h 1087152"/>
              <a:gd name="connsiteX1" fmla="*/ 91440 w 987552"/>
              <a:gd name="connsiteY1" fmla="*/ 32 h 1087152"/>
              <a:gd name="connsiteX2" fmla="*/ 386080 w 987552"/>
              <a:gd name="connsiteY2" fmla="*/ 1046512 h 1087152"/>
              <a:gd name="connsiteX3" fmla="*/ 528320 w 987552"/>
              <a:gd name="connsiteY3" fmla="*/ 71152 h 1087152"/>
              <a:gd name="connsiteX4" fmla="*/ 800608 w 987552"/>
              <a:gd name="connsiteY4" fmla="*/ 619792 h 1087152"/>
              <a:gd name="connsiteX5" fmla="*/ 987552 w 987552"/>
              <a:gd name="connsiteY5" fmla="*/ 760000 h 1087152"/>
              <a:gd name="connsiteX0" fmla="*/ 0 w 987552"/>
              <a:gd name="connsiteY0" fmla="*/ 1087152 h 1087152"/>
              <a:gd name="connsiteX1" fmla="*/ 91440 w 987552"/>
              <a:gd name="connsiteY1" fmla="*/ 32 h 1087152"/>
              <a:gd name="connsiteX2" fmla="*/ 386080 w 987552"/>
              <a:gd name="connsiteY2" fmla="*/ 1046512 h 1087152"/>
              <a:gd name="connsiteX3" fmla="*/ 528320 w 987552"/>
              <a:gd name="connsiteY3" fmla="*/ 71152 h 1087152"/>
              <a:gd name="connsiteX4" fmla="*/ 800608 w 987552"/>
              <a:gd name="connsiteY4" fmla="*/ 619792 h 1087152"/>
              <a:gd name="connsiteX5" fmla="*/ 987552 w 987552"/>
              <a:gd name="connsiteY5" fmla="*/ 760000 h 1087152"/>
              <a:gd name="connsiteX0" fmla="*/ 0 w 987552"/>
              <a:gd name="connsiteY0" fmla="*/ 1087152 h 1087152"/>
              <a:gd name="connsiteX1" fmla="*/ 91440 w 987552"/>
              <a:gd name="connsiteY1" fmla="*/ 32 h 1087152"/>
              <a:gd name="connsiteX2" fmla="*/ 386080 w 987552"/>
              <a:gd name="connsiteY2" fmla="*/ 1046512 h 1087152"/>
              <a:gd name="connsiteX3" fmla="*/ 528320 w 987552"/>
              <a:gd name="connsiteY3" fmla="*/ 71152 h 1087152"/>
              <a:gd name="connsiteX4" fmla="*/ 782320 w 987552"/>
              <a:gd name="connsiteY4" fmla="*/ 510064 h 1087152"/>
              <a:gd name="connsiteX5" fmla="*/ 987552 w 987552"/>
              <a:gd name="connsiteY5" fmla="*/ 760000 h 1087152"/>
              <a:gd name="connsiteX0" fmla="*/ 0 w 987552"/>
              <a:gd name="connsiteY0" fmla="*/ 1087152 h 1087152"/>
              <a:gd name="connsiteX1" fmla="*/ 91440 w 987552"/>
              <a:gd name="connsiteY1" fmla="*/ 32 h 1087152"/>
              <a:gd name="connsiteX2" fmla="*/ 386080 w 987552"/>
              <a:gd name="connsiteY2" fmla="*/ 1046512 h 1087152"/>
              <a:gd name="connsiteX3" fmla="*/ 528320 w 987552"/>
              <a:gd name="connsiteY3" fmla="*/ 71152 h 1087152"/>
              <a:gd name="connsiteX4" fmla="*/ 782320 w 987552"/>
              <a:gd name="connsiteY4" fmla="*/ 510064 h 1087152"/>
              <a:gd name="connsiteX5" fmla="*/ 987552 w 987552"/>
              <a:gd name="connsiteY5" fmla="*/ 760000 h 1087152"/>
              <a:gd name="connsiteX0" fmla="*/ 0 w 987552"/>
              <a:gd name="connsiteY0" fmla="*/ 1087152 h 1087152"/>
              <a:gd name="connsiteX1" fmla="*/ 91440 w 987552"/>
              <a:gd name="connsiteY1" fmla="*/ 32 h 1087152"/>
              <a:gd name="connsiteX2" fmla="*/ 386080 w 987552"/>
              <a:gd name="connsiteY2" fmla="*/ 1046512 h 1087152"/>
              <a:gd name="connsiteX3" fmla="*/ 528320 w 987552"/>
              <a:gd name="connsiteY3" fmla="*/ 71152 h 1087152"/>
              <a:gd name="connsiteX4" fmla="*/ 782320 w 987552"/>
              <a:gd name="connsiteY4" fmla="*/ 510064 h 1087152"/>
              <a:gd name="connsiteX5" fmla="*/ 987552 w 987552"/>
              <a:gd name="connsiteY5" fmla="*/ 760000 h 10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52" h="1087152">
                <a:moveTo>
                  <a:pt x="0" y="1087152"/>
                </a:moveTo>
                <a:cubicBezTo>
                  <a:pt x="13546" y="546978"/>
                  <a:pt x="27093" y="6805"/>
                  <a:pt x="91440" y="32"/>
                </a:cubicBezTo>
                <a:cubicBezTo>
                  <a:pt x="155787" y="-6741"/>
                  <a:pt x="313267" y="1034659"/>
                  <a:pt x="386080" y="1046512"/>
                </a:cubicBezTo>
                <a:cubicBezTo>
                  <a:pt x="458893" y="1058365"/>
                  <a:pt x="462280" y="160560"/>
                  <a:pt x="528320" y="71152"/>
                </a:cubicBezTo>
                <a:cubicBezTo>
                  <a:pt x="594360" y="-18256"/>
                  <a:pt x="672253" y="237776"/>
                  <a:pt x="782320" y="510064"/>
                </a:cubicBezTo>
                <a:cubicBezTo>
                  <a:pt x="868003" y="721392"/>
                  <a:pt x="869865" y="877856"/>
                  <a:pt x="987552" y="760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7254164-2D3B-4A77-98B8-74FC07A021AB}"/>
              </a:ext>
            </a:extLst>
          </p:cNvPr>
          <p:cNvSpPr/>
          <p:nvPr/>
        </p:nvSpPr>
        <p:spPr>
          <a:xfrm>
            <a:off x="1264228" y="1001223"/>
            <a:ext cx="9298258" cy="4855553"/>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ANY QUESTIONS?</a:t>
            </a:r>
          </a:p>
        </p:txBody>
      </p:sp>
    </p:spTree>
    <p:extLst>
      <p:ext uri="{BB962C8B-B14F-4D97-AF65-F5344CB8AC3E}">
        <p14:creationId xmlns:p14="http://schemas.microsoft.com/office/powerpoint/2010/main" val="229960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AD1F-0F2F-4483-B302-9C512A74BAFD}"/>
              </a:ext>
            </a:extLst>
          </p:cNvPr>
          <p:cNvSpPr>
            <a:spLocks noGrp="1"/>
          </p:cNvSpPr>
          <p:nvPr>
            <p:ph type="title"/>
          </p:nvPr>
        </p:nvSpPr>
        <p:spPr/>
        <p:txBody>
          <a:bodyPr/>
          <a:lstStyle/>
          <a:p>
            <a:r>
              <a:rPr lang="en-US" dirty="0"/>
              <a:t>Noisy Curve Reconstruction Assumption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D40D7B-A113-44B9-8FAE-101B70F7CD3A}"/>
                  </a:ext>
                </a:extLst>
              </p:cNvPr>
              <p:cNvSpPr>
                <a:spLocks noGrp="1"/>
              </p:cNvSpPr>
              <p:nvPr>
                <p:ph idx="1"/>
              </p:nvPr>
            </p:nvSpPr>
            <p:spPr/>
            <p:txBody>
              <a:bodyPr/>
              <a:lstStyle/>
              <a:p>
                <a:pPr marL="0" indent="0">
                  <a:buNone/>
                </a:pPr>
                <a:r>
                  <a:rPr lang="en-US" dirty="0"/>
                  <a:t>If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𝜔</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𝑡</m:t>
                                    </m:r>
                                  </m:num>
                                  <m:den>
                                    <m:r>
                                      <a:rPr lang="en-US" b="0" i="1" smtClean="0">
                                        <a:latin typeface="Cambria Math" panose="02040503050406030204" pitchFamily="18" charset="0"/>
                                      </a:rPr>
                                      <m:t>𝜆</m:t>
                                    </m:r>
                                  </m:den>
                                </m:f>
                              </m:e>
                            </m:d>
                          </m:e>
                          <m:sup>
                            <m:r>
                              <a:rPr lang="en-US" b="0" i="1" smtClean="0">
                                <a:latin typeface="Cambria Math" panose="02040503050406030204" pitchFamily="18" charset="0"/>
                              </a:rPr>
                              <m:t>2</m:t>
                            </m:r>
                          </m:sup>
                        </m:sSup>
                      </m:e>
                    </m:d>
                  </m:oMath>
                </a14:m>
                <a:r>
                  <a:rPr lang="en-US" dirty="0"/>
                  <a:t> poly-time adversary cannot distinguish with probability better than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𝑛𝑒𝑔𝑙</m:t>
                    </m:r>
                    <m:r>
                      <a:rPr lang="en-US" b="0" i="1" smtClean="0">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m:t>
                    </m:r>
                  </m:oMath>
                </a14:m>
                <a:endParaRPr lang="en-US" dirty="0"/>
              </a:p>
              <a:p>
                <a:pPr marL="0" indent="0">
                  <a:buNone/>
                </a:pPr>
                <a:endParaRPr lang="en-US" dirty="0">
                  <a:solidFill>
                    <a:schemeClr val="bg1">
                      <a:lumMod val="50000"/>
                    </a:schemeClr>
                  </a:solidFill>
                </a:endParaRPr>
              </a:p>
              <a:p>
                <a:pPr marL="0" indent="0">
                  <a:buNone/>
                </a:pPr>
                <a:r>
                  <a:rPr lang="en-US" dirty="0"/>
                  <a:t>Why this particular lower bound?</a:t>
                </a:r>
              </a:p>
              <a:p>
                <a:pPr marL="457200" lvl="1" indent="0">
                  <a:buNone/>
                </a:pPr>
                <a:r>
                  <a:rPr lang="en-US" dirty="0">
                    <a:solidFill>
                      <a:schemeClr val="bg1">
                        <a:lumMod val="50000"/>
                      </a:schemeClr>
                    </a:solidFill>
                  </a:rPr>
                  <a:t>[Coppersmith &amp; Sudan]</a:t>
                </a:r>
                <a:r>
                  <a:rPr lang="en-US" dirty="0"/>
                  <a:t>: distinguisher exists* when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𝑡</m:t>
                                    </m:r>
                                  </m:num>
                                  <m:den>
                                    <m:r>
                                      <a:rPr lang="en-US" i="1">
                                        <a:latin typeface="Cambria Math" panose="02040503050406030204" pitchFamily="18" charset="0"/>
                                      </a:rPr>
                                      <m:t>𝜆</m:t>
                                    </m:r>
                                  </m:den>
                                </m:f>
                              </m:e>
                            </m:d>
                          </m:e>
                          <m:sup>
                            <m:r>
                              <a:rPr lang="en-US" b="0" i="1" smtClean="0">
                                <a:latin typeface="Cambria Math" panose="02040503050406030204" pitchFamily="18" charset="0"/>
                              </a:rPr>
                              <m:t>2</m:t>
                            </m:r>
                          </m:sup>
                        </m:sSup>
                      </m:e>
                    </m:d>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6D40D7B-A113-44B9-8FAE-101B70F7CD3A}"/>
                  </a:ext>
                </a:extLst>
              </p:cNvPr>
              <p:cNvSpPr>
                <a:spLocks noGrp="1" noRot="1" noChangeAspect="1" noMove="1" noResize="1" noEditPoints="1" noAdjustHandles="1" noChangeArrowheads="1" noChangeShapeType="1" noTextEdit="1"/>
              </p:cNvSpPr>
              <p:nvPr>
                <p:ph idx="1"/>
              </p:nvPr>
            </p:nvSpPr>
            <p:spPr>
              <a:blipFill>
                <a:blip r:embed="rId3"/>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390098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E936-0274-4204-92F0-C1870C48653B}"/>
              </a:ext>
            </a:extLst>
          </p:cNvPr>
          <p:cNvSpPr>
            <a:spLocks noGrp="1"/>
          </p:cNvSpPr>
          <p:nvPr>
            <p:ph type="title"/>
          </p:nvPr>
        </p:nvSpPr>
        <p:spPr/>
        <p:txBody>
          <a:bodyPr/>
          <a:lstStyle/>
          <a:p>
            <a:r>
              <a:rPr lang="en-US" dirty="0"/>
              <a:t>PIR Step Two: </a:t>
            </a:r>
            <a:r>
              <a:rPr lang="en-US" dirty="0" err="1"/>
              <a:t>Client</a:t>
            </a:r>
            <a:r>
              <a:rPr lang="en-US" dirty="0" err="1">
                <a:latin typeface="Calibri" panose="020F0502020204030204" pitchFamily="34" charset="0"/>
                <a:cs typeface="Calibri" panose="020F0502020204030204" pitchFamily="34" charset="0"/>
              </a:rPr>
              <a:t>→</a:t>
            </a:r>
            <a:r>
              <a:rPr lang="en-US" dirty="0" err="1">
                <a:cs typeface="Calibri" panose="020F0502020204030204" pitchFamily="34" charset="0"/>
              </a:rPr>
              <a:t>Server</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F1507F-5361-4BB8-ABA9-1F5CB2B9B87A}"/>
                  </a:ext>
                </a:extLst>
              </p:cNvPr>
              <p:cNvSpPr>
                <a:spLocks noGrp="1"/>
              </p:cNvSpPr>
              <p:nvPr>
                <p:ph idx="1"/>
              </p:nvPr>
            </p:nvSpPr>
            <p:spPr/>
            <p:txBody>
              <a:bodyPr>
                <a:normAutofit/>
              </a:bodyPr>
              <a:lstStyle/>
              <a:p>
                <a:pPr marL="0" indent="0">
                  <a:lnSpc>
                    <a:spcPct val="150000"/>
                  </a:lnSpc>
                  <a:buNone/>
                </a:pPr>
                <a:r>
                  <a:rPr lang="en-US" b="0" dirty="0"/>
                  <a:t>Client </a:t>
                </a:r>
                <a14:m>
                  <m:oMath xmlns:m="http://schemas.openxmlformats.org/officeDocument/2006/math">
                    <m:r>
                      <a:rPr lang="en-US" b="0" i="1" smtClean="0">
                        <a:latin typeface="Cambria Math" panose="02040503050406030204" pitchFamily="18" charset="0"/>
                      </a:rPr>
                      <m:t>𝑖</m:t>
                    </m:r>
                  </m:oMath>
                </a14:m>
                <a:r>
                  <a:rPr lang="en-US" dirty="0"/>
                  <a:t> requests the bit at index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endParaRPr lang="en-US" dirty="0"/>
              </a:p>
              <a:p>
                <a:pPr>
                  <a:lnSpc>
                    <a:spcPct val="150000"/>
                  </a:lnSpc>
                </a:pPr>
                <a:r>
                  <a:rPr lang="en-US" dirty="0"/>
                  <a:t>Secret is </a:t>
                </a:r>
                <a14:m>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sub>
                    </m:sSub>
                    <m:r>
                      <a:rPr lang="en-US" i="1">
                        <a:latin typeface="Cambria Math" panose="02040503050406030204" pitchFamily="18" charset="0"/>
                      </a:rPr>
                      <m:t> </m:t>
                    </m:r>
                  </m:oMath>
                </a14:m>
                <a:endParaRPr lang="en-US" dirty="0"/>
              </a:p>
              <a:p>
                <a:pPr>
                  <a:lnSpc>
                    <a:spcPct val="150000"/>
                  </a:lnSpc>
                </a:pPr>
                <a:r>
                  <a:rPr lang="en-US" dirty="0"/>
                  <a:t>Run challenger’s algorithm in CR game</a:t>
                </a:r>
              </a:p>
              <a:p>
                <a:pPr>
                  <a:lnSpc>
                    <a:spcPct val="150000"/>
                  </a:lnSpc>
                </a:pPr>
                <a:r>
                  <a:rPr lang="en-US" dirty="0"/>
                  <a:t>Send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r>
                      <a:rPr lang="en-US" b="0" i="1" dirty="0" smtClean="0">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𝑗</m:t>
                                    </m:r>
                                  </m:sub>
                                </m:sSub>
                              </m:e>
                            </m:d>
                          </m:e>
                        </m:d>
                      </m:e>
                      <m:sub>
                        <m:r>
                          <a:rPr lang="en-US" i="1">
                            <a:latin typeface="Cambria Math" panose="02040503050406030204" pitchFamily="18" charset="0"/>
                          </a:rPr>
                          <m:t>𝑗</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𝑡</m:t>
                            </m:r>
                          </m:e>
                        </m:d>
                      </m:sub>
                    </m:sSub>
                    <m:r>
                      <a:rPr lang="en-US" i="1">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𝑗</m:t>
                                </m:r>
                              </m:sub>
                            </m:sSub>
                          </m:e>
                        </m:d>
                      </m:e>
                      <m:sub>
                        <m:r>
                          <a:rPr lang="en-US" i="1">
                            <a:latin typeface="Cambria Math" panose="02040503050406030204" pitchFamily="18" charset="0"/>
                          </a:rPr>
                          <m:t>𝑗</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e>
                        </m:d>
                      </m:sub>
                    </m:sSub>
                  </m:oMath>
                </a14:m>
                <a:r>
                  <a:rPr lang="en-US" dirty="0"/>
                  <a:t> to shuffler</a:t>
                </a:r>
              </a:p>
            </p:txBody>
          </p:sp>
        </mc:Choice>
        <mc:Fallback xmlns="">
          <p:sp>
            <p:nvSpPr>
              <p:cNvPr id="3" name="Content Placeholder 2">
                <a:extLst>
                  <a:ext uri="{FF2B5EF4-FFF2-40B4-BE49-F238E27FC236}">
                    <a16:creationId xmlns:a16="http://schemas.microsoft.com/office/drawing/2014/main" id="{15F1507F-5361-4BB8-ABA9-1F5CB2B9B87A}"/>
                  </a:ext>
                </a:extLst>
              </p:cNvPr>
              <p:cNvSpPr>
                <a:spLocks noGrp="1" noRot="1" noChangeAspect="1" noMove="1" noResize="1" noEditPoints="1" noAdjustHandles="1" noChangeArrowheads="1" noChangeShapeType="1" noTextEdit="1"/>
              </p:cNvSpPr>
              <p:nvPr>
                <p:ph idx="1"/>
              </p:nvPr>
            </p:nvSpPr>
            <p:spPr>
              <a:blipFill>
                <a:blip r:embed="rId3"/>
                <a:stretch>
                  <a:fillRect l="-1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CB3A50D-83C9-4A50-A494-AA84C57DA20A}"/>
                  </a:ext>
                </a:extLst>
              </p:cNvPr>
              <p:cNvGraphicFramePr>
                <a:graphicFrameLocks noGrp="1"/>
              </p:cNvGraphicFramePr>
              <p:nvPr>
                <p:extLst>
                  <p:ext uri="{D42A27DB-BD31-4B8C-83A1-F6EECF244321}">
                    <p14:modId xmlns:p14="http://schemas.microsoft.com/office/powerpoint/2010/main" val="314890873"/>
                  </p:ext>
                </p:extLst>
              </p:nvPr>
            </p:nvGraphicFramePr>
            <p:xfrm>
              <a:off x="8284028" y="188959"/>
              <a:ext cx="3541488" cy="1483360"/>
            </p:xfrm>
            <a:graphic>
              <a:graphicData uri="http://schemas.openxmlformats.org/drawingml/2006/table">
                <a:tbl>
                  <a:tblPr firstRow="1" bandRow="1">
                    <a:tableStyleId>{5940675A-B579-460E-94D1-54222C63F5DA}</a:tableStyleId>
                  </a:tblPr>
                  <a:tblGrid>
                    <a:gridCol w="885372">
                      <a:extLst>
                        <a:ext uri="{9D8B030D-6E8A-4147-A177-3AD203B41FA5}">
                          <a16:colId xmlns:a16="http://schemas.microsoft.com/office/drawing/2014/main" val="3029402053"/>
                        </a:ext>
                      </a:extLst>
                    </a:gridCol>
                    <a:gridCol w="885372">
                      <a:extLst>
                        <a:ext uri="{9D8B030D-6E8A-4147-A177-3AD203B41FA5}">
                          <a16:colId xmlns:a16="http://schemas.microsoft.com/office/drawing/2014/main" val="948430115"/>
                        </a:ext>
                      </a:extLst>
                    </a:gridCol>
                    <a:gridCol w="885372">
                      <a:extLst>
                        <a:ext uri="{9D8B030D-6E8A-4147-A177-3AD203B41FA5}">
                          <a16:colId xmlns:a16="http://schemas.microsoft.com/office/drawing/2014/main" val="1316422408"/>
                        </a:ext>
                      </a:extLst>
                    </a:gridCol>
                    <a:gridCol w="885372">
                      <a:extLst>
                        <a:ext uri="{9D8B030D-6E8A-4147-A177-3AD203B41FA5}">
                          <a16:colId xmlns:a16="http://schemas.microsoft.com/office/drawing/2014/main" val="2833856566"/>
                        </a:ext>
                      </a:extLst>
                    </a:gridCol>
                  </a:tblGrid>
                  <a:tr h="370840">
                    <a:tc>
                      <a:txBody>
                        <a:bodyPr/>
                        <a:lstStyle/>
                        <a:p>
                          <a:pPr algn="ct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m:t>
                                    </m:r>
                                  </m:sub>
                                </m:sSub>
                              </m:oMath>
                            </m:oMathPara>
                          </a14:m>
                          <a:endParaRPr lang="en-US" dirty="0"/>
                        </a:p>
                      </a:txBody>
                      <a:tcPr/>
                    </a:tc>
                    <a:extLst>
                      <a:ext uri="{0D108BD9-81ED-4DB2-BD59-A6C34878D82A}">
                        <a16:rowId xmlns:a16="http://schemas.microsoft.com/office/drawing/2014/main" val="316510229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640109705"/>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9098329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𝑚</m:t>
                                    </m:r>
                                  </m:sub>
                                </m:sSub>
                                <m:r>
                                  <a:rPr lang="en-US" b="0" i="1" smtClean="0">
                                    <a:latin typeface="Cambria Math" panose="02040503050406030204" pitchFamily="18" charset="0"/>
                                  </a:rPr>
                                  <m:t>(⋅)</m:t>
                                </m:r>
                              </m:oMath>
                            </m:oMathPara>
                          </a14:m>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254420328"/>
                      </a:ext>
                    </a:extLst>
                  </a:tr>
                </a:tbl>
              </a:graphicData>
            </a:graphic>
          </p:graphicFrame>
        </mc:Choice>
        <mc:Fallback xmlns="">
          <p:graphicFrame>
            <p:nvGraphicFramePr>
              <p:cNvPr id="6" name="Table 5">
                <a:extLst>
                  <a:ext uri="{FF2B5EF4-FFF2-40B4-BE49-F238E27FC236}">
                    <a16:creationId xmlns:a16="http://schemas.microsoft.com/office/drawing/2014/main" id="{4CB3A50D-83C9-4A50-A494-AA84C57DA20A}"/>
                  </a:ext>
                </a:extLst>
              </p:cNvPr>
              <p:cNvGraphicFramePr>
                <a:graphicFrameLocks noGrp="1"/>
              </p:cNvGraphicFramePr>
              <p:nvPr>
                <p:extLst>
                  <p:ext uri="{D42A27DB-BD31-4B8C-83A1-F6EECF244321}">
                    <p14:modId xmlns:p14="http://schemas.microsoft.com/office/powerpoint/2010/main" val="314890873"/>
                  </p:ext>
                </p:extLst>
              </p:nvPr>
            </p:nvGraphicFramePr>
            <p:xfrm>
              <a:off x="8284028" y="188959"/>
              <a:ext cx="3541488" cy="1483360"/>
            </p:xfrm>
            <a:graphic>
              <a:graphicData uri="http://schemas.openxmlformats.org/drawingml/2006/table">
                <a:tbl>
                  <a:tblPr firstRow="1" bandRow="1">
                    <a:tableStyleId>{5940675A-B579-460E-94D1-54222C63F5DA}</a:tableStyleId>
                  </a:tblPr>
                  <a:tblGrid>
                    <a:gridCol w="885372">
                      <a:extLst>
                        <a:ext uri="{9D8B030D-6E8A-4147-A177-3AD203B41FA5}">
                          <a16:colId xmlns:a16="http://schemas.microsoft.com/office/drawing/2014/main" val="3029402053"/>
                        </a:ext>
                      </a:extLst>
                    </a:gridCol>
                    <a:gridCol w="885372">
                      <a:extLst>
                        <a:ext uri="{9D8B030D-6E8A-4147-A177-3AD203B41FA5}">
                          <a16:colId xmlns:a16="http://schemas.microsoft.com/office/drawing/2014/main" val="948430115"/>
                        </a:ext>
                      </a:extLst>
                    </a:gridCol>
                    <a:gridCol w="885372">
                      <a:extLst>
                        <a:ext uri="{9D8B030D-6E8A-4147-A177-3AD203B41FA5}">
                          <a16:colId xmlns:a16="http://schemas.microsoft.com/office/drawing/2014/main" val="1316422408"/>
                        </a:ext>
                      </a:extLst>
                    </a:gridCol>
                    <a:gridCol w="885372">
                      <a:extLst>
                        <a:ext uri="{9D8B030D-6E8A-4147-A177-3AD203B41FA5}">
                          <a16:colId xmlns:a16="http://schemas.microsoft.com/office/drawing/2014/main" val="2833856566"/>
                        </a:ext>
                      </a:extLst>
                    </a:gridCol>
                  </a:tblGrid>
                  <a:tr h="370840">
                    <a:tc>
                      <a:txBody>
                        <a:bodyPr/>
                        <a:lstStyle/>
                        <a:p>
                          <a:pPr algn="ctr"/>
                          <a:endParaRPr lang="en-US" dirty="0"/>
                        </a:p>
                      </a:txBody>
                      <a:tcPr/>
                    </a:tc>
                    <a:tc>
                      <a:txBody>
                        <a:bodyPr/>
                        <a:lstStyle/>
                        <a:p>
                          <a:endParaRPr lang="en-US"/>
                        </a:p>
                      </a:txBody>
                      <a:tcPr>
                        <a:blipFill>
                          <a:blip r:embed="rId4"/>
                          <a:stretch>
                            <a:fillRect l="-101379" t="-1639" r="-202069" b="-324590"/>
                          </a:stretch>
                        </a:blipFill>
                      </a:tcPr>
                    </a:tc>
                    <a:tc>
                      <a:txBody>
                        <a:bodyPr/>
                        <a:lstStyle/>
                        <a:p>
                          <a:endParaRPr lang="en-US"/>
                        </a:p>
                      </a:txBody>
                      <a:tcPr>
                        <a:blipFill>
                          <a:blip r:embed="rId4"/>
                          <a:stretch>
                            <a:fillRect l="-200000" t="-1639" r="-100685" b="-324590"/>
                          </a:stretch>
                        </a:blipFill>
                      </a:tcPr>
                    </a:tc>
                    <a:tc>
                      <a:txBody>
                        <a:bodyPr/>
                        <a:lstStyle/>
                        <a:p>
                          <a:endParaRPr lang="en-US"/>
                        </a:p>
                      </a:txBody>
                      <a:tcPr>
                        <a:blipFill>
                          <a:blip r:embed="rId4"/>
                          <a:stretch>
                            <a:fillRect l="-302069" t="-1639" r="-1379" b="-324590"/>
                          </a:stretch>
                        </a:blipFill>
                      </a:tcPr>
                    </a:tc>
                    <a:extLst>
                      <a:ext uri="{0D108BD9-81ED-4DB2-BD59-A6C34878D82A}">
                        <a16:rowId xmlns:a16="http://schemas.microsoft.com/office/drawing/2014/main" val="3165102297"/>
                      </a:ext>
                    </a:extLst>
                  </a:tr>
                  <a:tr h="370840">
                    <a:tc>
                      <a:txBody>
                        <a:bodyPr/>
                        <a:lstStyle/>
                        <a:p>
                          <a:endParaRPr lang="en-US"/>
                        </a:p>
                      </a:txBody>
                      <a:tcPr>
                        <a:blipFill>
                          <a:blip r:embed="rId4"/>
                          <a:stretch>
                            <a:fillRect l="-685" t="-100000" r="-300000" b="-219355"/>
                          </a:stretch>
                        </a:blipFill>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640109705"/>
                      </a:ext>
                    </a:extLst>
                  </a:tr>
                  <a:tr h="370840">
                    <a:tc>
                      <a:txBody>
                        <a:bodyPr/>
                        <a:lstStyle/>
                        <a:p>
                          <a:endParaRPr lang="en-US"/>
                        </a:p>
                      </a:txBody>
                      <a:tcPr>
                        <a:blipFill>
                          <a:blip r:embed="rId4"/>
                          <a:stretch>
                            <a:fillRect l="-685" t="-203279" r="-300000" b="-122951"/>
                          </a:stretch>
                        </a:blipFill>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909832904"/>
                      </a:ext>
                    </a:extLst>
                  </a:tr>
                  <a:tr h="370840">
                    <a:tc>
                      <a:txBody>
                        <a:bodyPr/>
                        <a:lstStyle/>
                        <a:p>
                          <a:endParaRPr lang="en-US"/>
                        </a:p>
                      </a:txBody>
                      <a:tcPr>
                        <a:blipFill>
                          <a:blip r:embed="rId4"/>
                          <a:stretch>
                            <a:fillRect l="-685" t="-303279" r="-300000" b="-22951"/>
                          </a:stretch>
                        </a:blipFill>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254420328"/>
                      </a:ext>
                    </a:extLst>
                  </a:tr>
                </a:tbl>
              </a:graphicData>
            </a:graphic>
          </p:graphicFrame>
        </mc:Fallback>
      </mc:AlternateContent>
    </p:spTree>
    <p:extLst>
      <p:ext uri="{BB962C8B-B14F-4D97-AF65-F5344CB8AC3E}">
        <p14:creationId xmlns:p14="http://schemas.microsoft.com/office/powerpoint/2010/main" val="219539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Rectangle: Rounded Corners 39">
                <a:extLst>
                  <a:ext uri="{FF2B5EF4-FFF2-40B4-BE49-F238E27FC236}">
                    <a16:creationId xmlns:a16="http://schemas.microsoft.com/office/drawing/2014/main" id="{42959D3A-140D-41B5-9861-E5511A5088C3}"/>
                  </a:ext>
                </a:extLst>
              </p:cNvPr>
              <p:cNvSpPr/>
              <p:nvPr/>
            </p:nvSpPr>
            <p:spPr>
              <a:xfrm>
                <a:off x="748416" y="4239999"/>
                <a:ext cx="2277828"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Client </a:t>
                </a:r>
                <a14:m>
                  <m:oMath xmlns:m="http://schemas.openxmlformats.org/officeDocument/2006/math">
                    <m:r>
                      <a:rPr lang="en-US" b="0" i="1" smtClean="0">
                        <a:latin typeface="Cambria Math" panose="02040503050406030204" pitchFamily="18" charset="0"/>
                      </a:rPr>
                      <m:t>𝑛</m:t>
                    </m:r>
                  </m:oMath>
                </a14:m>
                <a:endParaRPr lang="en-US" dirty="0"/>
              </a:p>
            </p:txBody>
          </p:sp>
        </mc:Choice>
        <mc:Fallback xmlns="">
          <p:sp>
            <p:nvSpPr>
              <p:cNvPr id="40" name="Rectangle: Rounded Corners 39">
                <a:extLst>
                  <a:ext uri="{FF2B5EF4-FFF2-40B4-BE49-F238E27FC236}">
                    <a16:creationId xmlns:a16="http://schemas.microsoft.com/office/drawing/2014/main" id="{42959D3A-140D-41B5-9861-E5511A5088C3}"/>
                  </a:ext>
                </a:extLst>
              </p:cNvPr>
              <p:cNvSpPr>
                <a:spLocks noRot="1" noChangeAspect="1" noMove="1" noResize="1" noEditPoints="1" noAdjustHandles="1" noChangeArrowheads="1" noChangeShapeType="1" noTextEdit="1"/>
              </p:cNvSpPr>
              <p:nvPr/>
            </p:nvSpPr>
            <p:spPr>
              <a:xfrm>
                <a:off x="748416" y="4239999"/>
                <a:ext cx="2277828" cy="654985"/>
              </a:xfrm>
              <a:prstGeom prst="roundRect">
                <a:avLst/>
              </a:prstGeom>
              <a:blipFill>
                <a:blip r:embed="rId3"/>
                <a:stretch>
                  <a:fillRect l="-804"/>
                </a:stretch>
              </a:blipFill>
              <a:ln>
                <a:noFill/>
              </a:ln>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F671042E-5532-4F95-B336-1C68966CF3DD}"/>
              </a:ext>
            </a:extLst>
          </p:cNvPr>
          <p:cNvSpPr/>
          <p:nvPr/>
        </p:nvSpPr>
        <p:spPr>
          <a:xfrm>
            <a:off x="748416" y="2646745"/>
            <a:ext cx="2277828"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Client 1</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7C91482-02EA-4117-921D-11E18D0A1565}"/>
                  </a:ext>
                </a:extLst>
              </p:cNvPr>
              <p:cNvSpPr/>
              <p:nvPr/>
            </p:nvSpPr>
            <p:spPr>
              <a:xfrm>
                <a:off x="3592870" y="2722777"/>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1,1</m:t>
                          </m:r>
                        </m:sub>
                      </m:sSub>
                    </m:oMath>
                  </m:oMathPara>
                </a14:m>
                <a:endParaRPr lang="en-US" dirty="0">
                  <a:solidFill>
                    <a:schemeClr val="tx1"/>
                  </a:solidFill>
                </a:endParaRPr>
              </a:p>
            </p:txBody>
          </p:sp>
        </mc:Choice>
        <mc:Fallback xmlns="">
          <p:sp>
            <p:nvSpPr>
              <p:cNvPr id="4" name="Rectangle 3">
                <a:extLst>
                  <a:ext uri="{FF2B5EF4-FFF2-40B4-BE49-F238E27FC236}">
                    <a16:creationId xmlns:a16="http://schemas.microsoft.com/office/drawing/2014/main" id="{67C91482-02EA-4117-921D-11E18D0A1565}"/>
                  </a:ext>
                </a:extLst>
              </p:cNvPr>
              <p:cNvSpPr>
                <a:spLocks noRot="1" noChangeAspect="1" noMove="1" noResize="1" noEditPoints="1" noAdjustHandles="1" noChangeArrowheads="1" noChangeShapeType="1" noTextEdit="1"/>
              </p:cNvSpPr>
              <p:nvPr/>
            </p:nvSpPr>
            <p:spPr>
              <a:xfrm>
                <a:off x="3592870" y="2722777"/>
                <a:ext cx="911117" cy="502920"/>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16" name="Rectangle 15">
            <a:extLst>
              <a:ext uri="{FF2B5EF4-FFF2-40B4-BE49-F238E27FC236}">
                <a16:creationId xmlns:a16="http://schemas.microsoft.com/office/drawing/2014/main" id="{3B734FA1-0B2C-4A4C-A0B9-A5F2945284D2}"/>
              </a:ext>
            </a:extLst>
          </p:cNvPr>
          <p:cNvSpPr/>
          <p:nvPr/>
        </p:nvSpPr>
        <p:spPr>
          <a:xfrm>
            <a:off x="8100582" y="2098975"/>
            <a:ext cx="1290320" cy="33604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Shuffler</a:t>
            </a:r>
          </a:p>
        </p:txBody>
      </p:sp>
      <p:sp>
        <p:nvSpPr>
          <p:cNvPr id="17" name="Right Brace 16">
            <a:extLst>
              <a:ext uri="{FF2B5EF4-FFF2-40B4-BE49-F238E27FC236}">
                <a16:creationId xmlns:a16="http://schemas.microsoft.com/office/drawing/2014/main" id="{50BB036D-047B-4176-B298-A97B1CB8118F}"/>
              </a:ext>
            </a:extLst>
          </p:cNvPr>
          <p:cNvSpPr/>
          <p:nvPr/>
        </p:nvSpPr>
        <p:spPr>
          <a:xfrm>
            <a:off x="7455350" y="2684975"/>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700F44ED-B414-4D80-8303-2A80DCF54D0E}"/>
                  </a:ext>
                </a:extLst>
              </p:cNvPr>
              <p:cNvSpPr/>
              <p:nvPr/>
            </p:nvSpPr>
            <p:spPr>
              <a:xfrm>
                <a:off x="1867821" y="2722777"/>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𝑅</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4" name="Rectangle 23">
                <a:extLst>
                  <a:ext uri="{FF2B5EF4-FFF2-40B4-BE49-F238E27FC236}">
                    <a16:creationId xmlns:a16="http://schemas.microsoft.com/office/drawing/2014/main" id="{700F44ED-B414-4D80-8303-2A80DCF54D0E}"/>
                  </a:ext>
                </a:extLst>
              </p:cNvPr>
              <p:cNvSpPr>
                <a:spLocks noRot="1" noChangeAspect="1" noMove="1" noResize="1" noEditPoints="1" noAdjustHandles="1" noChangeArrowheads="1" noChangeShapeType="1" noTextEdit="1"/>
              </p:cNvSpPr>
              <p:nvPr/>
            </p:nvSpPr>
            <p:spPr>
              <a:xfrm>
                <a:off x="1867821" y="2722777"/>
                <a:ext cx="803739" cy="502920"/>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8" name="Arrow: Right 27">
            <a:extLst>
              <a:ext uri="{FF2B5EF4-FFF2-40B4-BE49-F238E27FC236}">
                <a16:creationId xmlns:a16="http://schemas.microsoft.com/office/drawing/2014/main" id="{0527FA4E-6156-417D-BA1E-3AB090E026A3}"/>
              </a:ext>
            </a:extLst>
          </p:cNvPr>
          <p:cNvSpPr/>
          <p:nvPr/>
        </p:nvSpPr>
        <p:spPr>
          <a:xfrm>
            <a:off x="3026244" y="2880105"/>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D251C6C5-3DBB-4DB7-A26B-B2EBCA21CBFC}"/>
                  </a:ext>
                </a:extLst>
              </p:cNvPr>
              <p:cNvSpPr/>
              <p:nvPr/>
            </p:nvSpPr>
            <p:spPr>
              <a:xfrm>
                <a:off x="1854155" y="4316031"/>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𝑅</m:t>
                      </m:r>
                      <m:r>
                        <a:rPr lang="en-US"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𝑛</m:t>
                          </m:r>
                        </m:sub>
                      </m:sSub>
                      <m:r>
                        <a:rPr lang="en-US" i="1">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51" name="Rectangle 50">
                <a:extLst>
                  <a:ext uri="{FF2B5EF4-FFF2-40B4-BE49-F238E27FC236}">
                    <a16:creationId xmlns:a16="http://schemas.microsoft.com/office/drawing/2014/main" id="{D251C6C5-3DBB-4DB7-A26B-B2EBCA21CBFC}"/>
                  </a:ext>
                </a:extLst>
              </p:cNvPr>
              <p:cNvSpPr>
                <a:spLocks noRot="1" noChangeAspect="1" noMove="1" noResize="1" noEditPoints="1" noAdjustHandles="1" noChangeArrowheads="1" noChangeShapeType="1" noTextEdit="1"/>
              </p:cNvSpPr>
              <p:nvPr/>
            </p:nvSpPr>
            <p:spPr>
              <a:xfrm>
                <a:off x="1854155" y="4316031"/>
                <a:ext cx="803739" cy="502920"/>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54" name="Arrow: Right 53">
            <a:extLst>
              <a:ext uri="{FF2B5EF4-FFF2-40B4-BE49-F238E27FC236}">
                <a16:creationId xmlns:a16="http://schemas.microsoft.com/office/drawing/2014/main" id="{E688CFB6-DB2E-4794-B0DC-39914DC61E4F}"/>
              </a:ext>
            </a:extLst>
          </p:cNvPr>
          <p:cNvSpPr/>
          <p:nvPr/>
        </p:nvSpPr>
        <p:spPr>
          <a:xfrm>
            <a:off x="3012578" y="4473359"/>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Brace 62">
            <a:extLst>
              <a:ext uri="{FF2B5EF4-FFF2-40B4-BE49-F238E27FC236}">
                <a16:creationId xmlns:a16="http://schemas.microsoft.com/office/drawing/2014/main" id="{E2C79DC5-CA8E-4347-A579-C3CDC1FFD3D7}"/>
              </a:ext>
            </a:extLst>
          </p:cNvPr>
          <p:cNvSpPr/>
          <p:nvPr/>
        </p:nvSpPr>
        <p:spPr>
          <a:xfrm flipH="1">
            <a:off x="9568959" y="2684975"/>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2CBDEE71-F916-4589-A17B-00D48145835B}"/>
              </a:ext>
            </a:extLst>
          </p:cNvPr>
          <p:cNvSpPr txBox="1"/>
          <p:nvPr/>
        </p:nvSpPr>
        <p:spPr>
          <a:xfrm>
            <a:off x="5662233" y="2789571"/>
            <a:ext cx="427729" cy="369332"/>
          </a:xfrm>
          <a:prstGeom prst="rect">
            <a:avLst/>
          </a:prstGeom>
          <a:noFill/>
        </p:spPr>
        <p:txBody>
          <a:bodyPr wrap="square" rtlCol="0">
            <a:spAutoFit/>
          </a:bodyPr>
          <a:lstStyle/>
          <a:p>
            <a:pPr algn="ctr"/>
            <a:r>
              <a:rPr lang="en-US" dirty="0"/>
              <a:t>… </a:t>
            </a:r>
          </a:p>
        </p:txBody>
      </p:sp>
      <p:pic>
        <p:nvPicPr>
          <p:cNvPr id="12" name="Picture 11">
            <a:extLst>
              <a:ext uri="{FF2B5EF4-FFF2-40B4-BE49-F238E27FC236}">
                <a16:creationId xmlns:a16="http://schemas.microsoft.com/office/drawing/2014/main" id="{AF4E8087-EA21-422C-B2C9-1BFBCFCE9FEC}"/>
              </a:ext>
            </a:extLst>
          </p:cNvPr>
          <p:cNvPicPr>
            <a:picLocks noChangeAspect="1"/>
          </p:cNvPicPr>
          <p:nvPr/>
        </p:nvPicPr>
        <p:blipFill>
          <a:blip r:embed="rId8"/>
          <a:stretch>
            <a:fillRect/>
          </a:stretch>
        </p:blipFill>
        <p:spPr>
          <a:xfrm>
            <a:off x="8507978" y="2620892"/>
            <a:ext cx="475529" cy="609653"/>
          </a:xfrm>
          <a:prstGeom prst="rect">
            <a:avLst/>
          </a:prstGeom>
        </p:spPr>
      </p:pic>
      <p:sp>
        <p:nvSpPr>
          <p:cNvPr id="69" name="Title 1">
            <a:extLst>
              <a:ext uri="{FF2B5EF4-FFF2-40B4-BE49-F238E27FC236}">
                <a16:creationId xmlns:a16="http://schemas.microsoft.com/office/drawing/2014/main" id="{22466640-65B9-4945-A87D-E4FCCF87B5B2}"/>
              </a:ext>
            </a:extLst>
          </p:cNvPr>
          <p:cNvSpPr>
            <a:spLocks noGrp="1"/>
          </p:cNvSpPr>
          <p:nvPr>
            <p:ph type="title"/>
          </p:nvPr>
        </p:nvSpPr>
        <p:spPr>
          <a:xfrm>
            <a:off x="838200" y="313754"/>
            <a:ext cx="10515600" cy="1325563"/>
          </a:xfrm>
        </p:spPr>
        <p:txBody>
          <a:bodyPr>
            <a:normAutofit/>
          </a:bodyPr>
          <a:lstStyle/>
          <a:p>
            <a:r>
              <a:rPr lang="en-US" dirty="0"/>
              <a:t>Security</a:t>
            </a:r>
            <a:endParaRPr lang="en-US" dirty="0">
              <a:latin typeface="HelveticaNeueLT Std Cn" panose="020B0506030502030204"/>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DF20232-34E3-4C0E-8FEC-044F6DC28722}"/>
                  </a:ext>
                </a:extLst>
              </p:cNvPr>
              <p:cNvSpPr/>
              <p:nvPr/>
            </p:nvSpPr>
            <p:spPr>
              <a:xfrm>
                <a:off x="4608479" y="2722777"/>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DF20232-34E3-4C0E-8FEC-044F6DC28722}"/>
                  </a:ext>
                </a:extLst>
              </p:cNvPr>
              <p:cNvSpPr>
                <a:spLocks noRot="1" noChangeAspect="1" noMove="1" noResize="1" noEditPoints="1" noAdjustHandles="1" noChangeArrowheads="1" noChangeShapeType="1" noTextEdit="1"/>
              </p:cNvSpPr>
              <p:nvPr/>
            </p:nvSpPr>
            <p:spPr>
              <a:xfrm>
                <a:off x="4608479" y="2722777"/>
                <a:ext cx="911117" cy="502920"/>
              </a:xfrm>
              <a:prstGeom prst="rect">
                <a:avLst/>
              </a:prstGeom>
              <a:blipFill>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3374820-E4A2-41A3-B6A2-D2E083F77907}"/>
                  </a:ext>
                </a:extLst>
              </p:cNvPr>
              <p:cNvSpPr/>
              <p:nvPr/>
            </p:nvSpPr>
            <p:spPr>
              <a:xfrm>
                <a:off x="6238806" y="2728845"/>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sub>
                      </m:sSub>
                    </m:oMath>
                  </m:oMathPara>
                </a14:m>
                <a:endParaRPr lang="en-US" dirty="0">
                  <a:solidFill>
                    <a:schemeClr val="tx1"/>
                  </a:solidFill>
                </a:endParaRPr>
              </a:p>
            </p:txBody>
          </p:sp>
        </mc:Choice>
        <mc:Fallback xmlns="">
          <p:sp>
            <p:nvSpPr>
              <p:cNvPr id="3" name="Rectangle 2">
                <a:extLst>
                  <a:ext uri="{FF2B5EF4-FFF2-40B4-BE49-F238E27FC236}">
                    <a16:creationId xmlns:a16="http://schemas.microsoft.com/office/drawing/2014/main" id="{D3374820-E4A2-41A3-B6A2-D2E083F77907}"/>
                  </a:ext>
                </a:extLst>
              </p:cNvPr>
              <p:cNvSpPr>
                <a:spLocks noRot="1" noChangeAspect="1" noMove="1" noResize="1" noEditPoints="1" noAdjustHandles="1" noChangeArrowheads="1" noChangeShapeType="1" noTextEdit="1"/>
              </p:cNvSpPr>
              <p:nvPr/>
            </p:nvSpPr>
            <p:spPr>
              <a:xfrm>
                <a:off x="6238806" y="2728845"/>
                <a:ext cx="911117" cy="502920"/>
              </a:xfrm>
              <a:prstGeom prst="rect">
                <a:avLst/>
              </a:prstGeom>
              <a:blipFill>
                <a:blip r:embed="rId1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F8F26A-175A-4AAE-B5D4-1389B9CB8C14}"/>
                  </a:ext>
                </a:extLst>
              </p:cNvPr>
              <p:cNvSpPr/>
              <p:nvPr/>
            </p:nvSpPr>
            <p:spPr>
              <a:xfrm>
                <a:off x="3606454" y="4316031"/>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5" name="Rectangle 4">
                <a:extLst>
                  <a:ext uri="{FF2B5EF4-FFF2-40B4-BE49-F238E27FC236}">
                    <a16:creationId xmlns:a16="http://schemas.microsoft.com/office/drawing/2014/main" id="{67F8F26A-175A-4AAE-B5D4-1389B9CB8C14}"/>
                  </a:ext>
                </a:extLst>
              </p:cNvPr>
              <p:cNvSpPr>
                <a:spLocks noRot="1" noChangeAspect="1" noMove="1" noResize="1" noEditPoints="1" noAdjustHandles="1" noChangeArrowheads="1" noChangeShapeType="1" noTextEdit="1"/>
              </p:cNvSpPr>
              <p:nvPr/>
            </p:nvSpPr>
            <p:spPr>
              <a:xfrm>
                <a:off x="3606454" y="4316031"/>
                <a:ext cx="911117" cy="502920"/>
              </a:xfrm>
              <a:prstGeom prst="rect">
                <a:avLst/>
              </a:prstGeom>
              <a:blipFill>
                <a:blip r:embed="rId11"/>
                <a:stretch>
                  <a:fillRect/>
                </a:stretch>
              </a:blipFill>
              <a:ln>
                <a:solidFill>
                  <a:schemeClr val="tx1"/>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6D63F290-7878-445D-A0A6-E99F5FE2BCE1}"/>
              </a:ext>
            </a:extLst>
          </p:cNvPr>
          <p:cNvSpPr txBox="1"/>
          <p:nvPr/>
        </p:nvSpPr>
        <p:spPr>
          <a:xfrm>
            <a:off x="5675817" y="4382825"/>
            <a:ext cx="427729" cy="369332"/>
          </a:xfrm>
          <a:prstGeom prst="rect">
            <a:avLst/>
          </a:prstGeom>
          <a:noFill/>
        </p:spPr>
        <p:txBody>
          <a:bodyPr wrap="square" rtlCol="0">
            <a:spAutoFit/>
          </a:bodyPr>
          <a:lstStyle/>
          <a:p>
            <a:pPr algn="ctr"/>
            <a:r>
              <a:rPr lang="en-US" dirty="0"/>
              <a:t>… </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D1A539F-4979-41FD-B957-9FB782481338}"/>
                  </a:ext>
                </a:extLst>
              </p:cNvPr>
              <p:cNvSpPr/>
              <p:nvPr/>
            </p:nvSpPr>
            <p:spPr>
              <a:xfrm>
                <a:off x="4622063" y="4316031"/>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8" name="Rectangle 7">
                <a:extLst>
                  <a:ext uri="{FF2B5EF4-FFF2-40B4-BE49-F238E27FC236}">
                    <a16:creationId xmlns:a16="http://schemas.microsoft.com/office/drawing/2014/main" id="{7D1A539F-4979-41FD-B957-9FB782481338}"/>
                  </a:ext>
                </a:extLst>
              </p:cNvPr>
              <p:cNvSpPr>
                <a:spLocks noRot="1" noChangeAspect="1" noMove="1" noResize="1" noEditPoints="1" noAdjustHandles="1" noChangeArrowheads="1" noChangeShapeType="1" noTextEdit="1"/>
              </p:cNvSpPr>
              <p:nvPr/>
            </p:nvSpPr>
            <p:spPr>
              <a:xfrm>
                <a:off x="4622063" y="4316031"/>
                <a:ext cx="911117" cy="502920"/>
              </a:xfrm>
              <a:prstGeom prst="rect">
                <a:avLst/>
              </a:prstGeom>
              <a:blipFill>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7CF7164-ED8E-4254-A061-7E8B1C6A6DB6}"/>
                  </a:ext>
                </a:extLst>
              </p:cNvPr>
              <p:cNvSpPr/>
              <p:nvPr/>
            </p:nvSpPr>
            <p:spPr>
              <a:xfrm>
                <a:off x="6252390" y="4316031"/>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sub>
                      </m:sSub>
                    </m:oMath>
                  </m:oMathPara>
                </a14:m>
                <a:endParaRPr lang="en-US" dirty="0">
                  <a:solidFill>
                    <a:schemeClr val="tx1"/>
                  </a:solidFill>
                </a:endParaRPr>
              </a:p>
            </p:txBody>
          </p:sp>
        </mc:Choice>
        <mc:Fallback xmlns="">
          <p:sp>
            <p:nvSpPr>
              <p:cNvPr id="9" name="Rectangle 8">
                <a:extLst>
                  <a:ext uri="{FF2B5EF4-FFF2-40B4-BE49-F238E27FC236}">
                    <a16:creationId xmlns:a16="http://schemas.microsoft.com/office/drawing/2014/main" id="{47CF7164-ED8E-4254-A061-7E8B1C6A6DB6}"/>
                  </a:ext>
                </a:extLst>
              </p:cNvPr>
              <p:cNvSpPr>
                <a:spLocks noRot="1" noChangeAspect="1" noMove="1" noResize="1" noEditPoints="1" noAdjustHandles="1" noChangeArrowheads="1" noChangeShapeType="1" noTextEdit="1"/>
              </p:cNvSpPr>
              <p:nvPr/>
            </p:nvSpPr>
            <p:spPr>
              <a:xfrm>
                <a:off x="6252390" y="4316031"/>
                <a:ext cx="911117" cy="502920"/>
              </a:xfrm>
              <a:prstGeom prst="rect">
                <a:avLst/>
              </a:prstGeom>
              <a:blipFill>
                <a:blip r:embed="rId1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5A9D610-C475-40B4-8C75-39F88BC13E43}"/>
                  </a:ext>
                </a:extLst>
              </p:cNvPr>
              <p:cNvSpPr/>
              <p:nvPr/>
            </p:nvSpPr>
            <p:spPr>
              <a:xfrm>
                <a:off x="10114870" y="2391591"/>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𝐹</m:t>
                          </m:r>
                        </m:e>
                        <m:sup>
                          <m:r>
                            <a:rPr lang="en-US" b="0" i="1" smtClean="0">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11" name="Rectangle 10">
                <a:extLst>
                  <a:ext uri="{FF2B5EF4-FFF2-40B4-BE49-F238E27FC236}">
                    <a16:creationId xmlns:a16="http://schemas.microsoft.com/office/drawing/2014/main" id="{85A9D610-C475-40B4-8C75-39F88BC13E43}"/>
                  </a:ext>
                </a:extLst>
              </p:cNvPr>
              <p:cNvSpPr>
                <a:spLocks noRot="1" noChangeAspect="1" noMove="1" noResize="1" noEditPoints="1" noAdjustHandles="1" noChangeArrowheads="1" noChangeShapeType="1" noTextEdit="1"/>
              </p:cNvSpPr>
              <p:nvPr/>
            </p:nvSpPr>
            <p:spPr>
              <a:xfrm>
                <a:off x="10114870" y="2391591"/>
                <a:ext cx="1007344" cy="502920"/>
              </a:xfrm>
              <a:prstGeom prst="rect">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6BB03B6-FC3A-4359-B2FB-A05041281062}"/>
                  </a:ext>
                </a:extLst>
              </p:cNvPr>
              <p:cNvSpPr/>
              <p:nvPr/>
            </p:nvSpPr>
            <p:spPr>
              <a:xfrm>
                <a:off x="10114870" y="2979085"/>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𝐹</m:t>
                          </m:r>
                        </m:e>
                        <m:sup>
                          <m:r>
                            <a:rPr lang="en-US" i="1">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B6BB03B6-FC3A-4359-B2FB-A05041281062}"/>
                  </a:ext>
                </a:extLst>
              </p:cNvPr>
              <p:cNvSpPr>
                <a:spLocks noRot="1" noChangeAspect="1" noMove="1" noResize="1" noEditPoints="1" noAdjustHandles="1" noChangeArrowheads="1" noChangeShapeType="1" noTextEdit="1"/>
              </p:cNvSpPr>
              <p:nvPr/>
            </p:nvSpPr>
            <p:spPr>
              <a:xfrm>
                <a:off x="10114870" y="2979085"/>
                <a:ext cx="1007344" cy="502920"/>
              </a:xfrm>
              <a:prstGeom prst="rect">
                <a:avLst/>
              </a:prstGeom>
              <a:blipFill>
                <a:blip r:embed="rId1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218C108-04B7-4686-AD76-C50DC7904840}"/>
                  </a:ext>
                </a:extLst>
              </p:cNvPr>
              <p:cNvSpPr/>
              <p:nvPr/>
            </p:nvSpPr>
            <p:spPr>
              <a:xfrm>
                <a:off x="10114870" y="3979997"/>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𝐹</m:t>
                          </m:r>
                        </m:e>
                        <m:sup>
                          <m:r>
                            <a:rPr lang="en-US" i="1">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14" name="Rectangle 13">
                <a:extLst>
                  <a:ext uri="{FF2B5EF4-FFF2-40B4-BE49-F238E27FC236}">
                    <a16:creationId xmlns:a16="http://schemas.microsoft.com/office/drawing/2014/main" id="{6218C108-04B7-4686-AD76-C50DC7904840}"/>
                  </a:ext>
                </a:extLst>
              </p:cNvPr>
              <p:cNvSpPr>
                <a:spLocks noRot="1" noChangeAspect="1" noMove="1" noResize="1" noEditPoints="1" noAdjustHandles="1" noChangeArrowheads="1" noChangeShapeType="1" noTextEdit="1"/>
              </p:cNvSpPr>
              <p:nvPr/>
            </p:nvSpPr>
            <p:spPr>
              <a:xfrm>
                <a:off x="10114870" y="3979997"/>
                <a:ext cx="1007344" cy="502920"/>
              </a:xfrm>
              <a:prstGeom prst="rect">
                <a:avLst/>
              </a:prstGeom>
              <a:blipFill>
                <a:blip r:embed="rId1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86C3CA0-CA28-44CA-BCE3-B7E1CD566F95}"/>
                  </a:ext>
                </a:extLst>
              </p:cNvPr>
              <p:cNvSpPr/>
              <p:nvPr/>
            </p:nvSpPr>
            <p:spPr>
              <a:xfrm>
                <a:off x="10114870" y="4567491"/>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𝐹</m:t>
                          </m:r>
                        </m:e>
                        <m:sup>
                          <m:r>
                            <a:rPr lang="en-US" i="1">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15" name="Rectangle 14">
                <a:extLst>
                  <a:ext uri="{FF2B5EF4-FFF2-40B4-BE49-F238E27FC236}">
                    <a16:creationId xmlns:a16="http://schemas.microsoft.com/office/drawing/2014/main" id="{886C3CA0-CA28-44CA-BCE3-B7E1CD566F95}"/>
                  </a:ext>
                </a:extLst>
              </p:cNvPr>
              <p:cNvSpPr>
                <a:spLocks noRot="1" noChangeAspect="1" noMove="1" noResize="1" noEditPoints="1" noAdjustHandles="1" noChangeArrowheads="1" noChangeShapeType="1" noTextEdit="1"/>
              </p:cNvSpPr>
              <p:nvPr/>
            </p:nvSpPr>
            <p:spPr>
              <a:xfrm>
                <a:off x="10114870" y="4567491"/>
                <a:ext cx="1007344" cy="502920"/>
              </a:xfrm>
              <a:prstGeom prst="rect">
                <a:avLst/>
              </a:prstGeom>
              <a:blipFill>
                <a:blip r:embed="rId17"/>
                <a:stretch>
                  <a:fillRect/>
                </a:stretch>
              </a:blipFill>
              <a:ln>
                <a:solidFill>
                  <a:schemeClr val="tx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39D3AA60-B9C9-472D-9D72-D5E0EF4FC380}"/>
              </a:ext>
            </a:extLst>
          </p:cNvPr>
          <p:cNvSpPr txBox="1"/>
          <p:nvPr/>
        </p:nvSpPr>
        <p:spPr>
          <a:xfrm>
            <a:off x="10404678" y="3568378"/>
            <a:ext cx="427729" cy="369332"/>
          </a:xfrm>
          <a:prstGeom prst="rect">
            <a:avLst/>
          </a:prstGeom>
          <a:noFill/>
        </p:spPr>
        <p:txBody>
          <a:bodyPr wrap="square" rtlCol="0">
            <a:spAutoFit/>
          </a:bodyPr>
          <a:lstStyle/>
          <a:p>
            <a:pPr algn="ctr"/>
            <a:r>
              <a:rPr lang="en-US" dirty="0"/>
              <a:t>… </a:t>
            </a:r>
          </a:p>
        </p:txBody>
      </p:sp>
      <p:sp>
        <p:nvSpPr>
          <p:cNvPr id="6" name="TextBox 5">
            <a:extLst>
              <a:ext uri="{FF2B5EF4-FFF2-40B4-BE49-F238E27FC236}">
                <a16:creationId xmlns:a16="http://schemas.microsoft.com/office/drawing/2014/main" id="{24032546-8378-4129-874B-79EB86BCBDBB}"/>
              </a:ext>
            </a:extLst>
          </p:cNvPr>
          <p:cNvSpPr txBox="1"/>
          <p:nvPr/>
        </p:nvSpPr>
        <p:spPr>
          <a:xfrm>
            <a:off x="1673465" y="3647985"/>
            <a:ext cx="427729" cy="369332"/>
          </a:xfrm>
          <a:prstGeom prst="rect">
            <a:avLst/>
          </a:prstGeom>
          <a:noFill/>
        </p:spPr>
        <p:txBody>
          <a:bodyPr wrap="square" rtlCol="0">
            <a:spAutoFit/>
          </a:bodyPr>
          <a:lstStyle/>
          <a:p>
            <a:pPr algn="ctr"/>
            <a:r>
              <a:rPr lang="en-US" dirty="0"/>
              <a:t>… </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EEF1FCC-7ECD-445A-97D3-217743E9021E}"/>
                  </a:ext>
                </a:extLst>
              </p:cNvPr>
              <p:cNvSpPr txBox="1"/>
              <p:nvPr/>
            </p:nvSpPr>
            <p:spPr>
              <a:xfrm>
                <a:off x="9899009" y="5295378"/>
                <a:ext cx="1439065" cy="646331"/>
              </a:xfrm>
              <a:prstGeom prst="rect">
                <a:avLst/>
              </a:prstGeom>
              <a:noFill/>
            </p:spPr>
            <p:txBody>
              <a:bodyPr wrap="square" rtlCol="0">
                <a:spAutoFit/>
              </a:bodyPr>
              <a:lstStyle/>
              <a:p>
                <a:pPr algn="ctr"/>
                <a:r>
                  <a:rPr lang="en-US" dirty="0">
                    <a:latin typeface="HelveticaNeueLT Std Cn"/>
                  </a:rPr>
                  <a:t>The view</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m:oMathPara>
                </a14:m>
                <a:endParaRPr lang="en-US" dirty="0"/>
              </a:p>
            </p:txBody>
          </p:sp>
        </mc:Choice>
        <mc:Fallback xmlns="">
          <p:sp>
            <p:nvSpPr>
              <p:cNvPr id="19" name="TextBox 18">
                <a:extLst>
                  <a:ext uri="{FF2B5EF4-FFF2-40B4-BE49-F238E27FC236}">
                    <a16:creationId xmlns:a16="http://schemas.microsoft.com/office/drawing/2014/main" id="{8EEF1FCC-7ECD-445A-97D3-217743E9021E}"/>
                  </a:ext>
                </a:extLst>
              </p:cNvPr>
              <p:cNvSpPr txBox="1">
                <a:spLocks noRot="1" noChangeAspect="1" noMove="1" noResize="1" noEditPoints="1" noAdjustHandles="1" noChangeArrowheads="1" noChangeShapeType="1" noTextEdit="1"/>
              </p:cNvSpPr>
              <p:nvPr/>
            </p:nvSpPr>
            <p:spPr>
              <a:xfrm>
                <a:off x="9899009" y="5295378"/>
                <a:ext cx="1439065" cy="646331"/>
              </a:xfrm>
              <a:prstGeom prst="rect">
                <a:avLst/>
              </a:prstGeom>
              <a:blipFill>
                <a:blip r:embed="rId18"/>
                <a:stretch>
                  <a:fillRect t="-5660" b="-6604"/>
                </a:stretch>
              </a:blipFill>
            </p:spPr>
            <p:txBody>
              <a:bodyPr/>
              <a:lstStyle/>
              <a:p>
                <a:r>
                  <a:rPr lang="en-US">
                    <a:noFill/>
                  </a:rPr>
                  <a:t> </a:t>
                </a:r>
              </a:p>
            </p:txBody>
          </p:sp>
        </mc:Fallback>
      </mc:AlternateContent>
    </p:spTree>
    <p:extLst>
      <p:ext uri="{BB962C8B-B14F-4D97-AF65-F5344CB8AC3E}">
        <p14:creationId xmlns:p14="http://schemas.microsoft.com/office/powerpoint/2010/main" val="3369425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Rectangle: Rounded Corners 39">
                <a:extLst>
                  <a:ext uri="{FF2B5EF4-FFF2-40B4-BE49-F238E27FC236}">
                    <a16:creationId xmlns:a16="http://schemas.microsoft.com/office/drawing/2014/main" id="{42959D3A-140D-41B5-9861-E5511A5088C3}"/>
                  </a:ext>
                </a:extLst>
              </p:cNvPr>
              <p:cNvSpPr/>
              <p:nvPr/>
            </p:nvSpPr>
            <p:spPr>
              <a:xfrm>
                <a:off x="748416" y="4239999"/>
                <a:ext cx="2277828"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Client </a:t>
                </a:r>
                <a14:m>
                  <m:oMath xmlns:m="http://schemas.openxmlformats.org/officeDocument/2006/math">
                    <m:r>
                      <a:rPr lang="en-US" b="0" i="1" smtClean="0">
                        <a:latin typeface="Cambria Math" panose="02040503050406030204" pitchFamily="18" charset="0"/>
                      </a:rPr>
                      <m:t>𝑛</m:t>
                    </m:r>
                  </m:oMath>
                </a14:m>
                <a:endParaRPr lang="en-US" dirty="0"/>
              </a:p>
            </p:txBody>
          </p:sp>
        </mc:Choice>
        <mc:Fallback xmlns="">
          <p:sp>
            <p:nvSpPr>
              <p:cNvPr id="40" name="Rectangle: Rounded Corners 39">
                <a:extLst>
                  <a:ext uri="{FF2B5EF4-FFF2-40B4-BE49-F238E27FC236}">
                    <a16:creationId xmlns:a16="http://schemas.microsoft.com/office/drawing/2014/main" id="{42959D3A-140D-41B5-9861-E5511A5088C3}"/>
                  </a:ext>
                </a:extLst>
              </p:cNvPr>
              <p:cNvSpPr>
                <a:spLocks noRot="1" noChangeAspect="1" noMove="1" noResize="1" noEditPoints="1" noAdjustHandles="1" noChangeArrowheads="1" noChangeShapeType="1" noTextEdit="1"/>
              </p:cNvSpPr>
              <p:nvPr/>
            </p:nvSpPr>
            <p:spPr>
              <a:xfrm>
                <a:off x="748416" y="4239999"/>
                <a:ext cx="2277828" cy="654985"/>
              </a:xfrm>
              <a:prstGeom prst="roundRect">
                <a:avLst/>
              </a:prstGeom>
              <a:blipFill>
                <a:blip r:embed="rId3"/>
                <a:stretch>
                  <a:fillRect l="-804"/>
                </a:stretch>
              </a:blipFill>
              <a:ln>
                <a:noFill/>
              </a:ln>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F671042E-5532-4F95-B336-1C68966CF3DD}"/>
              </a:ext>
            </a:extLst>
          </p:cNvPr>
          <p:cNvSpPr/>
          <p:nvPr/>
        </p:nvSpPr>
        <p:spPr>
          <a:xfrm>
            <a:off x="748416" y="2646745"/>
            <a:ext cx="2277828"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Client 1</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7C91482-02EA-4117-921D-11E18D0A1565}"/>
                  </a:ext>
                </a:extLst>
              </p:cNvPr>
              <p:cNvSpPr/>
              <p:nvPr/>
            </p:nvSpPr>
            <p:spPr>
              <a:xfrm>
                <a:off x="3592870" y="2722777"/>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1,1</m:t>
                          </m:r>
                        </m:sub>
                      </m:sSub>
                    </m:oMath>
                  </m:oMathPara>
                </a14:m>
                <a:endParaRPr lang="en-US" dirty="0">
                  <a:solidFill>
                    <a:schemeClr val="tx1"/>
                  </a:solidFill>
                </a:endParaRPr>
              </a:p>
            </p:txBody>
          </p:sp>
        </mc:Choice>
        <mc:Fallback xmlns="">
          <p:sp>
            <p:nvSpPr>
              <p:cNvPr id="4" name="Rectangle 3">
                <a:extLst>
                  <a:ext uri="{FF2B5EF4-FFF2-40B4-BE49-F238E27FC236}">
                    <a16:creationId xmlns:a16="http://schemas.microsoft.com/office/drawing/2014/main" id="{67C91482-02EA-4117-921D-11E18D0A1565}"/>
                  </a:ext>
                </a:extLst>
              </p:cNvPr>
              <p:cNvSpPr>
                <a:spLocks noRot="1" noChangeAspect="1" noMove="1" noResize="1" noEditPoints="1" noAdjustHandles="1" noChangeArrowheads="1" noChangeShapeType="1" noTextEdit="1"/>
              </p:cNvSpPr>
              <p:nvPr/>
            </p:nvSpPr>
            <p:spPr>
              <a:xfrm>
                <a:off x="3592870" y="2722777"/>
                <a:ext cx="911117" cy="502920"/>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16" name="Rectangle 15">
            <a:extLst>
              <a:ext uri="{FF2B5EF4-FFF2-40B4-BE49-F238E27FC236}">
                <a16:creationId xmlns:a16="http://schemas.microsoft.com/office/drawing/2014/main" id="{3B734FA1-0B2C-4A4C-A0B9-A5F2945284D2}"/>
              </a:ext>
            </a:extLst>
          </p:cNvPr>
          <p:cNvSpPr/>
          <p:nvPr/>
        </p:nvSpPr>
        <p:spPr>
          <a:xfrm>
            <a:off x="8100582" y="2098975"/>
            <a:ext cx="1290320" cy="33604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Shuffler</a:t>
            </a:r>
          </a:p>
        </p:txBody>
      </p:sp>
      <p:sp>
        <p:nvSpPr>
          <p:cNvPr id="17" name="Right Brace 16">
            <a:extLst>
              <a:ext uri="{FF2B5EF4-FFF2-40B4-BE49-F238E27FC236}">
                <a16:creationId xmlns:a16="http://schemas.microsoft.com/office/drawing/2014/main" id="{50BB036D-047B-4176-B298-A97B1CB8118F}"/>
              </a:ext>
            </a:extLst>
          </p:cNvPr>
          <p:cNvSpPr/>
          <p:nvPr/>
        </p:nvSpPr>
        <p:spPr>
          <a:xfrm>
            <a:off x="7455350" y="2684975"/>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700F44ED-B414-4D80-8303-2A80DCF54D0E}"/>
                  </a:ext>
                </a:extLst>
              </p:cNvPr>
              <p:cNvSpPr/>
              <p:nvPr/>
            </p:nvSpPr>
            <p:spPr>
              <a:xfrm>
                <a:off x="1867821" y="2722777"/>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𝑅</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4" name="Rectangle 23">
                <a:extLst>
                  <a:ext uri="{FF2B5EF4-FFF2-40B4-BE49-F238E27FC236}">
                    <a16:creationId xmlns:a16="http://schemas.microsoft.com/office/drawing/2014/main" id="{700F44ED-B414-4D80-8303-2A80DCF54D0E}"/>
                  </a:ext>
                </a:extLst>
              </p:cNvPr>
              <p:cNvSpPr>
                <a:spLocks noRot="1" noChangeAspect="1" noMove="1" noResize="1" noEditPoints="1" noAdjustHandles="1" noChangeArrowheads="1" noChangeShapeType="1" noTextEdit="1"/>
              </p:cNvSpPr>
              <p:nvPr/>
            </p:nvSpPr>
            <p:spPr>
              <a:xfrm>
                <a:off x="1867821" y="2722777"/>
                <a:ext cx="803739" cy="502920"/>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8" name="Arrow: Right 27">
            <a:extLst>
              <a:ext uri="{FF2B5EF4-FFF2-40B4-BE49-F238E27FC236}">
                <a16:creationId xmlns:a16="http://schemas.microsoft.com/office/drawing/2014/main" id="{0527FA4E-6156-417D-BA1E-3AB090E026A3}"/>
              </a:ext>
            </a:extLst>
          </p:cNvPr>
          <p:cNvSpPr/>
          <p:nvPr/>
        </p:nvSpPr>
        <p:spPr>
          <a:xfrm>
            <a:off x="3026244" y="2880105"/>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D251C6C5-3DBB-4DB7-A26B-B2EBCA21CBFC}"/>
                  </a:ext>
                </a:extLst>
              </p:cNvPr>
              <p:cNvSpPr/>
              <p:nvPr/>
            </p:nvSpPr>
            <p:spPr>
              <a:xfrm>
                <a:off x="1854155" y="4316031"/>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𝑅</m:t>
                      </m:r>
                      <m:r>
                        <a:rPr lang="en-US"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𝑛</m:t>
                          </m:r>
                        </m:sub>
                      </m:sSub>
                      <m:r>
                        <a:rPr lang="en-US" i="1">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51" name="Rectangle 50">
                <a:extLst>
                  <a:ext uri="{FF2B5EF4-FFF2-40B4-BE49-F238E27FC236}">
                    <a16:creationId xmlns:a16="http://schemas.microsoft.com/office/drawing/2014/main" id="{D251C6C5-3DBB-4DB7-A26B-B2EBCA21CBFC}"/>
                  </a:ext>
                </a:extLst>
              </p:cNvPr>
              <p:cNvSpPr>
                <a:spLocks noRot="1" noChangeAspect="1" noMove="1" noResize="1" noEditPoints="1" noAdjustHandles="1" noChangeArrowheads="1" noChangeShapeType="1" noTextEdit="1"/>
              </p:cNvSpPr>
              <p:nvPr/>
            </p:nvSpPr>
            <p:spPr>
              <a:xfrm>
                <a:off x="1854155" y="4316031"/>
                <a:ext cx="803739" cy="502920"/>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54" name="Arrow: Right 53">
            <a:extLst>
              <a:ext uri="{FF2B5EF4-FFF2-40B4-BE49-F238E27FC236}">
                <a16:creationId xmlns:a16="http://schemas.microsoft.com/office/drawing/2014/main" id="{E688CFB6-DB2E-4794-B0DC-39914DC61E4F}"/>
              </a:ext>
            </a:extLst>
          </p:cNvPr>
          <p:cNvSpPr/>
          <p:nvPr/>
        </p:nvSpPr>
        <p:spPr>
          <a:xfrm>
            <a:off x="3012578" y="4473359"/>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Brace 62">
            <a:extLst>
              <a:ext uri="{FF2B5EF4-FFF2-40B4-BE49-F238E27FC236}">
                <a16:creationId xmlns:a16="http://schemas.microsoft.com/office/drawing/2014/main" id="{E2C79DC5-CA8E-4347-A579-C3CDC1FFD3D7}"/>
              </a:ext>
            </a:extLst>
          </p:cNvPr>
          <p:cNvSpPr/>
          <p:nvPr/>
        </p:nvSpPr>
        <p:spPr>
          <a:xfrm flipH="1">
            <a:off x="9568959" y="2684975"/>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2CBDEE71-F916-4589-A17B-00D48145835B}"/>
              </a:ext>
            </a:extLst>
          </p:cNvPr>
          <p:cNvSpPr txBox="1"/>
          <p:nvPr/>
        </p:nvSpPr>
        <p:spPr>
          <a:xfrm>
            <a:off x="5662233" y="2789571"/>
            <a:ext cx="427729" cy="369332"/>
          </a:xfrm>
          <a:prstGeom prst="rect">
            <a:avLst/>
          </a:prstGeom>
          <a:noFill/>
        </p:spPr>
        <p:txBody>
          <a:bodyPr wrap="square" rtlCol="0">
            <a:spAutoFit/>
          </a:bodyPr>
          <a:lstStyle/>
          <a:p>
            <a:pPr algn="ctr"/>
            <a:r>
              <a:rPr lang="en-US" dirty="0"/>
              <a:t>… </a:t>
            </a:r>
          </a:p>
        </p:txBody>
      </p:sp>
      <p:pic>
        <p:nvPicPr>
          <p:cNvPr id="12" name="Picture 11">
            <a:extLst>
              <a:ext uri="{FF2B5EF4-FFF2-40B4-BE49-F238E27FC236}">
                <a16:creationId xmlns:a16="http://schemas.microsoft.com/office/drawing/2014/main" id="{AF4E8087-EA21-422C-B2C9-1BFBCFCE9FEC}"/>
              </a:ext>
            </a:extLst>
          </p:cNvPr>
          <p:cNvPicPr>
            <a:picLocks noChangeAspect="1"/>
          </p:cNvPicPr>
          <p:nvPr/>
        </p:nvPicPr>
        <p:blipFill>
          <a:blip r:embed="rId8"/>
          <a:stretch>
            <a:fillRect/>
          </a:stretch>
        </p:blipFill>
        <p:spPr>
          <a:xfrm>
            <a:off x="8507978" y="2620892"/>
            <a:ext cx="475529" cy="609653"/>
          </a:xfrm>
          <a:prstGeom prst="rect">
            <a:avLst/>
          </a:prstGeom>
        </p:spPr>
      </p:pic>
      <p:sp>
        <p:nvSpPr>
          <p:cNvPr id="69" name="Title 1">
            <a:extLst>
              <a:ext uri="{FF2B5EF4-FFF2-40B4-BE49-F238E27FC236}">
                <a16:creationId xmlns:a16="http://schemas.microsoft.com/office/drawing/2014/main" id="{22466640-65B9-4945-A87D-E4FCCF87B5B2}"/>
              </a:ext>
            </a:extLst>
          </p:cNvPr>
          <p:cNvSpPr>
            <a:spLocks noGrp="1"/>
          </p:cNvSpPr>
          <p:nvPr>
            <p:ph type="title"/>
          </p:nvPr>
        </p:nvSpPr>
        <p:spPr>
          <a:xfrm>
            <a:off x="838200" y="313754"/>
            <a:ext cx="10515600" cy="1325563"/>
          </a:xfrm>
        </p:spPr>
        <p:txBody>
          <a:bodyPr>
            <a:normAutofit/>
          </a:bodyPr>
          <a:lstStyle/>
          <a:p>
            <a:r>
              <a:rPr lang="en-US" dirty="0"/>
              <a:t>Security</a:t>
            </a:r>
            <a:endParaRPr lang="en-US" dirty="0">
              <a:latin typeface="HelveticaNeueLT Std Cn" panose="020B0506030502030204"/>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DF20232-34E3-4C0E-8FEC-044F6DC28722}"/>
                  </a:ext>
                </a:extLst>
              </p:cNvPr>
              <p:cNvSpPr/>
              <p:nvPr/>
            </p:nvSpPr>
            <p:spPr>
              <a:xfrm>
                <a:off x="4608479" y="2722777"/>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DF20232-34E3-4C0E-8FEC-044F6DC28722}"/>
                  </a:ext>
                </a:extLst>
              </p:cNvPr>
              <p:cNvSpPr>
                <a:spLocks noRot="1" noChangeAspect="1" noMove="1" noResize="1" noEditPoints="1" noAdjustHandles="1" noChangeArrowheads="1" noChangeShapeType="1" noTextEdit="1"/>
              </p:cNvSpPr>
              <p:nvPr/>
            </p:nvSpPr>
            <p:spPr>
              <a:xfrm>
                <a:off x="4608479" y="2722777"/>
                <a:ext cx="911117" cy="502920"/>
              </a:xfrm>
              <a:prstGeom prst="rect">
                <a:avLst/>
              </a:prstGeom>
              <a:blipFill>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3374820-E4A2-41A3-B6A2-D2E083F77907}"/>
                  </a:ext>
                </a:extLst>
              </p:cNvPr>
              <p:cNvSpPr/>
              <p:nvPr/>
            </p:nvSpPr>
            <p:spPr>
              <a:xfrm>
                <a:off x="6238806" y="2728845"/>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𝑛</m:t>
                          </m:r>
                        </m:sub>
                      </m:sSub>
                    </m:oMath>
                  </m:oMathPara>
                </a14:m>
                <a:endParaRPr lang="en-US" dirty="0">
                  <a:solidFill>
                    <a:schemeClr val="tx1"/>
                  </a:solidFill>
                </a:endParaRPr>
              </a:p>
            </p:txBody>
          </p:sp>
        </mc:Choice>
        <mc:Fallback xmlns="">
          <p:sp>
            <p:nvSpPr>
              <p:cNvPr id="3" name="Rectangle 2">
                <a:extLst>
                  <a:ext uri="{FF2B5EF4-FFF2-40B4-BE49-F238E27FC236}">
                    <a16:creationId xmlns:a16="http://schemas.microsoft.com/office/drawing/2014/main" id="{D3374820-E4A2-41A3-B6A2-D2E083F77907}"/>
                  </a:ext>
                </a:extLst>
              </p:cNvPr>
              <p:cNvSpPr>
                <a:spLocks noRot="1" noChangeAspect="1" noMove="1" noResize="1" noEditPoints="1" noAdjustHandles="1" noChangeArrowheads="1" noChangeShapeType="1" noTextEdit="1"/>
              </p:cNvSpPr>
              <p:nvPr/>
            </p:nvSpPr>
            <p:spPr>
              <a:xfrm>
                <a:off x="6238806" y="2728845"/>
                <a:ext cx="911117" cy="502920"/>
              </a:xfrm>
              <a:prstGeom prst="rect">
                <a:avLst/>
              </a:prstGeom>
              <a:blipFill>
                <a:blip r:embed="rId10"/>
                <a:stretch>
                  <a:fillRect l="-197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F8F26A-175A-4AAE-B5D4-1389B9CB8C14}"/>
                  </a:ext>
                </a:extLst>
              </p:cNvPr>
              <p:cNvSpPr/>
              <p:nvPr/>
            </p:nvSpPr>
            <p:spPr>
              <a:xfrm>
                <a:off x="3606454" y="4316031"/>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5" name="Rectangle 4">
                <a:extLst>
                  <a:ext uri="{FF2B5EF4-FFF2-40B4-BE49-F238E27FC236}">
                    <a16:creationId xmlns:a16="http://schemas.microsoft.com/office/drawing/2014/main" id="{67F8F26A-175A-4AAE-B5D4-1389B9CB8C14}"/>
                  </a:ext>
                </a:extLst>
              </p:cNvPr>
              <p:cNvSpPr>
                <a:spLocks noRot="1" noChangeAspect="1" noMove="1" noResize="1" noEditPoints="1" noAdjustHandles="1" noChangeArrowheads="1" noChangeShapeType="1" noTextEdit="1"/>
              </p:cNvSpPr>
              <p:nvPr/>
            </p:nvSpPr>
            <p:spPr>
              <a:xfrm>
                <a:off x="3606454" y="4316031"/>
                <a:ext cx="911117" cy="502920"/>
              </a:xfrm>
              <a:prstGeom prst="rect">
                <a:avLst/>
              </a:prstGeom>
              <a:blipFill>
                <a:blip r:embed="rId11"/>
                <a:stretch>
                  <a:fillRect/>
                </a:stretch>
              </a:blipFill>
              <a:ln>
                <a:solidFill>
                  <a:schemeClr val="tx1"/>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6D63F290-7878-445D-A0A6-E99F5FE2BCE1}"/>
              </a:ext>
            </a:extLst>
          </p:cNvPr>
          <p:cNvSpPr txBox="1"/>
          <p:nvPr/>
        </p:nvSpPr>
        <p:spPr>
          <a:xfrm>
            <a:off x="5675817" y="4382825"/>
            <a:ext cx="427729" cy="369332"/>
          </a:xfrm>
          <a:prstGeom prst="rect">
            <a:avLst/>
          </a:prstGeom>
          <a:noFill/>
        </p:spPr>
        <p:txBody>
          <a:bodyPr wrap="square" rtlCol="0">
            <a:spAutoFit/>
          </a:bodyPr>
          <a:lstStyle/>
          <a:p>
            <a:pPr algn="ctr"/>
            <a:r>
              <a:rPr lang="en-US" dirty="0"/>
              <a:t>… </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D1A539F-4979-41FD-B957-9FB782481338}"/>
                  </a:ext>
                </a:extLst>
              </p:cNvPr>
              <p:cNvSpPr/>
              <p:nvPr/>
            </p:nvSpPr>
            <p:spPr>
              <a:xfrm>
                <a:off x="4622063" y="4316031"/>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8" name="Rectangle 7">
                <a:extLst>
                  <a:ext uri="{FF2B5EF4-FFF2-40B4-BE49-F238E27FC236}">
                    <a16:creationId xmlns:a16="http://schemas.microsoft.com/office/drawing/2014/main" id="{7D1A539F-4979-41FD-B957-9FB782481338}"/>
                  </a:ext>
                </a:extLst>
              </p:cNvPr>
              <p:cNvSpPr>
                <a:spLocks noRot="1" noChangeAspect="1" noMove="1" noResize="1" noEditPoints="1" noAdjustHandles="1" noChangeArrowheads="1" noChangeShapeType="1" noTextEdit="1"/>
              </p:cNvSpPr>
              <p:nvPr/>
            </p:nvSpPr>
            <p:spPr>
              <a:xfrm>
                <a:off x="4622063" y="4316031"/>
                <a:ext cx="911117" cy="502920"/>
              </a:xfrm>
              <a:prstGeom prst="rect">
                <a:avLst/>
              </a:prstGeom>
              <a:blipFill>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7CF7164-ED8E-4254-A061-7E8B1C6A6DB6}"/>
                  </a:ext>
                </a:extLst>
              </p:cNvPr>
              <p:cNvSpPr/>
              <p:nvPr/>
            </p:nvSpPr>
            <p:spPr>
              <a:xfrm>
                <a:off x="6252390" y="4316031"/>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𝑛</m:t>
                          </m:r>
                        </m:sub>
                      </m:sSub>
                    </m:oMath>
                  </m:oMathPara>
                </a14:m>
                <a:endParaRPr lang="en-US" dirty="0">
                  <a:solidFill>
                    <a:schemeClr val="tx1"/>
                  </a:solidFill>
                </a:endParaRPr>
              </a:p>
            </p:txBody>
          </p:sp>
        </mc:Choice>
        <mc:Fallback xmlns="">
          <p:sp>
            <p:nvSpPr>
              <p:cNvPr id="9" name="Rectangle 8">
                <a:extLst>
                  <a:ext uri="{FF2B5EF4-FFF2-40B4-BE49-F238E27FC236}">
                    <a16:creationId xmlns:a16="http://schemas.microsoft.com/office/drawing/2014/main" id="{47CF7164-ED8E-4254-A061-7E8B1C6A6DB6}"/>
                  </a:ext>
                </a:extLst>
              </p:cNvPr>
              <p:cNvSpPr>
                <a:spLocks noRot="1" noChangeAspect="1" noMove="1" noResize="1" noEditPoints="1" noAdjustHandles="1" noChangeArrowheads="1" noChangeShapeType="1" noTextEdit="1"/>
              </p:cNvSpPr>
              <p:nvPr/>
            </p:nvSpPr>
            <p:spPr>
              <a:xfrm>
                <a:off x="6252390" y="4316031"/>
                <a:ext cx="911117" cy="502920"/>
              </a:xfrm>
              <a:prstGeom prst="rect">
                <a:avLst/>
              </a:prstGeom>
              <a:blipFill>
                <a:blip r:embed="rId13"/>
                <a:stretch>
                  <a:fillRect l="-331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5A9D610-C475-40B4-8C75-39F88BC13E43}"/>
                  </a:ext>
                </a:extLst>
              </p:cNvPr>
              <p:cNvSpPr/>
              <p:nvPr/>
            </p:nvSpPr>
            <p:spPr>
              <a:xfrm>
                <a:off x="10114870" y="2391591"/>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𝐹</m:t>
                          </m:r>
                        </m:e>
                        <m:sup>
                          <m:r>
                            <a:rPr lang="en-US" b="0" i="1" smtClean="0">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11" name="Rectangle 10">
                <a:extLst>
                  <a:ext uri="{FF2B5EF4-FFF2-40B4-BE49-F238E27FC236}">
                    <a16:creationId xmlns:a16="http://schemas.microsoft.com/office/drawing/2014/main" id="{85A9D610-C475-40B4-8C75-39F88BC13E43}"/>
                  </a:ext>
                </a:extLst>
              </p:cNvPr>
              <p:cNvSpPr>
                <a:spLocks noRot="1" noChangeAspect="1" noMove="1" noResize="1" noEditPoints="1" noAdjustHandles="1" noChangeArrowheads="1" noChangeShapeType="1" noTextEdit="1"/>
              </p:cNvSpPr>
              <p:nvPr/>
            </p:nvSpPr>
            <p:spPr>
              <a:xfrm>
                <a:off x="10114870" y="2391591"/>
                <a:ext cx="1007344" cy="502920"/>
              </a:xfrm>
              <a:prstGeom prst="rect">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6BB03B6-FC3A-4359-B2FB-A05041281062}"/>
                  </a:ext>
                </a:extLst>
              </p:cNvPr>
              <p:cNvSpPr/>
              <p:nvPr/>
            </p:nvSpPr>
            <p:spPr>
              <a:xfrm>
                <a:off x="10114870" y="2979085"/>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𝐹</m:t>
                          </m:r>
                        </m:e>
                        <m:sup>
                          <m:r>
                            <a:rPr lang="en-US" i="1">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B6BB03B6-FC3A-4359-B2FB-A05041281062}"/>
                  </a:ext>
                </a:extLst>
              </p:cNvPr>
              <p:cNvSpPr>
                <a:spLocks noRot="1" noChangeAspect="1" noMove="1" noResize="1" noEditPoints="1" noAdjustHandles="1" noChangeArrowheads="1" noChangeShapeType="1" noTextEdit="1"/>
              </p:cNvSpPr>
              <p:nvPr/>
            </p:nvSpPr>
            <p:spPr>
              <a:xfrm>
                <a:off x="10114870" y="2979085"/>
                <a:ext cx="1007344" cy="502920"/>
              </a:xfrm>
              <a:prstGeom prst="rect">
                <a:avLst/>
              </a:prstGeom>
              <a:blipFill>
                <a:blip r:embed="rId1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218C108-04B7-4686-AD76-C50DC7904840}"/>
                  </a:ext>
                </a:extLst>
              </p:cNvPr>
              <p:cNvSpPr/>
              <p:nvPr/>
            </p:nvSpPr>
            <p:spPr>
              <a:xfrm>
                <a:off x="10114870" y="3979997"/>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𝐹</m:t>
                          </m:r>
                        </m:e>
                        <m:sup>
                          <m:r>
                            <a:rPr lang="en-US" i="1">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14" name="Rectangle 13">
                <a:extLst>
                  <a:ext uri="{FF2B5EF4-FFF2-40B4-BE49-F238E27FC236}">
                    <a16:creationId xmlns:a16="http://schemas.microsoft.com/office/drawing/2014/main" id="{6218C108-04B7-4686-AD76-C50DC7904840}"/>
                  </a:ext>
                </a:extLst>
              </p:cNvPr>
              <p:cNvSpPr>
                <a:spLocks noRot="1" noChangeAspect="1" noMove="1" noResize="1" noEditPoints="1" noAdjustHandles="1" noChangeArrowheads="1" noChangeShapeType="1" noTextEdit="1"/>
              </p:cNvSpPr>
              <p:nvPr/>
            </p:nvSpPr>
            <p:spPr>
              <a:xfrm>
                <a:off x="10114870" y="3979997"/>
                <a:ext cx="1007344" cy="502920"/>
              </a:xfrm>
              <a:prstGeom prst="rect">
                <a:avLst/>
              </a:prstGeom>
              <a:blipFill>
                <a:blip r:embed="rId1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86C3CA0-CA28-44CA-BCE3-B7E1CD566F95}"/>
                  </a:ext>
                </a:extLst>
              </p:cNvPr>
              <p:cNvSpPr/>
              <p:nvPr/>
            </p:nvSpPr>
            <p:spPr>
              <a:xfrm>
                <a:off x="10114870" y="4567491"/>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𝐹</m:t>
                          </m:r>
                        </m:e>
                        <m:sup>
                          <m:r>
                            <a:rPr lang="en-US" i="1">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15" name="Rectangle 14">
                <a:extLst>
                  <a:ext uri="{FF2B5EF4-FFF2-40B4-BE49-F238E27FC236}">
                    <a16:creationId xmlns:a16="http://schemas.microsoft.com/office/drawing/2014/main" id="{886C3CA0-CA28-44CA-BCE3-B7E1CD566F95}"/>
                  </a:ext>
                </a:extLst>
              </p:cNvPr>
              <p:cNvSpPr>
                <a:spLocks noRot="1" noChangeAspect="1" noMove="1" noResize="1" noEditPoints="1" noAdjustHandles="1" noChangeArrowheads="1" noChangeShapeType="1" noTextEdit="1"/>
              </p:cNvSpPr>
              <p:nvPr/>
            </p:nvSpPr>
            <p:spPr>
              <a:xfrm>
                <a:off x="10114870" y="4567491"/>
                <a:ext cx="1007344" cy="502920"/>
              </a:xfrm>
              <a:prstGeom prst="rect">
                <a:avLst/>
              </a:prstGeom>
              <a:blipFill>
                <a:blip r:embed="rId17"/>
                <a:stretch>
                  <a:fillRect/>
                </a:stretch>
              </a:blipFill>
              <a:ln>
                <a:solidFill>
                  <a:schemeClr val="tx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39D3AA60-B9C9-472D-9D72-D5E0EF4FC380}"/>
              </a:ext>
            </a:extLst>
          </p:cNvPr>
          <p:cNvSpPr txBox="1"/>
          <p:nvPr/>
        </p:nvSpPr>
        <p:spPr>
          <a:xfrm>
            <a:off x="10404678" y="3568378"/>
            <a:ext cx="427729" cy="369332"/>
          </a:xfrm>
          <a:prstGeom prst="rect">
            <a:avLst/>
          </a:prstGeom>
          <a:noFill/>
        </p:spPr>
        <p:txBody>
          <a:bodyPr wrap="square" rtlCol="0">
            <a:spAutoFit/>
          </a:bodyPr>
          <a:lstStyle/>
          <a:p>
            <a:pPr algn="ctr"/>
            <a:r>
              <a:rPr lang="en-US" dirty="0"/>
              <a:t>… </a:t>
            </a:r>
          </a:p>
        </p:txBody>
      </p:sp>
      <p:sp>
        <p:nvSpPr>
          <p:cNvPr id="6" name="TextBox 5">
            <a:extLst>
              <a:ext uri="{FF2B5EF4-FFF2-40B4-BE49-F238E27FC236}">
                <a16:creationId xmlns:a16="http://schemas.microsoft.com/office/drawing/2014/main" id="{24032546-8378-4129-874B-79EB86BCBDBB}"/>
              </a:ext>
            </a:extLst>
          </p:cNvPr>
          <p:cNvSpPr txBox="1"/>
          <p:nvPr/>
        </p:nvSpPr>
        <p:spPr>
          <a:xfrm>
            <a:off x="1673465" y="3647985"/>
            <a:ext cx="427729" cy="369332"/>
          </a:xfrm>
          <a:prstGeom prst="rect">
            <a:avLst/>
          </a:prstGeom>
          <a:noFill/>
        </p:spPr>
        <p:txBody>
          <a:bodyPr wrap="square" rtlCol="0">
            <a:spAutoFit/>
          </a:bodyPr>
          <a:lstStyle/>
          <a:p>
            <a:pPr algn="ctr"/>
            <a:r>
              <a:rPr lang="en-US" dirty="0"/>
              <a:t>… </a:t>
            </a:r>
          </a:p>
        </p:txBody>
      </p:sp>
      <mc:AlternateContent xmlns:mc="http://schemas.openxmlformats.org/markup-compatibility/2006" xmlns:a14="http://schemas.microsoft.com/office/drawing/2010/main">
        <mc:Choice Requires="a14">
          <p:sp>
            <p:nvSpPr>
              <p:cNvPr id="29" name="Speech Bubble: Rectangle with Corners Rounded 28">
                <a:extLst>
                  <a:ext uri="{FF2B5EF4-FFF2-40B4-BE49-F238E27FC236}">
                    <a16:creationId xmlns:a16="http://schemas.microsoft.com/office/drawing/2014/main" id="{CFDD6D2B-D67C-46C5-B727-AF1732728E1D}"/>
                  </a:ext>
                </a:extLst>
              </p:cNvPr>
              <p:cNvSpPr/>
              <p:nvPr/>
            </p:nvSpPr>
            <p:spPr>
              <a:xfrm>
                <a:off x="2101195" y="1685015"/>
                <a:ext cx="5462990" cy="775998"/>
              </a:xfrm>
              <a:prstGeom prst="wedgeRoundRectCallout">
                <a:avLst>
                  <a:gd name="adj1" fmla="val 31652"/>
                  <a:gd name="adj2" fmla="val 873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latin typeface="HelveticaNeueLT Std Cn"/>
                  </a:rPr>
                  <a:t>Claim</a:t>
                </a:r>
                <a:r>
                  <a:rPr lang="en-US" dirty="0">
                    <a:latin typeface="HelveticaNeueLT Std Cn"/>
                  </a:rPr>
                  <a:t>: If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𝑝𝑜𝑙𝑦</m:t>
                    </m:r>
                    <m:r>
                      <a:rPr lang="en-US" b="0" i="1" smtClean="0">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m:t>
                    </m:r>
                  </m:oMath>
                </a14:m>
                <a:r>
                  <a:rPr lang="en-US" dirty="0">
                    <a:latin typeface="HelveticaNeueLT Std Cn"/>
                  </a:rPr>
                  <a:t>, then each client can get away with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latin typeface="HelveticaNeueLT Std Cn"/>
                  </a:rPr>
                  <a:t> noise messages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𝑗</m:t>
                        </m:r>
                      </m:sub>
                    </m:sSub>
                  </m:oMath>
                </a14:m>
                <a:r>
                  <a:rPr lang="en-US" dirty="0">
                    <a:latin typeface="HelveticaNeueLT Std Cn"/>
                  </a:rPr>
                  <a:t> instead of </a:t>
                </a:r>
                <a14:m>
                  <m:oMath xmlns:m="http://schemas.openxmlformats.org/officeDocument/2006/math">
                    <m:r>
                      <a:rPr lang="en-US" b="0" i="1" smtClean="0">
                        <a:latin typeface="Cambria Math" panose="02040503050406030204" pitchFamily="18" charset="0"/>
                      </a:rPr>
                      <m:t>𝑧</m:t>
                    </m:r>
                  </m:oMath>
                </a14:m>
                <a:endParaRPr lang="en-US" dirty="0">
                  <a:latin typeface="HelveticaNeueLT Std Cn"/>
                </a:endParaRPr>
              </a:p>
            </p:txBody>
          </p:sp>
        </mc:Choice>
        <mc:Fallback xmlns="">
          <p:sp>
            <p:nvSpPr>
              <p:cNvPr id="29" name="Speech Bubble: Rectangle with Corners Rounded 28">
                <a:extLst>
                  <a:ext uri="{FF2B5EF4-FFF2-40B4-BE49-F238E27FC236}">
                    <a16:creationId xmlns:a16="http://schemas.microsoft.com/office/drawing/2014/main" id="{CFDD6D2B-D67C-46C5-B727-AF1732728E1D}"/>
                  </a:ext>
                </a:extLst>
              </p:cNvPr>
              <p:cNvSpPr>
                <a:spLocks noRot="1" noChangeAspect="1" noMove="1" noResize="1" noEditPoints="1" noAdjustHandles="1" noChangeArrowheads="1" noChangeShapeType="1" noTextEdit="1"/>
              </p:cNvSpPr>
              <p:nvPr/>
            </p:nvSpPr>
            <p:spPr>
              <a:xfrm>
                <a:off x="2101195" y="1685015"/>
                <a:ext cx="5462990" cy="775998"/>
              </a:xfrm>
              <a:prstGeom prst="wedgeRoundRectCallout">
                <a:avLst>
                  <a:gd name="adj1" fmla="val 31652"/>
                  <a:gd name="adj2" fmla="val 87376"/>
                  <a:gd name="adj3" fmla="val 16667"/>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8CD7A58-9F58-48F3-9CD7-73DDB7A0AAD3}"/>
                  </a:ext>
                </a:extLst>
              </p:cNvPr>
              <p:cNvSpPr txBox="1"/>
              <p:nvPr/>
            </p:nvSpPr>
            <p:spPr>
              <a:xfrm>
                <a:off x="620854" y="5337412"/>
                <a:ext cx="7663175" cy="1200329"/>
              </a:xfrm>
              <a:prstGeom prst="rect">
                <a:avLst/>
              </a:prstGeom>
              <a:noFill/>
            </p:spPr>
            <p:txBody>
              <a:bodyPr wrap="square" rtlCol="0">
                <a:spAutoFit/>
              </a:bodyPr>
              <a:lstStyle/>
              <a:p>
                <a:r>
                  <a:rPr lang="en-US" dirty="0">
                    <a:latin typeface="HelveticaNeueLT Std Cn"/>
                  </a:rPr>
                  <a:t>Hybrid Argument: If there are </a:t>
                </a:r>
                <a14:m>
                  <m:oMath xmlns:m="http://schemas.openxmlformats.org/officeDocument/2006/math">
                    <m:r>
                      <a:rPr lang="en-US" b="0" i="1" smtClean="0">
                        <a:latin typeface="Cambria Math" panose="02040503050406030204" pitchFamily="18" charset="0"/>
                      </a:rPr>
                      <m:t>𝑧</m:t>
                    </m:r>
                  </m:oMath>
                </a14:m>
                <a:r>
                  <a:rPr lang="en-US" dirty="0">
                    <a:latin typeface="HelveticaNeueLT Std Cn"/>
                  </a:rPr>
                  <a:t> noise messages in total,</a:t>
                </a:r>
              </a:p>
              <a:p>
                <a:pPr marL="285750" indent="-285750">
                  <a:buFont typeface="Arial" panose="020B0604020202020204" pitchFamily="34" charset="0"/>
                  <a:buChar char="•"/>
                </a:pPr>
                <a:r>
                  <a:rPr lang="en-US" dirty="0">
                    <a:latin typeface="HelveticaNeueLT Std Cn"/>
                  </a:rPr>
                  <a:t>TV distance between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r>
                  <a:rPr lang="en-US" dirty="0">
                    <a:latin typeface="HelveticaNeueLT Std Cn"/>
                  </a:rPr>
                  <a:t> and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r>
                  <a:rPr lang="en-US" dirty="0">
                    <a:latin typeface="HelveticaNeueLT Std Cn"/>
                  </a:rPr>
                  <a:t> is </a:t>
                </a:r>
                <a14:m>
                  <m:oMath xmlns:m="http://schemas.openxmlformats.org/officeDocument/2006/math">
                    <m:r>
                      <a:rPr lang="en-US" b="0" i="0" smtClean="0">
                        <a:latin typeface="Cambria Math" panose="02040503050406030204" pitchFamily="18" charset="0"/>
                      </a:rPr>
                      <m:t>&lt;</m:t>
                    </m:r>
                    <m:r>
                      <a:rPr lang="en-US" b="0" i="1" smtClean="0">
                        <a:latin typeface="Cambria Math" panose="02040503050406030204" pitchFamily="18" charset="0"/>
                      </a:rPr>
                      <m:t>𝑛𝑒𝑔𝑙</m:t>
                    </m:r>
                    <m:r>
                      <a:rPr lang="en-US" b="0" i="1" smtClean="0">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m:t>
                    </m:r>
                  </m:oMath>
                </a14:m>
                <a:endParaRPr lang="en-US" dirty="0">
                  <a:latin typeface="HelveticaNeueLT Std Cn"/>
                </a:endParaRPr>
              </a:p>
              <a:p>
                <a:pPr marL="285750" indent="-285750">
                  <a:buFont typeface="Arial" panose="020B0604020202020204" pitchFamily="34" charset="0"/>
                  <a:buChar char="•"/>
                </a:pPr>
                <a:r>
                  <a:rPr lang="en-US" dirty="0">
                    <a:latin typeface="HelveticaNeueLT Std Cn"/>
                  </a:rPr>
                  <a:t>TV distance between </a:t>
                </a:r>
                <a14:m>
                  <m:oMath xmlns:m="http://schemas.openxmlformats.org/officeDocument/2006/math">
                    <m:r>
                      <a:rPr lang="en-US" b="0" i="1" smtClean="0">
                        <a:latin typeface="Cambria Math" panose="02040503050406030204" pitchFamily="18" charset="0"/>
                      </a:rPr>
                      <m:t>𝑉</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m:t>
                    </m:r>
                  </m:oMath>
                </a14:m>
                <a:r>
                  <a:rPr lang="en-US" dirty="0">
                    <a:latin typeface="HelveticaNeueLT Std Cn"/>
                  </a:rPr>
                  <a:t> and </a:t>
                </a:r>
                <a14:m>
                  <m:oMath xmlns:m="http://schemas.openxmlformats.org/officeDocument/2006/math">
                    <m:r>
                      <a:rPr lang="en-US" b="0" i="1" smtClean="0">
                        <a:latin typeface="Cambria Math" panose="02040503050406030204" pitchFamily="18" charset="0"/>
                      </a:rPr>
                      <m:t>𝑉</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m:t>
                    </m:r>
                  </m:oMath>
                </a14:m>
                <a:r>
                  <a:rPr lang="en-US" dirty="0">
                    <a:latin typeface="HelveticaNeueLT Std Cn"/>
                  </a:rPr>
                  <a:t> is </a:t>
                </a:r>
                <a14:m>
                  <m:oMath xmlns:m="http://schemas.openxmlformats.org/officeDocument/2006/math">
                    <m:r>
                      <a:rPr lang="en-US">
                        <a:latin typeface="Cambria Math" panose="02040503050406030204" pitchFamily="18" charset="0"/>
                      </a:rPr>
                      <m:t>&lt;</m:t>
                    </m:r>
                    <m:r>
                      <a:rPr lang="en-US" i="1">
                        <a:latin typeface="Cambria Math" panose="02040503050406030204" pitchFamily="18" charset="0"/>
                      </a:rPr>
                      <m:t>𝑛𝑒𝑔𝑙</m:t>
                    </m:r>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m:t>
                    </m:r>
                  </m:oMath>
                </a14:m>
                <a:endParaRPr lang="en-US" dirty="0">
                  <a:latin typeface="HelveticaNeueLT Std Cn"/>
                </a:endParaRPr>
              </a:p>
              <a:p>
                <a:pPr marL="285750" indent="-285750">
                  <a:buFont typeface="Arial" panose="020B0604020202020204" pitchFamily="34" charset="0"/>
                  <a:buChar char="•"/>
                </a:pPr>
                <a:r>
                  <a:rPr lang="en-US" dirty="0">
                    <a:latin typeface="HelveticaNeueLT Std Cn"/>
                  </a:rPr>
                  <a:t>…</a:t>
                </a:r>
              </a:p>
            </p:txBody>
          </p:sp>
        </mc:Choice>
        <mc:Fallback xmlns="">
          <p:sp>
            <p:nvSpPr>
              <p:cNvPr id="30" name="TextBox 29">
                <a:extLst>
                  <a:ext uri="{FF2B5EF4-FFF2-40B4-BE49-F238E27FC236}">
                    <a16:creationId xmlns:a16="http://schemas.microsoft.com/office/drawing/2014/main" id="{98CD7A58-9F58-48F3-9CD7-73DDB7A0AAD3}"/>
                  </a:ext>
                </a:extLst>
              </p:cNvPr>
              <p:cNvSpPr txBox="1">
                <a:spLocks noRot="1" noChangeAspect="1" noMove="1" noResize="1" noEditPoints="1" noAdjustHandles="1" noChangeArrowheads="1" noChangeShapeType="1" noTextEdit="1"/>
              </p:cNvSpPr>
              <p:nvPr/>
            </p:nvSpPr>
            <p:spPr>
              <a:xfrm>
                <a:off x="620854" y="5337412"/>
                <a:ext cx="7663175" cy="1200329"/>
              </a:xfrm>
              <a:prstGeom prst="rect">
                <a:avLst/>
              </a:prstGeom>
              <a:blipFill>
                <a:blip r:embed="rId19"/>
                <a:stretch>
                  <a:fillRect l="-716" t="-3061" b="-76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BBE4EE5-33B9-4B4F-AEEA-C83C72BB6492}"/>
                  </a:ext>
                </a:extLst>
              </p:cNvPr>
              <p:cNvSpPr txBox="1"/>
              <p:nvPr/>
            </p:nvSpPr>
            <p:spPr>
              <a:xfrm>
                <a:off x="9877237" y="5295378"/>
                <a:ext cx="1439065" cy="646331"/>
              </a:xfrm>
              <a:prstGeom prst="rect">
                <a:avLst/>
              </a:prstGeom>
              <a:noFill/>
            </p:spPr>
            <p:txBody>
              <a:bodyPr wrap="square" rtlCol="0">
                <a:spAutoFit/>
              </a:bodyPr>
              <a:lstStyle/>
              <a:p>
                <a:pPr algn="ctr"/>
                <a:r>
                  <a:rPr lang="en-US" dirty="0">
                    <a:latin typeface="HelveticaNeueLT Std Cn"/>
                  </a:rPr>
                  <a:t>The view</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m:oMathPara>
                </a14:m>
                <a:endParaRPr lang="en-US" dirty="0"/>
              </a:p>
            </p:txBody>
          </p:sp>
        </mc:Choice>
        <mc:Fallback xmlns="">
          <p:sp>
            <p:nvSpPr>
              <p:cNvPr id="21" name="TextBox 20">
                <a:extLst>
                  <a:ext uri="{FF2B5EF4-FFF2-40B4-BE49-F238E27FC236}">
                    <a16:creationId xmlns:a16="http://schemas.microsoft.com/office/drawing/2014/main" id="{EBBE4EE5-33B9-4B4F-AEEA-C83C72BB6492}"/>
                  </a:ext>
                </a:extLst>
              </p:cNvPr>
              <p:cNvSpPr txBox="1">
                <a:spLocks noRot="1" noChangeAspect="1" noMove="1" noResize="1" noEditPoints="1" noAdjustHandles="1" noChangeArrowheads="1" noChangeShapeType="1" noTextEdit="1"/>
              </p:cNvSpPr>
              <p:nvPr/>
            </p:nvSpPr>
            <p:spPr>
              <a:xfrm>
                <a:off x="9877237" y="5295378"/>
                <a:ext cx="1439065" cy="646331"/>
              </a:xfrm>
              <a:prstGeom prst="rect">
                <a:avLst/>
              </a:prstGeom>
              <a:blipFill>
                <a:blip r:embed="rId20"/>
                <a:stretch>
                  <a:fillRect t="-5660" b="-6604"/>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8492E174-D352-4464-878B-6D75A0D0F525}"/>
              </a:ext>
            </a:extLst>
          </p:cNvPr>
          <p:cNvSpPr/>
          <p:nvPr/>
        </p:nvSpPr>
        <p:spPr>
          <a:xfrm>
            <a:off x="1264228" y="1001223"/>
            <a:ext cx="9298258" cy="4855553"/>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ANY QUESTIONS?</a:t>
            </a:r>
          </a:p>
        </p:txBody>
      </p:sp>
    </p:spTree>
    <p:extLst>
      <p:ext uri="{BB962C8B-B14F-4D97-AF65-F5344CB8AC3E}">
        <p14:creationId xmlns:p14="http://schemas.microsoft.com/office/powerpoint/2010/main" val="235807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B734FA1-0B2C-4A4C-A0B9-A5F2945284D2}"/>
              </a:ext>
            </a:extLst>
          </p:cNvPr>
          <p:cNvSpPr/>
          <p:nvPr/>
        </p:nvSpPr>
        <p:spPr>
          <a:xfrm>
            <a:off x="838200" y="2098975"/>
            <a:ext cx="1290320" cy="33604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Shuffler</a:t>
            </a:r>
          </a:p>
        </p:txBody>
      </p:sp>
      <p:sp>
        <p:nvSpPr>
          <p:cNvPr id="63" name="Right Brace 62">
            <a:extLst>
              <a:ext uri="{FF2B5EF4-FFF2-40B4-BE49-F238E27FC236}">
                <a16:creationId xmlns:a16="http://schemas.microsoft.com/office/drawing/2014/main" id="{E2C79DC5-CA8E-4347-A579-C3CDC1FFD3D7}"/>
              </a:ext>
            </a:extLst>
          </p:cNvPr>
          <p:cNvSpPr/>
          <p:nvPr/>
        </p:nvSpPr>
        <p:spPr>
          <a:xfrm flipH="1">
            <a:off x="2306577" y="2684975"/>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11">
            <a:extLst>
              <a:ext uri="{FF2B5EF4-FFF2-40B4-BE49-F238E27FC236}">
                <a16:creationId xmlns:a16="http://schemas.microsoft.com/office/drawing/2014/main" id="{AF4E8087-EA21-422C-B2C9-1BFBCFCE9FEC}"/>
              </a:ext>
            </a:extLst>
          </p:cNvPr>
          <p:cNvPicPr>
            <a:picLocks noChangeAspect="1"/>
          </p:cNvPicPr>
          <p:nvPr/>
        </p:nvPicPr>
        <p:blipFill>
          <a:blip r:embed="rId3"/>
          <a:stretch>
            <a:fillRect/>
          </a:stretch>
        </p:blipFill>
        <p:spPr>
          <a:xfrm>
            <a:off x="1245596" y="2620892"/>
            <a:ext cx="475529" cy="609653"/>
          </a:xfrm>
          <a:prstGeom prst="rect">
            <a:avLst/>
          </a:prstGeom>
        </p:spPr>
      </p:pic>
      <p:sp>
        <p:nvSpPr>
          <p:cNvPr id="69" name="Title 1">
            <a:extLst>
              <a:ext uri="{FF2B5EF4-FFF2-40B4-BE49-F238E27FC236}">
                <a16:creationId xmlns:a16="http://schemas.microsoft.com/office/drawing/2014/main" id="{22466640-65B9-4945-A87D-E4FCCF87B5B2}"/>
              </a:ext>
            </a:extLst>
          </p:cNvPr>
          <p:cNvSpPr>
            <a:spLocks noGrp="1"/>
          </p:cNvSpPr>
          <p:nvPr>
            <p:ph type="title"/>
          </p:nvPr>
        </p:nvSpPr>
        <p:spPr>
          <a:xfrm>
            <a:off x="838200" y="313754"/>
            <a:ext cx="10515600" cy="1325563"/>
          </a:xfrm>
        </p:spPr>
        <p:txBody>
          <a:bodyPr>
            <a:normAutofit/>
          </a:bodyPr>
          <a:lstStyle/>
          <a:p>
            <a:r>
              <a:rPr lang="en-US" sz="4000" dirty="0"/>
              <a:t>PIR Step Three: </a:t>
            </a:r>
            <a:r>
              <a:rPr lang="en-US" sz="4000" dirty="0" err="1">
                <a:cs typeface="Calibri" panose="020F0502020204030204" pitchFamily="34" charset="0"/>
              </a:rPr>
              <a:t>Server</a:t>
            </a:r>
            <a:r>
              <a:rPr lang="en-US" sz="4000" dirty="0" err="1">
                <a:latin typeface="Calibri" panose="020F0502020204030204" pitchFamily="34" charset="0"/>
                <a:cs typeface="Calibri" panose="020F0502020204030204" pitchFamily="34" charset="0"/>
              </a:rPr>
              <a:t>→</a:t>
            </a:r>
            <a:r>
              <a:rPr lang="en-US" sz="4000" dirty="0" err="1"/>
              <a:t>Client</a:t>
            </a:r>
            <a:endParaRPr lang="en-US" sz="4000" dirty="0">
              <a:latin typeface="HelveticaNeueLT Std Cn" panose="020B0506030502030204"/>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5A9D610-C475-40B4-8C75-39F88BC13E43}"/>
                  </a:ext>
                </a:extLst>
              </p:cNvPr>
              <p:cNvSpPr/>
              <p:nvPr/>
            </p:nvSpPr>
            <p:spPr>
              <a:xfrm>
                <a:off x="3072577" y="2391591"/>
                <a:ext cx="148627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𝐹</m:t>
                          </m:r>
                        </m:e>
                        <m:sup>
                          <m:r>
                            <a:rPr lang="en-US" b="0" i="1" smtClean="0">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11" name="Rectangle 10">
                <a:extLst>
                  <a:ext uri="{FF2B5EF4-FFF2-40B4-BE49-F238E27FC236}">
                    <a16:creationId xmlns:a16="http://schemas.microsoft.com/office/drawing/2014/main" id="{85A9D610-C475-40B4-8C75-39F88BC13E43}"/>
                  </a:ext>
                </a:extLst>
              </p:cNvPr>
              <p:cNvSpPr>
                <a:spLocks noRot="1" noChangeAspect="1" noMove="1" noResize="1" noEditPoints="1" noAdjustHandles="1" noChangeArrowheads="1" noChangeShapeType="1" noTextEdit="1"/>
              </p:cNvSpPr>
              <p:nvPr/>
            </p:nvSpPr>
            <p:spPr>
              <a:xfrm>
                <a:off x="3072577" y="2391591"/>
                <a:ext cx="1486277" cy="502920"/>
              </a:xfrm>
              <a:prstGeom prst="rect">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6BB03B6-FC3A-4359-B2FB-A05041281062}"/>
                  </a:ext>
                </a:extLst>
              </p:cNvPr>
              <p:cNvSpPr/>
              <p:nvPr/>
            </p:nvSpPr>
            <p:spPr>
              <a:xfrm>
                <a:off x="3072577" y="2979085"/>
                <a:ext cx="148627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𝐹</m:t>
                          </m:r>
                        </m:e>
                        <m:sup>
                          <m:r>
                            <a:rPr lang="en-US" i="1">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B6BB03B6-FC3A-4359-B2FB-A05041281062}"/>
                  </a:ext>
                </a:extLst>
              </p:cNvPr>
              <p:cNvSpPr>
                <a:spLocks noRot="1" noChangeAspect="1" noMove="1" noResize="1" noEditPoints="1" noAdjustHandles="1" noChangeArrowheads="1" noChangeShapeType="1" noTextEdit="1"/>
              </p:cNvSpPr>
              <p:nvPr/>
            </p:nvSpPr>
            <p:spPr>
              <a:xfrm>
                <a:off x="3072577" y="2979085"/>
                <a:ext cx="1486277" cy="502920"/>
              </a:xfrm>
              <a:prstGeom prst="rect">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218C108-04B7-4686-AD76-C50DC7904840}"/>
                  </a:ext>
                </a:extLst>
              </p:cNvPr>
              <p:cNvSpPr/>
              <p:nvPr/>
            </p:nvSpPr>
            <p:spPr>
              <a:xfrm>
                <a:off x="3072577" y="3979997"/>
                <a:ext cx="148627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𝑛𝑡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𝑧</m:t>
                          </m:r>
                          <m:r>
                            <a:rPr lang="en-US" b="0" i="1" smtClean="0">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𝐹</m:t>
                          </m:r>
                        </m:e>
                        <m:sup>
                          <m:r>
                            <a:rPr lang="en-US" i="1">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14" name="Rectangle 13">
                <a:extLst>
                  <a:ext uri="{FF2B5EF4-FFF2-40B4-BE49-F238E27FC236}">
                    <a16:creationId xmlns:a16="http://schemas.microsoft.com/office/drawing/2014/main" id="{6218C108-04B7-4686-AD76-C50DC7904840}"/>
                  </a:ext>
                </a:extLst>
              </p:cNvPr>
              <p:cNvSpPr>
                <a:spLocks noRot="1" noChangeAspect="1" noMove="1" noResize="1" noEditPoints="1" noAdjustHandles="1" noChangeArrowheads="1" noChangeShapeType="1" noTextEdit="1"/>
              </p:cNvSpPr>
              <p:nvPr/>
            </p:nvSpPr>
            <p:spPr>
              <a:xfrm>
                <a:off x="3072577" y="3979997"/>
                <a:ext cx="1486277" cy="502920"/>
              </a:xfrm>
              <a:prstGeom prst="rect">
                <a:avLst/>
              </a:prstGeom>
              <a:blipFill>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86C3CA0-CA28-44CA-BCE3-B7E1CD566F95}"/>
                  </a:ext>
                </a:extLst>
              </p:cNvPr>
              <p:cNvSpPr/>
              <p:nvPr/>
            </p:nvSpPr>
            <p:spPr>
              <a:xfrm>
                <a:off x="3072577" y="4567491"/>
                <a:ext cx="148627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𝑛𝑡</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sub>
                      </m:sSub>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𝐹</m:t>
                          </m:r>
                        </m:e>
                        <m:sup>
                          <m:r>
                            <a:rPr lang="en-US" i="1">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15" name="Rectangle 14">
                <a:extLst>
                  <a:ext uri="{FF2B5EF4-FFF2-40B4-BE49-F238E27FC236}">
                    <a16:creationId xmlns:a16="http://schemas.microsoft.com/office/drawing/2014/main" id="{886C3CA0-CA28-44CA-BCE3-B7E1CD566F95}"/>
                  </a:ext>
                </a:extLst>
              </p:cNvPr>
              <p:cNvSpPr>
                <a:spLocks noRot="1" noChangeAspect="1" noMove="1" noResize="1" noEditPoints="1" noAdjustHandles="1" noChangeArrowheads="1" noChangeShapeType="1" noTextEdit="1"/>
              </p:cNvSpPr>
              <p:nvPr/>
            </p:nvSpPr>
            <p:spPr>
              <a:xfrm>
                <a:off x="3072577" y="4567491"/>
                <a:ext cx="1486277" cy="502920"/>
              </a:xfrm>
              <a:prstGeom prst="rect">
                <a:avLst/>
              </a:prstGeom>
              <a:blipFill>
                <a:blip r:embed="rId8"/>
                <a:stretch>
                  <a:fillRect/>
                </a:stretch>
              </a:blipFill>
              <a:ln>
                <a:solidFill>
                  <a:schemeClr val="tx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39D3AA60-B9C9-472D-9D72-D5E0EF4FC380}"/>
              </a:ext>
            </a:extLst>
          </p:cNvPr>
          <p:cNvSpPr txBox="1"/>
          <p:nvPr/>
        </p:nvSpPr>
        <p:spPr>
          <a:xfrm>
            <a:off x="3601850" y="3592550"/>
            <a:ext cx="427729" cy="369332"/>
          </a:xfrm>
          <a:prstGeom prst="rect">
            <a:avLst/>
          </a:prstGeom>
          <a:noFill/>
        </p:spPr>
        <p:txBody>
          <a:bodyPr wrap="square" rtlCol="0">
            <a:spAutoFit/>
          </a:bodyPr>
          <a:lstStyle/>
          <a:p>
            <a:pPr algn="ctr"/>
            <a:r>
              <a:rPr lang="en-US" dirty="0"/>
              <a:t>… </a:t>
            </a:r>
          </a:p>
        </p:txBody>
      </p:sp>
      <p:sp>
        <p:nvSpPr>
          <p:cNvPr id="19" name="Right Brace 18">
            <a:extLst>
              <a:ext uri="{FF2B5EF4-FFF2-40B4-BE49-F238E27FC236}">
                <a16:creationId xmlns:a16="http://schemas.microsoft.com/office/drawing/2014/main" id="{9B18D8ED-A2E7-4C81-8F95-5910EFCB71DC}"/>
              </a:ext>
            </a:extLst>
          </p:cNvPr>
          <p:cNvSpPr/>
          <p:nvPr/>
        </p:nvSpPr>
        <p:spPr>
          <a:xfrm>
            <a:off x="4843850" y="2684975"/>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23" name="Table 24">
                <a:extLst>
                  <a:ext uri="{FF2B5EF4-FFF2-40B4-BE49-F238E27FC236}">
                    <a16:creationId xmlns:a16="http://schemas.microsoft.com/office/drawing/2014/main" id="{D64F21FB-A9F4-4108-929D-373577F639D7}"/>
                  </a:ext>
                </a:extLst>
              </p:cNvPr>
              <p:cNvGraphicFramePr>
                <a:graphicFrameLocks noGrp="1"/>
              </p:cNvGraphicFramePr>
              <p:nvPr>
                <p:extLst>
                  <p:ext uri="{D42A27DB-BD31-4B8C-83A1-F6EECF244321}">
                    <p14:modId xmlns:p14="http://schemas.microsoft.com/office/powerpoint/2010/main" val="3425608652"/>
                  </p:ext>
                </p:extLst>
              </p:nvPr>
            </p:nvGraphicFramePr>
            <p:xfrm>
              <a:off x="6536874" y="2397498"/>
              <a:ext cx="3681240" cy="1854200"/>
            </p:xfrm>
            <a:graphic>
              <a:graphicData uri="http://schemas.openxmlformats.org/drawingml/2006/table">
                <a:tbl>
                  <a:tblPr firstRow="1" bandRow="1">
                    <a:tableStyleId>{5C22544A-7EE6-4342-B048-85BDC9FD1C3A}</a:tableStyleId>
                  </a:tblPr>
                  <a:tblGrid>
                    <a:gridCol w="1840620">
                      <a:extLst>
                        <a:ext uri="{9D8B030D-6E8A-4147-A177-3AD203B41FA5}">
                          <a16:colId xmlns:a16="http://schemas.microsoft.com/office/drawing/2014/main" val="3954700762"/>
                        </a:ext>
                      </a:extLst>
                    </a:gridCol>
                    <a:gridCol w="1840620">
                      <a:extLst>
                        <a:ext uri="{9D8B030D-6E8A-4147-A177-3AD203B41FA5}">
                          <a16:colId xmlns:a16="http://schemas.microsoft.com/office/drawing/2014/main" val="1625636700"/>
                        </a:ext>
                      </a:extLst>
                    </a:gridCol>
                  </a:tblGrid>
                  <a:tr h="370840">
                    <a:tc>
                      <a:txBody>
                        <a:bodyPr/>
                        <a:lstStyle/>
                        <a:p>
                          <a:pPr algn="ctr"/>
                          <a:r>
                            <a:rPr lang="en-US" dirty="0"/>
                            <a:t>Index </a:t>
                          </a:r>
                          <a14:m>
                            <m:oMath xmlns:m="http://schemas.openxmlformats.org/officeDocument/2006/math">
                              <m:r>
                                <a:rPr lang="en-US" b="1" i="1" smtClean="0">
                                  <a:latin typeface="Cambria Math" panose="02040503050406030204" pitchFamily="18" charset="0"/>
                                </a:rPr>
                                <m:t>𝒓</m:t>
                              </m:r>
                            </m:oMath>
                          </a14:m>
                          <a:endParaRPr lang="en-US" dirty="0"/>
                        </a:p>
                      </a:txBody>
                      <a:tcPr/>
                    </a:tc>
                    <a:tc>
                      <a:txBody>
                        <a:bodyPr/>
                        <a:lstStyle/>
                        <a:p>
                          <a:pPr algn="ctr"/>
                          <a:r>
                            <a:rPr lang="en-US" dirty="0"/>
                            <a:t>Data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𝒃</m:t>
                                  </m:r>
                                </m:e>
                                <m:sub>
                                  <m:r>
                                    <a:rPr lang="en-US" b="1" i="1" smtClean="0">
                                      <a:latin typeface="Cambria Math" panose="02040503050406030204" pitchFamily="18" charset="0"/>
                                    </a:rPr>
                                    <m:t>𝒓</m:t>
                                  </m:r>
                                </m:sub>
                              </m:sSub>
                            </m:oMath>
                          </a14:m>
                          <a:endParaRPr lang="en-US" dirty="0"/>
                        </a:p>
                      </a:txBody>
                      <a:tcPr/>
                    </a:tc>
                    <a:extLst>
                      <a:ext uri="{0D108BD9-81ED-4DB2-BD59-A6C34878D82A}">
                        <a16:rowId xmlns:a16="http://schemas.microsoft.com/office/drawing/2014/main" val="3966547409"/>
                      </a:ext>
                    </a:extLst>
                  </a:tr>
                  <a:tr h="37084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extLst>
                      <a:ext uri="{0D108BD9-81ED-4DB2-BD59-A6C34878D82A}">
                        <a16:rowId xmlns:a16="http://schemas.microsoft.com/office/drawing/2014/main" val="1991390211"/>
                      </a:ext>
                    </a:extLst>
                  </a:tr>
                  <a:tr h="37084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US" dirty="0"/>
                        </a:p>
                      </a:txBody>
                      <a:tcPr/>
                    </a:tc>
                    <a:extLst>
                      <a:ext uri="{0D108BD9-81ED-4DB2-BD59-A6C34878D82A}">
                        <a16:rowId xmlns:a16="http://schemas.microsoft.com/office/drawing/2014/main" val="1546734790"/>
                      </a:ext>
                    </a:extLst>
                  </a:tr>
                  <a:tr h="37084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 </m:t>
                                </m:r>
                              </m:oMath>
                            </m:oMathPara>
                          </a14:m>
                          <a:endParaRPr lang="en-US" dirty="0"/>
                        </a:p>
                      </a:txBody>
                      <a:tcPr/>
                    </a:tc>
                    <a:extLst>
                      <a:ext uri="{0D108BD9-81ED-4DB2-BD59-A6C34878D82A}">
                        <a16:rowId xmlns:a16="http://schemas.microsoft.com/office/drawing/2014/main" val="142393294"/>
                      </a:ext>
                    </a:extLst>
                  </a:tr>
                  <a:tr h="37084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𝑚</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extLst>
                      <a:ext uri="{0D108BD9-81ED-4DB2-BD59-A6C34878D82A}">
                        <a16:rowId xmlns:a16="http://schemas.microsoft.com/office/drawing/2014/main" val="2415298291"/>
                      </a:ext>
                    </a:extLst>
                  </a:tr>
                </a:tbl>
              </a:graphicData>
            </a:graphic>
          </p:graphicFrame>
        </mc:Choice>
        <mc:Fallback xmlns="">
          <p:graphicFrame>
            <p:nvGraphicFramePr>
              <p:cNvPr id="23" name="Table 24">
                <a:extLst>
                  <a:ext uri="{FF2B5EF4-FFF2-40B4-BE49-F238E27FC236}">
                    <a16:creationId xmlns:a16="http://schemas.microsoft.com/office/drawing/2014/main" id="{D64F21FB-A9F4-4108-929D-373577F639D7}"/>
                  </a:ext>
                </a:extLst>
              </p:cNvPr>
              <p:cNvGraphicFramePr>
                <a:graphicFrameLocks noGrp="1"/>
              </p:cNvGraphicFramePr>
              <p:nvPr>
                <p:extLst>
                  <p:ext uri="{D42A27DB-BD31-4B8C-83A1-F6EECF244321}">
                    <p14:modId xmlns:p14="http://schemas.microsoft.com/office/powerpoint/2010/main" val="3425608652"/>
                  </p:ext>
                </p:extLst>
              </p:nvPr>
            </p:nvGraphicFramePr>
            <p:xfrm>
              <a:off x="6536874" y="2397498"/>
              <a:ext cx="3681240" cy="1854200"/>
            </p:xfrm>
            <a:graphic>
              <a:graphicData uri="http://schemas.openxmlformats.org/drawingml/2006/table">
                <a:tbl>
                  <a:tblPr firstRow="1" bandRow="1">
                    <a:tableStyleId>{5C22544A-7EE6-4342-B048-85BDC9FD1C3A}</a:tableStyleId>
                  </a:tblPr>
                  <a:tblGrid>
                    <a:gridCol w="1840620">
                      <a:extLst>
                        <a:ext uri="{9D8B030D-6E8A-4147-A177-3AD203B41FA5}">
                          <a16:colId xmlns:a16="http://schemas.microsoft.com/office/drawing/2014/main" val="3954700762"/>
                        </a:ext>
                      </a:extLst>
                    </a:gridCol>
                    <a:gridCol w="1840620">
                      <a:extLst>
                        <a:ext uri="{9D8B030D-6E8A-4147-A177-3AD203B41FA5}">
                          <a16:colId xmlns:a16="http://schemas.microsoft.com/office/drawing/2014/main" val="1625636700"/>
                        </a:ext>
                      </a:extLst>
                    </a:gridCol>
                  </a:tblGrid>
                  <a:tr h="370840">
                    <a:tc>
                      <a:txBody>
                        <a:bodyPr/>
                        <a:lstStyle/>
                        <a:p>
                          <a:endParaRPr lang="en-US"/>
                        </a:p>
                      </a:txBody>
                      <a:tcPr>
                        <a:blipFill>
                          <a:blip r:embed="rId11"/>
                          <a:stretch>
                            <a:fillRect l="-330" t="-8197" r="-100990" b="-403279"/>
                          </a:stretch>
                        </a:blipFill>
                      </a:tcPr>
                    </a:tc>
                    <a:tc>
                      <a:txBody>
                        <a:bodyPr/>
                        <a:lstStyle/>
                        <a:p>
                          <a:endParaRPr lang="en-US"/>
                        </a:p>
                      </a:txBody>
                      <a:tcPr>
                        <a:blipFill>
                          <a:blip r:embed="rId11"/>
                          <a:stretch>
                            <a:fillRect l="-100662" t="-8197" r="-1325" b="-403279"/>
                          </a:stretch>
                        </a:blipFill>
                      </a:tcPr>
                    </a:tc>
                    <a:extLst>
                      <a:ext uri="{0D108BD9-81ED-4DB2-BD59-A6C34878D82A}">
                        <a16:rowId xmlns:a16="http://schemas.microsoft.com/office/drawing/2014/main" val="3966547409"/>
                      </a:ext>
                    </a:extLst>
                  </a:tr>
                  <a:tr h="370840">
                    <a:tc>
                      <a:txBody>
                        <a:bodyPr/>
                        <a:lstStyle/>
                        <a:p>
                          <a:endParaRPr lang="en-US"/>
                        </a:p>
                      </a:txBody>
                      <a:tcPr>
                        <a:blipFill>
                          <a:blip r:embed="rId11"/>
                          <a:stretch>
                            <a:fillRect l="-330" t="-108197" r="-100990" b="-303279"/>
                          </a:stretch>
                        </a:blipFill>
                      </a:tcPr>
                    </a:tc>
                    <a:tc>
                      <a:txBody>
                        <a:bodyPr/>
                        <a:lstStyle/>
                        <a:p>
                          <a:endParaRPr lang="en-US"/>
                        </a:p>
                      </a:txBody>
                      <a:tcPr>
                        <a:blipFill>
                          <a:blip r:embed="rId11"/>
                          <a:stretch>
                            <a:fillRect l="-100662" t="-108197" r="-1325" b="-303279"/>
                          </a:stretch>
                        </a:blipFill>
                      </a:tcPr>
                    </a:tc>
                    <a:extLst>
                      <a:ext uri="{0D108BD9-81ED-4DB2-BD59-A6C34878D82A}">
                        <a16:rowId xmlns:a16="http://schemas.microsoft.com/office/drawing/2014/main" val="1991390211"/>
                      </a:ext>
                    </a:extLst>
                  </a:tr>
                  <a:tr h="370840">
                    <a:tc>
                      <a:txBody>
                        <a:bodyPr/>
                        <a:lstStyle/>
                        <a:p>
                          <a:endParaRPr lang="en-US"/>
                        </a:p>
                      </a:txBody>
                      <a:tcPr>
                        <a:blipFill>
                          <a:blip r:embed="rId11"/>
                          <a:stretch>
                            <a:fillRect l="-330" t="-208197" r="-100990" b="-203279"/>
                          </a:stretch>
                        </a:blipFill>
                      </a:tcPr>
                    </a:tc>
                    <a:tc>
                      <a:txBody>
                        <a:bodyPr/>
                        <a:lstStyle/>
                        <a:p>
                          <a:endParaRPr lang="en-US"/>
                        </a:p>
                      </a:txBody>
                      <a:tcPr>
                        <a:blipFill>
                          <a:blip r:embed="rId11"/>
                          <a:stretch>
                            <a:fillRect l="-100662" t="-208197" r="-1325" b="-203279"/>
                          </a:stretch>
                        </a:blipFill>
                      </a:tcPr>
                    </a:tc>
                    <a:extLst>
                      <a:ext uri="{0D108BD9-81ED-4DB2-BD59-A6C34878D82A}">
                        <a16:rowId xmlns:a16="http://schemas.microsoft.com/office/drawing/2014/main" val="1546734790"/>
                      </a:ext>
                    </a:extLst>
                  </a:tr>
                  <a:tr h="370840">
                    <a:tc>
                      <a:txBody>
                        <a:bodyPr/>
                        <a:lstStyle/>
                        <a:p>
                          <a:endParaRPr lang="en-US"/>
                        </a:p>
                      </a:txBody>
                      <a:tcPr>
                        <a:blipFill>
                          <a:blip r:embed="rId11"/>
                          <a:stretch>
                            <a:fillRect l="-330" t="-308197" r="-100990" b="-103279"/>
                          </a:stretch>
                        </a:blipFill>
                      </a:tcPr>
                    </a:tc>
                    <a:tc>
                      <a:txBody>
                        <a:bodyPr/>
                        <a:lstStyle/>
                        <a:p>
                          <a:endParaRPr lang="en-US"/>
                        </a:p>
                      </a:txBody>
                      <a:tcPr>
                        <a:blipFill>
                          <a:blip r:embed="rId11"/>
                          <a:stretch>
                            <a:fillRect l="-100662" t="-308197" r="-1325" b="-103279"/>
                          </a:stretch>
                        </a:blipFill>
                      </a:tcPr>
                    </a:tc>
                    <a:extLst>
                      <a:ext uri="{0D108BD9-81ED-4DB2-BD59-A6C34878D82A}">
                        <a16:rowId xmlns:a16="http://schemas.microsoft.com/office/drawing/2014/main" val="142393294"/>
                      </a:ext>
                    </a:extLst>
                  </a:tr>
                  <a:tr h="370840">
                    <a:tc>
                      <a:txBody>
                        <a:bodyPr/>
                        <a:lstStyle/>
                        <a:p>
                          <a:endParaRPr lang="en-US"/>
                        </a:p>
                      </a:txBody>
                      <a:tcPr>
                        <a:blipFill>
                          <a:blip r:embed="rId11"/>
                          <a:stretch>
                            <a:fillRect l="-330" t="-408197" r="-100990" b="-3279"/>
                          </a:stretch>
                        </a:blipFill>
                      </a:tcPr>
                    </a:tc>
                    <a:tc>
                      <a:txBody>
                        <a:bodyPr/>
                        <a:lstStyle/>
                        <a:p>
                          <a:endParaRPr lang="en-US"/>
                        </a:p>
                      </a:txBody>
                      <a:tcPr>
                        <a:blipFill>
                          <a:blip r:embed="rId11"/>
                          <a:stretch>
                            <a:fillRect l="-100662" t="-408197" r="-1325" b="-3279"/>
                          </a:stretch>
                        </a:blipFill>
                      </a:tcPr>
                    </a:tc>
                    <a:extLst>
                      <a:ext uri="{0D108BD9-81ED-4DB2-BD59-A6C34878D82A}">
                        <a16:rowId xmlns:a16="http://schemas.microsoft.com/office/drawing/2014/main" val="2415298291"/>
                      </a:ext>
                    </a:extLst>
                  </a:tr>
                </a:tbl>
              </a:graphicData>
            </a:graphic>
          </p:graphicFrame>
        </mc:Fallback>
      </mc:AlternateContent>
      <p:sp>
        <p:nvSpPr>
          <p:cNvPr id="25" name="Arrow: Down 24">
            <a:extLst>
              <a:ext uri="{FF2B5EF4-FFF2-40B4-BE49-F238E27FC236}">
                <a16:creationId xmlns:a16="http://schemas.microsoft.com/office/drawing/2014/main" id="{23DA1F8F-B760-49A0-B131-14E050389F45}"/>
              </a:ext>
            </a:extLst>
          </p:cNvPr>
          <p:cNvSpPr/>
          <p:nvPr/>
        </p:nvSpPr>
        <p:spPr>
          <a:xfrm>
            <a:off x="8192074" y="4340875"/>
            <a:ext cx="370840" cy="45323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Rectangle: Rounded Corners 25">
                <a:extLst>
                  <a:ext uri="{FF2B5EF4-FFF2-40B4-BE49-F238E27FC236}">
                    <a16:creationId xmlns:a16="http://schemas.microsoft.com/office/drawing/2014/main" id="{BF5C5638-C6E8-444F-A687-0B6DBBA5E78C}"/>
                  </a:ext>
                </a:extLst>
              </p:cNvPr>
              <p:cNvSpPr/>
              <p:nvPr/>
            </p:nvSpPr>
            <p:spPr>
              <a:xfrm>
                <a:off x="6536875" y="4913688"/>
                <a:ext cx="3681240" cy="4532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HelveticaNeueLT Std Cn"/>
                  </a:rPr>
                  <a:t>Polynomial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𝑟</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𝑟</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𝑟</m:t>
                            </m:r>
                          </m:sub>
                        </m:sSub>
                        <m:d>
                          <m:dPr>
                            <m:ctrlPr>
                              <a:rPr lang="en-US" i="1">
                                <a:latin typeface="Cambria Math" panose="02040503050406030204" pitchFamily="18" charset="0"/>
                              </a:rPr>
                            </m:ctrlPr>
                          </m:dPr>
                          <m:e>
                            <m:r>
                              <a:rPr lang="en-US" i="1">
                                <a:latin typeface="Cambria Math" panose="02040503050406030204" pitchFamily="18" charset="0"/>
                              </a:rPr>
                              <m:t>𝑣</m:t>
                            </m:r>
                          </m:e>
                        </m:d>
                      </m:e>
                    </m:nary>
                  </m:oMath>
                </a14:m>
                <a:endParaRPr lang="en-US" dirty="0">
                  <a:latin typeface="HelveticaNeueLT Std Cn"/>
                </a:endParaRPr>
              </a:p>
            </p:txBody>
          </p:sp>
        </mc:Choice>
        <mc:Fallback xmlns="">
          <p:sp>
            <p:nvSpPr>
              <p:cNvPr id="26" name="Rectangle: Rounded Corners 25">
                <a:extLst>
                  <a:ext uri="{FF2B5EF4-FFF2-40B4-BE49-F238E27FC236}">
                    <a16:creationId xmlns:a16="http://schemas.microsoft.com/office/drawing/2014/main" id="{BF5C5638-C6E8-444F-A687-0B6DBBA5E78C}"/>
                  </a:ext>
                </a:extLst>
              </p:cNvPr>
              <p:cNvSpPr>
                <a:spLocks noRot="1" noChangeAspect="1" noMove="1" noResize="1" noEditPoints="1" noAdjustHandles="1" noChangeArrowheads="1" noChangeShapeType="1" noTextEdit="1"/>
              </p:cNvSpPr>
              <p:nvPr/>
            </p:nvSpPr>
            <p:spPr>
              <a:xfrm>
                <a:off x="6536875" y="4913688"/>
                <a:ext cx="3681240" cy="453231"/>
              </a:xfrm>
              <a:prstGeom prst="roundRect">
                <a:avLst/>
              </a:prstGeom>
              <a:blipFill>
                <a:blip r:embed="rId12"/>
                <a:stretch>
                  <a:fillRect l="-165" t="-84211" b="-139474"/>
                </a:stretch>
              </a:blipFill>
            </p:spPr>
            <p:txBody>
              <a:bodyPr/>
              <a:lstStyle/>
              <a:p>
                <a:r>
                  <a:rPr lang="en-US">
                    <a:noFill/>
                  </a:rPr>
                  <a:t> </a:t>
                </a:r>
              </a:p>
            </p:txBody>
          </p:sp>
        </mc:Fallback>
      </mc:AlternateContent>
      <p:sp>
        <p:nvSpPr>
          <p:cNvPr id="27" name="Arrow: Down 26">
            <a:extLst>
              <a:ext uri="{FF2B5EF4-FFF2-40B4-BE49-F238E27FC236}">
                <a16:creationId xmlns:a16="http://schemas.microsoft.com/office/drawing/2014/main" id="{4E327EC7-5014-4AF8-A763-099C46521836}"/>
              </a:ext>
            </a:extLst>
          </p:cNvPr>
          <p:cNvSpPr/>
          <p:nvPr/>
        </p:nvSpPr>
        <p:spPr>
          <a:xfrm>
            <a:off x="8192074" y="5506404"/>
            <a:ext cx="370840" cy="45323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Rectangle: Rounded Corners 30">
                <a:extLst>
                  <a:ext uri="{FF2B5EF4-FFF2-40B4-BE49-F238E27FC236}">
                    <a16:creationId xmlns:a16="http://schemas.microsoft.com/office/drawing/2014/main" id="{BF68932F-2CCF-4ADA-9BAB-5B26131EB4F9}"/>
                  </a:ext>
                </a:extLst>
              </p:cNvPr>
              <p:cNvSpPr/>
              <p:nvPr/>
            </p:nvSpPr>
            <p:spPr>
              <a:xfrm>
                <a:off x="6494522" y="6091015"/>
                <a:ext cx="3765945" cy="4532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HelveticaNeueLT Std Cn"/>
                  </a:rPr>
                  <a:t>Respond to each </a:t>
                </a:r>
                <a14:m>
                  <m:oMath xmlns:m="http://schemas.openxmlformats.org/officeDocument/2006/math">
                    <m:r>
                      <a:rPr lang="en-US" b="0" i="1" smtClean="0">
                        <a:latin typeface="Cambria Math" panose="02040503050406030204" pitchFamily="18" charset="0"/>
                      </a:rPr>
                      <m:t>𝑣</m:t>
                    </m:r>
                  </m:oMath>
                </a14:m>
                <a:r>
                  <a:rPr lang="en-US" dirty="0">
                    <a:latin typeface="HelveticaNeueLT Std Cn"/>
                  </a:rPr>
                  <a:t> with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e>
                    </m:d>
                  </m:oMath>
                </a14:m>
                <a:endParaRPr lang="en-US" dirty="0">
                  <a:latin typeface="HelveticaNeueLT Std Cn"/>
                </a:endParaRPr>
              </a:p>
            </p:txBody>
          </p:sp>
        </mc:Choice>
        <mc:Fallback xmlns="">
          <p:sp>
            <p:nvSpPr>
              <p:cNvPr id="31" name="Rectangle: Rounded Corners 30">
                <a:extLst>
                  <a:ext uri="{FF2B5EF4-FFF2-40B4-BE49-F238E27FC236}">
                    <a16:creationId xmlns:a16="http://schemas.microsoft.com/office/drawing/2014/main" id="{BF68932F-2CCF-4ADA-9BAB-5B26131EB4F9}"/>
                  </a:ext>
                </a:extLst>
              </p:cNvPr>
              <p:cNvSpPr>
                <a:spLocks noRot="1" noChangeAspect="1" noMove="1" noResize="1" noEditPoints="1" noAdjustHandles="1" noChangeArrowheads="1" noChangeShapeType="1" noTextEdit="1"/>
              </p:cNvSpPr>
              <p:nvPr/>
            </p:nvSpPr>
            <p:spPr>
              <a:xfrm>
                <a:off x="6494522" y="6091015"/>
                <a:ext cx="3765945" cy="453231"/>
              </a:xfrm>
              <a:prstGeom prst="roundRect">
                <a:avLst/>
              </a:prstGeom>
              <a:blipFill>
                <a:blip r:embed="rId13"/>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5">
                <a:extLst>
                  <a:ext uri="{FF2B5EF4-FFF2-40B4-BE49-F238E27FC236}">
                    <a16:creationId xmlns:a16="http://schemas.microsoft.com/office/drawing/2014/main" id="{35467AE7-156A-4ADD-9E1E-42EE584E70DC}"/>
                  </a:ext>
                </a:extLst>
              </p:cNvPr>
              <p:cNvGraphicFramePr>
                <a:graphicFrameLocks noGrp="1"/>
              </p:cNvGraphicFramePr>
              <p:nvPr>
                <p:extLst>
                  <p:ext uri="{D42A27DB-BD31-4B8C-83A1-F6EECF244321}">
                    <p14:modId xmlns:p14="http://schemas.microsoft.com/office/powerpoint/2010/main" val="3646787370"/>
                  </p:ext>
                </p:extLst>
              </p:nvPr>
            </p:nvGraphicFramePr>
            <p:xfrm>
              <a:off x="8284028" y="188959"/>
              <a:ext cx="3541488" cy="1483360"/>
            </p:xfrm>
            <a:graphic>
              <a:graphicData uri="http://schemas.openxmlformats.org/drawingml/2006/table">
                <a:tbl>
                  <a:tblPr firstRow="1" bandRow="1">
                    <a:tableStyleId>{5940675A-B579-460E-94D1-54222C63F5DA}</a:tableStyleId>
                  </a:tblPr>
                  <a:tblGrid>
                    <a:gridCol w="885372">
                      <a:extLst>
                        <a:ext uri="{9D8B030D-6E8A-4147-A177-3AD203B41FA5}">
                          <a16:colId xmlns:a16="http://schemas.microsoft.com/office/drawing/2014/main" val="3029402053"/>
                        </a:ext>
                      </a:extLst>
                    </a:gridCol>
                    <a:gridCol w="885372">
                      <a:extLst>
                        <a:ext uri="{9D8B030D-6E8A-4147-A177-3AD203B41FA5}">
                          <a16:colId xmlns:a16="http://schemas.microsoft.com/office/drawing/2014/main" val="948430115"/>
                        </a:ext>
                      </a:extLst>
                    </a:gridCol>
                    <a:gridCol w="885372">
                      <a:extLst>
                        <a:ext uri="{9D8B030D-6E8A-4147-A177-3AD203B41FA5}">
                          <a16:colId xmlns:a16="http://schemas.microsoft.com/office/drawing/2014/main" val="1316422408"/>
                        </a:ext>
                      </a:extLst>
                    </a:gridCol>
                    <a:gridCol w="885372">
                      <a:extLst>
                        <a:ext uri="{9D8B030D-6E8A-4147-A177-3AD203B41FA5}">
                          <a16:colId xmlns:a16="http://schemas.microsoft.com/office/drawing/2014/main" val="2833856566"/>
                        </a:ext>
                      </a:extLst>
                    </a:gridCol>
                  </a:tblGrid>
                  <a:tr h="370840">
                    <a:tc>
                      <a:txBody>
                        <a:bodyPr/>
                        <a:lstStyle/>
                        <a:p>
                          <a:pPr algn="ct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m:t>
                                    </m:r>
                                  </m:sub>
                                </m:sSub>
                              </m:oMath>
                            </m:oMathPara>
                          </a14:m>
                          <a:endParaRPr lang="en-US" dirty="0"/>
                        </a:p>
                      </a:txBody>
                      <a:tcPr/>
                    </a:tc>
                    <a:extLst>
                      <a:ext uri="{0D108BD9-81ED-4DB2-BD59-A6C34878D82A}">
                        <a16:rowId xmlns:a16="http://schemas.microsoft.com/office/drawing/2014/main" val="316510229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640109705"/>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9098329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𝑚</m:t>
                                    </m:r>
                                  </m:sub>
                                </m:sSub>
                                <m:r>
                                  <a:rPr lang="en-US" b="0" i="1" smtClean="0">
                                    <a:latin typeface="Cambria Math" panose="02040503050406030204" pitchFamily="18" charset="0"/>
                                  </a:rPr>
                                  <m:t>(⋅)</m:t>
                                </m:r>
                              </m:oMath>
                            </m:oMathPara>
                          </a14:m>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254420328"/>
                      </a:ext>
                    </a:extLst>
                  </a:tr>
                </a:tbl>
              </a:graphicData>
            </a:graphic>
          </p:graphicFrame>
        </mc:Choice>
        <mc:Fallback xmlns="">
          <p:graphicFrame>
            <p:nvGraphicFramePr>
              <p:cNvPr id="2" name="Table 5">
                <a:extLst>
                  <a:ext uri="{FF2B5EF4-FFF2-40B4-BE49-F238E27FC236}">
                    <a16:creationId xmlns:a16="http://schemas.microsoft.com/office/drawing/2014/main" id="{35467AE7-156A-4ADD-9E1E-42EE584E70DC}"/>
                  </a:ext>
                </a:extLst>
              </p:cNvPr>
              <p:cNvGraphicFramePr>
                <a:graphicFrameLocks noGrp="1"/>
              </p:cNvGraphicFramePr>
              <p:nvPr>
                <p:extLst>
                  <p:ext uri="{D42A27DB-BD31-4B8C-83A1-F6EECF244321}">
                    <p14:modId xmlns:p14="http://schemas.microsoft.com/office/powerpoint/2010/main" val="3646787370"/>
                  </p:ext>
                </p:extLst>
              </p:nvPr>
            </p:nvGraphicFramePr>
            <p:xfrm>
              <a:off x="8284028" y="188959"/>
              <a:ext cx="3541488" cy="1483360"/>
            </p:xfrm>
            <a:graphic>
              <a:graphicData uri="http://schemas.openxmlformats.org/drawingml/2006/table">
                <a:tbl>
                  <a:tblPr firstRow="1" bandRow="1">
                    <a:tableStyleId>{5940675A-B579-460E-94D1-54222C63F5DA}</a:tableStyleId>
                  </a:tblPr>
                  <a:tblGrid>
                    <a:gridCol w="885372">
                      <a:extLst>
                        <a:ext uri="{9D8B030D-6E8A-4147-A177-3AD203B41FA5}">
                          <a16:colId xmlns:a16="http://schemas.microsoft.com/office/drawing/2014/main" val="3029402053"/>
                        </a:ext>
                      </a:extLst>
                    </a:gridCol>
                    <a:gridCol w="885372">
                      <a:extLst>
                        <a:ext uri="{9D8B030D-6E8A-4147-A177-3AD203B41FA5}">
                          <a16:colId xmlns:a16="http://schemas.microsoft.com/office/drawing/2014/main" val="948430115"/>
                        </a:ext>
                      </a:extLst>
                    </a:gridCol>
                    <a:gridCol w="885372">
                      <a:extLst>
                        <a:ext uri="{9D8B030D-6E8A-4147-A177-3AD203B41FA5}">
                          <a16:colId xmlns:a16="http://schemas.microsoft.com/office/drawing/2014/main" val="1316422408"/>
                        </a:ext>
                      </a:extLst>
                    </a:gridCol>
                    <a:gridCol w="885372">
                      <a:extLst>
                        <a:ext uri="{9D8B030D-6E8A-4147-A177-3AD203B41FA5}">
                          <a16:colId xmlns:a16="http://schemas.microsoft.com/office/drawing/2014/main" val="2833856566"/>
                        </a:ext>
                      </a:extLst>
                    </a:gridCol>
                  </a:tblGrid>
                  <a:tr h="370840">
                    <a:tc>
                      <a:txBody>
                        <a:bodyPr/>
                        <a:lstStyle/>
                        <a:p>
                          <a:pPr algn="ctr"/>
                          <a:endParaRPr lang="en-US" dirty="0"/>
                        </a:p>
                      </a:txBody>
                      <a:tcPr/>
                    </a:tc>
                    <a:tc>
                      <a:txBody>
                        <a:bodyPr/>
                        <a:lstStyle/>
                        <a:p>
                          <a:endParaRPr lang="en-US"/>
                        </a:p>
                      </a:txBody>
                      <a:tcPr>
                        <a:blipFill>
                          <a:blip r:embed="rId14"/>
                          <a:stretch>
                            <a:fillRect l="-101379" t="-1639" r="-202069" b="-324590"/>
                          </a:stretch>
                        </a:blipFill>
                      </a:tcPr>
                    </a:tc>
                    <a:tc>
                      <a:txBody>
                        <a:bodyPr/>
                        <a:lstStyle/>
                        <a:p>
                          <a:endParaRPr lang="en-US"/>
                        </a:p>
                      </a:txBody>
                      <a:tcPr>
                        <a:blipFill>
                          <a:blip r:embed="rId14"/>
                          <a:stretch>
                            <a:fillRect l="-200000" t="-1639" r="-100685" b="-324590"/>
                          </a:stretch>
                        </a:blipFill>
                      </a:tcPr>
                    </a:tc>
                    <a:tc>
                      <a:txBody>
                        <a:bodyPr/>
                        <a:lstStyle/>
                        <a:p>
                          <a:endParaRPr lang="en-US"/>
                        </a:p>
                      </a:txBody>
                      <a:tcPr>
                        <a:blipFill>
                          <a:blip r:embed="rId14"/>
                          <a:stretch>
                            <a:fillRect l="-302069" t="-1639" r="-1379" b="-324590"/>
                          </a:stretch>
                        </a:blipFill>
                      </a:tcPr>
                    </a:tc>
                    <a:extLst>
                      <a:ext uri="{0D108BD9-81ED-4DB2-BD59-A6C34878D82A}">
                        <a16:rowId xmlns:a16="http://schemas.microsoft.com/office/drawing/2014/main" val="3165102297"/>
                      </a:ext>
                    </a:extLst>
                  </a:tr>
                  <a:tr h="370840">
                    <a:tc>
                      <a:txBody>
                        <a:bodyPr/>
                        <a:lstStyle/>
                        <a:p>
                          <a:endParaRPr lang="en-US"/>
                        </a:p>
                      </a:txBody>
                      <a:tcPr>
                        <a:blipFill>
                          <a:blip r:embed="rId14"/>
                          <a:stretch>
                            <a:fillRect l="-685" t="-100000" r="-300000" b="-219355"/>
                          </a:stretch>
                        </a:blipFill>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640109705"/>
                      </a:ext>
                    </a:extLst>
                  </a:tr>
                  <a:tr h="370840">
                    <a:tc>
                      <a:txBody>
                        <a:bodyPr/>
                        <a:lstStyle/>
                        <a:p>
                          <a:endParaRPr lang="en-US"/>
                        </a:p>
                      </a:txBody>
                      <a:tcPr>
                        <a:blipFill>
                          <a:blip r:embed="rId14"/>
                          <a:stretch>
                            <a:fillRect l="-685" t="-203279" r="-300000" b="-122951"/>
                          </a:stretch>
                        </a:blipFill>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909832904"/>
                      </a:ext>
                    </a:extLst>
                  </a:tr>
                  <a:tr h="370840">
                    <a:tc>
                      <a:txBody>
                        <a:bodyPr/>
                        <a:lstStyle/>
                        <a:p>
                          <a:endParaRPr lang="en-US"/>
                        </a:p>
                      </a:txBody>
                      <a:tcPr>
                        <a:blipFill>
                          <a:blip r:embed="rId14"/>
                          <a:stretch>
                            <a:fillRect l="-685" t="-303279" r="-300000" b="-22951"/>
                          </a:stretch>
                        </a:blipFill>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254420328"/>
                      </a:ext>
                    </a:extLst>
                  </a:tr>
                </a:tbl>
              </a:graphicData>
            </a:graphic>
          </p:graphicFrame>
        </mc:Fallback>
      </mc:AlternateContent>
      <p:sp>
        <p:nvSpPr>
          <p:cNvPr id="20" name="Rectangle 19">
            <a:extLst>
              <a:ext uri="{FF2B5EF4-FFF2-40B4-BE49-F238E27FC236}">
                <a16:creationId xmlns:a16="http://schemas.microsoft.com/office/drawing/2014/main" id="{D811D3A6-8EE0-4FEA-94E3-CA18435608EC}"/>
              </a:ext>
            </a:extLst>
          </p:cNvPr>
          <p:cNvSpPr/>
          <p:nvPr/>
        </p:nvSpPr>
        <p:spPr>
          <a:xfrm>
            <a:off x="1264228" y="1001223"/>
            <a:ext cx="9298258" cy="4855553"/>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ANY QUESTIONS?</a:t>
            </a:r>
          </a:p>
        </p:txBody>
      </p:sp>
    </p:spTree>
    <p:extLst>
      <p:ext uri="{BB962C8B-B14F-4D97-AF65-F5344CB8AC3E}">
        <p14:creationId xmlns:p14="http://schemas.microsoft.com/office/powerpoint/2010/main" val="43335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31"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E936-0274-4204-92F0-C1870C48653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5F1507F-5361-4BB8-ABA9-1F5CB2B9B87A}"/>
              </a:ext>
            </a:extLst>
          </p:cNvPr>
          <p:cNvSpPr>
            <a:spLocks noGrp="1"/>
          </p:cNvSpPr>
          <p:nvPr>
            <p:ph idx="1"/>
          </p:nvPr>
        </p:nvSpPr>
        <p:spPr/>
        <p:txBody>
          <a:bodyPr>
            <a:normAutofit fontScale="92500" lnSpcReduction="20000"/>
          </a:bodyPr>
          <a:lstStyle/>
          <a:p>
            <a:pPr>
              <a:lnSpc>
                <a:spcPct val="150000"/>
              </a:lnSpc>
            </a:pPr>
            <a:r>
              <a:rPr lang="en-US" dirty="0"/>
              <a:t>Define communication model</a:t>
            </a:r>
          </a:p>
          <a:p>
            <a:pPr lvl="1">
              <a:lnSpc>
                <a:spcPct val="150000"/>
              </a:lnSpc>
            </a:pPr>
            <a:r>
              <a:rPr lang="en-US" dirty="0"/>
              <a:t>One possible instantiation</a:t>
            </a:r>
          </a:p>
          <a:p>
            <a:pPr>
              <a:lnSpc>
                <a:spcPct val="150000"/>
              </a:lnSpc>
            </a:pPr>
            <a:r>
              <a:rPr lang="en-US" dirty="0"/>
              <a:t>Single-Server Private Information Retrieval (PIR)</a:t>
            </a:r>
          </a:p>
          <a:p>
            <a:pPr>
              <a:lnSpc>
                <a:spcPct val="150000"/>
              </a:lnSpc>
            </a:pPr>
            <a:r>
              <a:rPr lang="en-US" dirty="0"/>
              <a:t>Secure Sum Evaluation</a:t>
            </a:r>
          </a:p>
          <a:p>
            <a:pPr>
              <a:lnSpc>
                <a:spcPct val="150000"/>
              </a:lnSpc>
            </a:pPr>
            <a:r>
              <a:rPr lang="en-US" dirty="0"/>
              <a:t>Key agreement from anonymity</a:t>
            </a:r>
          </a:p>
          <a:p>
            <a:pPr lvl="1">
              <a:lnSpc>
                <a:spcPct val="150000"/>
              </a:lnSpc>
            </a:pPr>
            <a:r>
              <a:rPr lang="en-US" dirty="0"/>
              <a:t>Communication “without” key agreement </a:t>
            </a:r>
            <a:r>
              <a:rPr lang="en-US" sz="2000" dirty="0">
                <a:solidFill>
                  <a:schemeClr val="bg1">
                    <a:lumMod val="50000"/>
                  </a:schemeClr>
                </a:solidFill>
              </a:rPr>
              <a:t>[</a:t>
            </a:r>
            <a:r>
              <a:rPr lang="en-US" sz="2000" dirty="0" err="1">
                <a:solidFill>
                  <a:schemeClr val="bg1">
                    <a:lumMod val="50000"/>
                  </a:schemeClr>
                </a:solidFill>
              </a:rPr>
              <a:t>Beimel</a:t>
            </a:r>
            <a:r>
              <a:rPr lang="en-US" sz="2000" dirty="0">
                <a:solidFill>
                  <a:schemeClr val="bg1">
                    <a:lumMod val="50000"/>
                  </a:schemeClr>
                </a:solidFill>
              </a:rPr>
              <a:t> et al. ‘20]</a:t>
            </a:r>
          </a:p>
          <a:p>
            <a:pPr>
              <a:lnSpc>
                <a:spcPct val="150000"/>
              </a:lnSpc>
            </a:pPr>
            <a:r>
              <a:rPr lang="en-US" dirty="0"/>
              <a:t>Restricting the model</a:t>
            </a:r>
          </a:p>
        </p:txBody>
      </p:sp>
    </p:spTree>
    <p:extLst>
      <p:ext uri="{BB962C8B-B14F-4D97-AF65-F5344CB8AC3E}">
        <p14:creationId xmlns:p14="http://schemas.microsoft.com/office/powerpoint/2010/main" val="90985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CC78-7414-449C-B767-669A8F131DF9}"/>
              </a:ext>
            </a:extLst>
          </p:cNvPr>
          <p:cNvSpPr>
            <a:spLocks noGrp="1"/>
          </p:cNvSpPr>
          <p:nvPr>
            <p:ph type="title"/>
          </p:nvPr>
        </p:nvSpPr>
        <p:spPr/>
        <p:txBody>
          <a:bodyPr/>
          <a:lstStyle/>
          <a:p>
            <a:r>
              <a:rPr lang="en-US" dirty="0"/>
              <a:t>PIR Step Four: Recovery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A1581D-48C8-4B1E-873A-D968AFFA0F2B}"/>
                  </a:ext>
                </a:extLst>
              </p:cNvPr>
              <p:cNvSpPr>
                <a:spLocks noGrp="1"/>
              </p:cNvSpPr>
              <p:nvPr>
                <p:ph idx="1"/>
              </p:nvPr>
            </p:nvSpPr>
            <p:spPr/>
            <p:txBody>
              <a:bodyPr/>
              <a:lstStyle/>
              <a:p>
                <a:pPr marL="0" indent="0">
                  <a:buNone/>
                </a:pPr>
                <a:r>
                  <a:rPr lang="en-US" dirty="0"/>
                  <a:t>What does client Bob see?</a:t>
                </a:r>
              </a:p>
              <a:p>
                <a:pPr>
                  <a:lnSpc>
                    <a:spcPct val="150000"/>
                  </a:lnSpc>
                </a:pPr>
                <a:r>
                  <a:rPr lang="en-US" dirty="0"/>
                  <a:t>He evaluated </a:t>
                </a:r>
                <a14:m>
                  <m:oMath xmlns:m="http://schemas.openxmlformats.org/officeDocument/2006/math">
                    <m:r>
                      <a:rPr lang="en-US" b="0" i="1" smtClean="0">
                        <a:latin typeface="Cambria Math" panose="02040503050406030204" pitchFamily="18" charset="0"/>
                      </a:rPr>
                      <m:t>𝑝</m:t>
                    </m:r>
                  </m:oMath>
                </a14:m>
                <a:r>
                  <a:rPr lang="en-US" dirty="0"/>
                  <a:t> on random points: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𝑗</m:t>
                                    </m:r>
                                  </m:sub>
                                </m:sSub>
                              </m:e>
                            </m:d>
                          </m:e>
                        </m:d>
                      </m:e>
                      <m:sub>
                        <m:r>
                          <a:rPr lang="en-US" i="1">
                            <a:latin typeface="Cambria Math" panose="02040503050406030204" pitchFamily="18" charset="0"/>
                          </a:rPr>
                          <m:t>𝑗</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𝑡</m:t>
                            </m:r>
                          </m:e>
                        </m:d>
                      </m:sub>
                    </m:sSub>
                  </m:oMath>
                </a14:m>
                <a:endParaRPr lang="en-US" dirty="0"/>
              </a:p>
              <a:p>
                <a:pPr>
                  <a:lnSpc>
                    <a:spcPct val="150000"/>
                  </a:lnSpc>
                </a:pPr>
                <a:r>
                  <a:rPr lang="en-US" dirty="0"/>
                  <a:t>He gets </a:t>
                </a:r>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d>
                              <m:dPr>
                                <m:ctrlPr>
                                  <a:rPr lang="en-US" b="0" i="1" smtClean="0">
                                    <a:latin typeface="Cambria Math" panose="02040503050406030204" pitchFamily="18" charset="0"/>
                                  </a:rPr>
                                </m:ctrlPr>
                              </m:dPr>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𝑗</m:t>
                                        </m:r>
                                      </m:sub>
                                    </m:sSub>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e>
                                    </m:d>
                                  </m:e>
                                </m:d>
                              </m:e>
                            </m:d>
                          </m:e>
                        </m:d>
                      </m:e>
                      <m:sub>
                        <m:r>
                          <a:rPr lang="en-US" i="1">
                            <a:latin typeface="Cambria Math" panose="02040503050406030204" pitchFamily="18" charset="0"/>
                          </a:rPr>
                          <m:t>𝑗</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𝑡</m:t>
                            </m:r>
                          </m:e>
                        </m:d>
                      </m:sub>
                    </m:sSub>
                  </m:oMath>
                </a14:m>
                <a:r>
                  <a:rPr lang="en-US" dirty="0"/>
                  <a:t> from server (along with noise)</a:t>
                </a:r>
              </a:p>
              <a:p>
                <a:pPr lvl="1">
                  <a:lnSpc>
                    <a:spcPct val="150000"/>
                  </a:lnSpc>
                </a:pPr>
                <a:r>
                  <a:rPr lang="en-US" dirty="0"/>
                  <a:t>Evaluations of a univariate polynomial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on </a:t>
                </a:r>
                <a14:m>
                  <m:oMath xmlns:m="http://schemas.openxmlformats.org/officeDocument/2006/math">
                    <m:r>
                      <a:rPr lang="en-US" b="0" i="1" smtClean="0">
                        <a:latin typeface="Cambria Math" panose="02040503050406030204" pitchFamily="18" charset="0"/>
                      </a:rPr>
                      <m:t>𝑡</m:t>
                    </m:r>
                  </m:oMath>
                </a14:m>
                <a:r>
                  <a:rPr lang="en-US" dirty="0"/>
                  <a:t> random points </a:t>
                </a:r>
                <a14:m>
                  <m:oMath xmlns:m="http://schemas.openxmlformats.org/officeDocument/2006/math">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r>
                      <a:rPr lang="en-US" b="0" i="1" smtClean="0">
                        <a:latin typeface="Cambria Math" panose="02040503050406030204" pitchFamily="18" charset="0"/>
                      </a:rPr>
                      <m:t>}</m:t>
                    </m:r>
                  </m:oMath>
                </a14:m>
                <a:endParaRPr lang="en-US" dirty="0"/>
              </a:p>
              <a:p>
                <a:pPr lvl="1">
                  <a:lnSpc>
                    <a:spcPct val="150000"/>
                  </a:lnSpc>
                </a:pPr>
                <a:r>
                  <a:rPr lang="en-US" dirty="0"/>
                  <a:t>If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&gt;</m:t>
                    </m:r>
                  </m:oMath>
                </a14:m>
                <a:r>
                  <a:rPr lang="en-US" dirty="0"/>
                  <a:t> degree of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Bob can learn coefficients of </a:t>
                </a:r>
                <a14:m>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𝑝</m:t>
                    </m:r>
                  </m:oMath>
                </a14:m>
                <a:endParaRPr lang="en-US" dirty="0">
                  <a:solidFill>
                    <a:schemeClr val="bg1">
                      <a:lumMod val="50000"/>
                    </a:schemeClr>
                  </a:solidFill>
                </a:endParaRPr>
              </a:p>
            </p:txBody>
          </p:sp>
        </mc:Choice>
        <mc:Fallback xmlns="">
          <p:sp>
            <p:nvSpPr>
              <p:cNvPr id="3" name="Content Placeholder 2">
                <a:extLst>
                  <a:ext uri="{FF2B5EF4-FFF2-40B4-BE49-F238E27FC236}">
                    <a16:creationId xmlns:a16="http://schemas.microsoft.com/office/drawing/2014/main" id="{D3A1581D-48C8-4B1E-873A-D968AFFA0F2B}"/>
                  </a:ext>
                </a:extLst>
              </p:cNvPr>
              <p:cNvSpPr>
                <a:spLocks noGrp="1" noRot="1" noChangeAspect="1" noMove="1" noResize="1" noEditPoints="1" noAdjustHandles="1" noChangeArrowheads="1" noChangeShapeType="1" noTextEdit="1"/>
              </p:cNvSpPr>
              <p:nvPr>
                <p:ph idx="1"/>
              </p:nvPr>
            </p:nvSpPr>
            <p:spPr>
              <a:blipFill>
                <a:blip r:embed="rId3"/>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4099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CC78-7414-449C-B767-669A8F131DF9}"/>
              </a:ext>
            </a:extLst>
          </p:cNvPr>
          <p:cNvSpPr>
            <a:spLocks noGrp="1"/>
          </p:cNvSpPr>
          <p:nvPr>
            <p:ph type="title"/>
          </p:nvPr>
        </p:nvSpPr>
        <p:spPr/>
        <p:txBody>
          <a:bodyPr/>
          <a:lstStyle/>
          <a:p>
            <a:r>
              <a:rPr lang="en-US" dirty="0"/>
              <a:t>PIR Step Four: Recovery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A1581D-48C8-4B1E-873A-D968AFFA0F2B}"/>
                  </a:ext>
                </a:extLst>
              </p:cNvPr>
              <p:cNvSpPr>
                <a:spLocks noGrp="1"/>
              </p:cNvSpPr>
              <p:nvPr>
                <p:ph idx="1"/>
              </p:nvPr>
            </p:nvSpPr>
            <p:spPr/>
            <p:txBody>
              <a:bodyPr/>
              <a:lstStyle/>
              <a:p>
                <a:pPr marL="0" indent="0">
                  <a:buNone/>
                </a:pPr>
                <a:r>
                  <a:rPr lang="en-US" dirty="0"/>
                  <a:t>W</a:t>
                </a:r>
                <a:r>
                  <a:rPr lang="en-US" dirty="0">
                    <a:solidFill>
                      <a:schemeClr val="tx1"/>
                    </a:solidFill>
                  </a:rPr>
                  <a:t>hy is </a:t>
                </a:r>
                <a14:m>
                  <m:oMath xmlns:m="http://schemas.openxmlformats.org/officeDocument/2006/math">
                    <m:r>
                      <a:rPr lang="en-US" i="1">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𝑝</m:t>
                    </m:r>
                  </m:oMath>
                </a14:m>
                <a:r>
                  <a:rPr lang="en-US" dirty="0">
                    <a:solidFill>
                      <a:schemeClr val="tx1"/>
                    </a:solidFill>
                  </a:rPr>
                  <a:t> important?</a:t>
                </a:r>
              </a:p>
              <a:p>
                <a:pPr>
                  <a:lnSpc>
                    <a:spcPct val="150000"/>
                  </a:lnSpc>
                </a:pPr>
                <a:r>
                  <a:rPr lang="en-US" dirty="0">
                    <a:solidFill>
                      <a:schemeClr val="tx1"/>
                    </a:solidFill>
                  </a:rPr>
                  <a:t>Bob chose </a:t>
                </a:r>
                <a14:m>
                  <m:oMath xmlns:m="http://schemas.openxmlformats.org/officeDocument/2006/math">
                    <m:r>
                      <a:rPr lang="en-US" b="0" i="1" smtClean="0">
                        <a:solidFill>
                          <a:schemeClr val="tx1"/>
                        </a:solidFill>
                        <a:latin typeface="Cambria Math" panose="02040503050406030204" pitchFamily="18" charset="0"/>
                      </a:rPr>
                      <m:t>𝑝</m:t>
                    </m:r>
                  </m:oMath>
                </a14:m>
                <a:r>
                  <a:rPr lang="en-US" dirty="0">
                    <a:solidFill>
                      <a:schemeClr val="tx1"/>
                    </a:solidFill>
                  </a:rPr>
                  <a:t> such that </a:t>
                </a:r>
                <a14:m>
                  <m:oMath xmlns:m="http://schemas.openxmlformats.org/officeDocument/2006/math">
                    <m:r>
                      <a:rPr lang="en-US" b="0" i="1" smtClean="0">
                        <a:solidFill>
                          <a:schemeClr val="tx1"/>
                        </a:solidFill>
                        <a:latin typeface="Cambria Math" panose="02040503050406030204" pitchFamily="18" charset="0"/>
                      </a:rPr>
                      <m:t>𝑝</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0</m:t>
                        </m:r>
                      </m:e>
                    </m:d>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𝑢</m:t>
                        </m:r>
                      </m:e>
                      <m: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𝑖</m:t>
                            </m:r>
                          </m:sub>
                        </m:sSub>
                      </m:sub>
                    </m:sSub>
                  </m:oMath>
                </a14:m>
                <a:endParaRPr lang="en-US" dirty="0">
                  <a:solidFill>
                    <a:schemeClr val="tx1"/>
                  </a:solidFill>
                </a:endParaRPr>
              </a:p>
              <a:p>
                <a:pPr>
                  <a:lnSpc>
                    <a:spcPct val="150000"/>
                  </a:lnSpc>
                </a:pPr>
                <a:r>
                  <a:rPr lang="en-US" dirty="0">
                    <a:solidFill>
                      <a:schemeClr val="tx1"/>
                    </a:solidFill>
                  </a:rPr>
                  <a:t>Server defined </a:t>
                </a:r>
                <a14:m>
                  <m:oMath xmlns:m="http://schemas.openxmlformats.org/officeDocument/2006/math">
                    <m:r>
                      <a:rPr lang="en-US" b="0" i="1" smtClean="0">
                        <a:solidFill>
                          <a:schemeClr val="tx1"/>
                        </a:solidFill>
                        <a:latin typeface="Cambria Math" panose="02040503050406030204" pitchFamily="18" charset="0"/>
                      </a:rPr>
                      <m:t>𝑞</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𝑣</m:t>
                        </m:r>
                      </m:e>
                    </m:d>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𝑏</m:t>
                        </m:r>
                      </m:e>
                      <m:sub>
                        <m:r>
                          <a:rPr lang="en-US" b="0" i="1" smtClean="0">
                            <a:solidFill>
                              <a:schemeClr val="tx1"/>
                            </a:solidFill>
                            <a:latin typeface="Cambria Math" panose="02040503050406030204" pitchFamily="18" charset="0"/>
                          </a:rPr>
                          <m:t>𝑟</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𝑟</m:t>
                        </m:r>
                      </m:sub>
                    </m:sSub>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𝑣</m:t>
                        </m:r>
                      </m:e>
                    </m:d>
                  </m:oMath>
                </a14:m>
                <a:endParaRPr lang="en-US" dirty="0">
                  <a:solidFill>
                    <a:schemeClr val="tx1"/>
                  </a:solidFill>
                </a:endParaRPr>
              </a:p>
              <a:p>
                <a:pPr>
                  <a:lnSpc>
                    <a:spcPct val="150000"/>
                  </a:lnSpc>
                </a:pPr>
                <a:r>
                  <a:rPr lang="en-US" dirty="0">
                    <a:solidFill>
                      <a:schemeClr val="tx1"/>
                    </a:solidFill>
                  </a:rPr>
                  <a:t>Toolbox property: </a:t>
                </a:r>
                <a14:m>
                  <m:oMath xmlns:m="http://schemas.openxmlformats.org/officeDocument/2006/math">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𝑏</m:t>
                        </m:r>
                      </m:e>
                      <m:sub>
                        <m:r>
                          <a:rPr lang="en-US" i="1">
                            <a:solidFill>
                              <a:schemeClr val="tx1"/>
                            </a:solidFill>
                            <a:latin typeface="Cambria Math" panose="02040503050406030204" pitchFamily="18" charset="0"/>
                          </a:rPr>
                          <m:t>𝑟</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𝑟</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𝑢</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𝑖</m:t>
                                </m:r>
                              </m:sub>
                            </m:sSub>
                          </m:sub>
                        </m:sSub>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𝑏</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𝑖</m:t>
                            </m:r>
                          </m:sub>
                        </m:sSub>
                      </m:sub>
                    </m:sSub>
                  </m:oMath>
                </a14:m>
                <a:r>
                  <a:rPr lang="en-US" dirty="0">
                    <a:solidFill>
                      <a:schemeClr val="tx1"/>
                    </a:solidFill>
                  </a:rPr>
                  <a:t> </a:t>
                </a:r>
              </a:p>
              <a:p>
                <a:pPr marL="0" indent="0">
                  <a:buNone/>
                </a:pPr>
                <a:endParaRPr lang="en-US" b="0" i="1" dirty="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𝑞</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𝑝</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0</m:t>
                              </m:r>
                            </m:e>
                          </m:d>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𝑞</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𝑢</m:t>
                          </m:r>
                        </m:e>
                        <m: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𝑖</m:t>
                              </m:r>
                            </m:sub>
                          </m:sSub>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𝑏</m:t>
                          </m:r>
                        </m:e>
                        <m: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𝑖</m:t>
                              </m:r>
                            </m:sub>
                          </m:sSub>
                        </m:sub>
                      </m:sSub>
                    </m:oMath>
                  </m:oMathPara>
                </a14:m>
                <a:endParaRPr lang="en-US" dirty="0">
                  <a:solidFill>
                    <a:schemeClr val="bg1">
                      <a:lumMod val="50000"/>
                    </a:schemeClr>
                  </a:solidFill>
                </a:endParaRPr>
              </a:p>
            </p:txBody>
          </p:sp>
        </mc:Choice>
        <mc:Fallback xmlns="">
          <p:sp>
            <p:nvSpPr>
              <p:cNvPr id="3" name="Content Placeholder 2">
                <a:extLst>
                  <a:ext uri="{FF2B5EF4-FFF2-40B4-BE49-F238E27FC236}">
                    <a16:creationId xmlns:a16="http://schemas.microsoft.com/office/drawing/2014/main" id="{D3A1581D-48C8-4B1E-873A-D968AFFA0F2B}"/>
                  </a:ext>
                </a:extLst>
              </p:cNvPr>
              <p:cNvSpPr>
                <a:spLocks noGrp="1" noRot="1" noChangeAspect="1" noMove="1" noResize="1" noEditPoints="1" noAdjustHandles="1" noChangeArrowheads="1" noChangeShapeType="1" noTextEdit="1"/>
              </p:cNvSpPr>
              <p:nvPr>
                <p:ph idx="1"/>
              </p:nvPr>
            </p:nvSpPr>
            <p:spPr>
              <a:blipFill>
                <a:blip r:embed="rId3"/>
                <a:stretch>
                  <a:fillRect l="-1217" t="-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id="{6414EDCC-377C-4E7D-91A7-1EAF3C5EE4DB}"/>
                  </a:ext>
                </a:extLst>
              </p:cNvPr>
              <p:cNvGraphicFramePr>
                <a:graphicFrameLocks noGrp="1"/>
              </p:cNvGraphicFramePr>
              <p:nvPr>
                <p:extLst>
                  <p:ext uri="{D42A27DB-BD31-4B8C-83A1-F6EECF244321}">
                    <p14:modId xmlns:p14="http://schemas.microsoft.com/office/powerpoint/2010/main" val="2056825994"/>
                  </p:ext>
                </p:extLst>
              </p:nvPr>
            </p:nvGraphicFramePr>
            <p:xfrm>
              <a:off x="8284028" y="188959"/>
              <a:ext cx="3541488" cy="1483360"/>
            </p:xfrm>
            <a:graphic>
              <a:graphicData uri="http://schemas.openxmlformats.org/drawingml/2006/table">
                <a:tbl>
                  <a:tblPr firstRow="1" bandRow="1">
                    <a:tableStyleId>{5940675A-B579-460E-94D1-54222C63F5DA}</a:tableStyleId>
                  </a:tblPr>
                  <a:tblGrid>
                    <a:gridCol w="885372">
                      <a:extLst>
                        <a:ext uri="{9D8B030D-6E8A-4147-A177-3AD203B41FA5}">
                          <a16:colId xmlns:a16="http://schemas.microsoft.com/office/drawing/2014/main" val="3029402053"/>
                        </a:ext>
                      </a:extLst>
                    </a:gridCol>
                    <a:gridCol w="885372">
                      <a:extLst>
                        <a:ext uri="{9D8B030D-6E8A-4147-A177-3AD203B41FA5}">
                          <a16:colId xmlns:a16="http://schemas.microsoft.com/office/drawing/2014/main" val="948430115"/>
                        </a:ext>
                      </a:extLst>
                    </a:gridCol>
                    <a:gridCol w="885372">
                      <a:extLst>
                        <a:ext uri="{9D8B030D-6E8A-4147-A177-3AD203B41FA5}">
                          <a16:colId xmlns:a16="http://schemas.microsoft.com/office/drawing/2014/main" val="1316422408"/>
                        </a:ext>
                      </a:extLst>
                    </a:gridCol>
                    <a:gridCol w="885372">
                      <a:extLst>
                        <a:ext uri="{9D8B030D-6E8A-4147-A177-3AD203B41FA5}">
                          <a16:colId xmlns:a16="http://schemas.microsoft.com/office/drawing/2014/main" val="2833856566"/>
                        </a:ext>
                      </a:extLst>
                    </a:gridCol>
                  </a:tblGrid>
                  <a:tr h="370840">
                    <a:tc>
                      <a:txBody>
                        <a:bodyPr/>
                        <a:lstStyle/>
                        <a:p>
                          <a:pPr algn="ct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m:t>
                                    </m:r>
                                  </m:sub>
                                </m:sSub>
                              </m:oMath>
                            </m:oMathPara>
                          </a14:m>
                          <a:endParaRPr lang="en-US" dirty="0"/>
                        </a:p>
                      </a:txBody>
                      <a:tcPr/>
                    </a:tc>
                    <a:extLst>
                      <a:ext uri="{0D108BD9-81ED-4DB2-BD59-A6C34878D82A}">
                        <a16:rowId xmlns:a16="http://schemas.microsoft.com/office/drawing/2014/main" val="3165102297"/>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640109705"/>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909832904"/>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𝑚</m:t>
                                    </m:r>
                                  </m:sub>
                                </m:sSub>
                                <m:r>
                                  <a:rPr lang="en-US" b="0" i="1" smtClean="0">
                                    <a:latin typeface="Cambria Math" panose="02040503050406030204" pitchFamily="18" charset="0"/>
                                  </a:rPr>
                                  <m:t>(⋅)</m:t>
                                </m:r>
                              </m:oMath>
                            </m:oMathPara>
                          </a14:m>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254420328"/>
                      </a:ext>
                    </a:extLst>
                  </a:tr>
                </a:tbl>
              </a:graphicData>
            </a:graphic>
          </p:graphicFrame>
        </mc:Choice>
        <mc:Fallback xmlns="">
          <p:graphicFrame>
            <p:nvGraphicFramePr>
              <p:cNvPr id="4" name="Table 5">
                <a:extLst>
                  <a:ext uri="{FF2B5EF4-FFF2-40B4-BE49-F238E27FC236}">
                    <a16:creationId xmlns:a16="http://schemas.microsoft.com/office/drawing/2014/main" id="{6414EDCC-377C-4E7D-91A7-1EAF3C5EE4DB}"/>
                  </a:ext>
                </a:extLst>
              </p:cNvPr>
              <p:cNvGraphicFramePr>
                <a:graphicFrameLocks noGrp="1"/>
              </p:cNvGraphicFramePr>
              <p:nvPr>
                <p:extLst>
                  <p:ext uri="{D42A27DB-BD31-4B8C-83A1-F6EECF244321}">
                    <p14:modId xmlns:p14="http://schemas.microsoft.com/office/powerpoint/2010/main" val="2056825994"/>
                  </p:ext>
                </p:extLst>
              </p:nvPr>
            </p:nvGraphicFramePr>
            <p:xfrm>
              <a:off x="8284028" y="188959"/>
              <a:ext cx="3541488" cy="1483360"/>
            </p:xfrm>
            <a:graphic>
              <a:graphicData uri="http://schemas.openxmlformats.org/drawingml/2006/table">
                <a:tbl>
                  <a:tblPr firstRow="1" bandRow="1">
                    <a:tableStyleId>{5940675A-B579-460E-94D1-54222C63F5DA}</a:tableStyleId>
                  </a:tblPr>
                  <a:tblGrid>
                    <a:gridCol w="885372">
                      <a:extLst>
                        <a:ext uri="{9D8B030D-6E8A-4147-A177-3AD203B41FA5}">
                          <a16:colId xmlns:a16="http://schemas.microsoft.com/office/drawing/2014/main" val="3029402053"/>
                        </a:ext>
                      </a:extLst>
                    </a:gridCol>
                    <a:gridCol w="885372">
                      <a:extLst>
                        <a:ext uri="{9D8B030D-6E8A-4147-A177-3AD203B41FA5}">
                          <a16:colId xmlns:a16="http://schemas.microsoft.com/office/drawing/2014/main" val="948430115"/>
                        </a:ext>
                      </a:extLst>
                    </a:gridCol>
                    <a:gridCol w="885372">
                      <a:extLst>
                        <a:ext uri="{9D8B030D-6E8A-4147-A177-3AD203B41FA5}">
                          <a16:colId xmlns:a16="http://schemas.microsoft.com/office/drawing/2014/main" val="1316422408"/>
                        </a:ext>
                      </a:extLst>
                    </a:gridCol>
                    <a:gridCol w="885372">
                      <a:extLst>
                        <a:ext uri="{9D8B030D-6E8A-4147-A177-3AD203B41FA5}">
                          <a16:colId xmlns:a16="http://schemas.microsoft.com/office/drawing/2014/main" val="2833856566"/>
                        </a:ext>
                      </a:extLst>
                    </a:gridCol>
                  </a:tblGrid>
                  <a:tr h="370840">
                    <a:tc>
                      <a:txBody>
                        <a:bodyPr/>
                        <a:lstStyle/>
                        <a:p>
                          <a:pPr algn="ctr"/>
                          <a:endParaRPr lang="en-US" dirty="0"/>
                        </a:p>
                      </a:txBody>
                      <a:tcPr/>
                    </a:tc>
                    <a:tc>
                      <a:txBody>
                        <a:bodyPr/>
                        <a:lstStyle/>
                        <a:p>
                          <a:endParaRPr lang="en-US"/>
                        </a:p>
                      </a:txBody>
                      <a:tcPr>
                        <a:blipFill>
                          <a:blip r:embed="rId4"/>
                          <a:stretch>
                            <a:fillRect l="-101379" t="-1639" r="-202069" b="-324590"/>
                          </a:stretch>
                        </a:blipFill>
                      </a:tcPr>
                    </a:tc>
                    <a:tc>
                      <a:txBody>
                        <a:bodyPr/>
                        <a:lstStyle/>
                        <a:p>
                          <a:endParaRPr lang="en-US"/>
                        </a:p>
                      </a:txBody>
                      <a:tcPr>
                        <a:blipFill>
                          <a:blip r:embed="rId4"/>
                          <a:stretch>
                            <a:fillRect l="-200000" t="-1639" r="-100685" b="-324590"/>
                          </a:stretch>
                        </a:blipFill>
                      </a:tcPr>
                    </a:tc>
                    <a:tc>
                      <a:txBody>
                        <a:bodyPr/>
                        <a:lstStyle/>
                        <a:p>
                          <a:endParaRPr lang="en-US"/>
                        </a:p>
                      </a:txBody>
                      <a:tcPr>
                        <a:blipFill>
                          <a:blip r:embed="rId4"/>
                          <a:stretch>
                            <a:fillRect l="-302069" t="-1639" r="-1379" b="-324590"/>
                          </a:stretch>
                        </a:blipFill>
                      </a:tcPr>
                    </a:tc>
                    <a:extLst>
                      <a:ext uri="{0D108BD9-81ED-4DB2-BD59-A6C34878D82A}">
                        <a16:rowId xmlns:a16="http://schemas.microsoft.com/office/drawing/2014/main" val="3165102297"/>
                      </a:ext>
                    </a:extLst>
                  </a:tr>
                  <a:tr h="370840">
                    <a:tc>
                      <a:txBody>
                        <a:bodyPr/>
                        <a:lstStyle/>
                        <a:p>
                          <a:endParaRPr lang="en-US"/>
                        </a:p>
                      </a:txBody>
                      <a:tcPr>
                        <a:blipFill>
                          <a:blip r:embed="rId4"/>
                          <a:stretch>
                            <a:fillRect l="-685" t="-100000" r="-300000" b="-219355"/>
                          </a:stretch>
                        </a:blipFill>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640109705"/>
                      </a:ext>
                    </a:extLst>
                  </a:tr>
                  <a:tr h="370840">
                    <a:tc>
                      <a:txBody>
                        <a:bodyPr/>
                        <a:lstStyle/>
                        <a:p>
                          <a:endParaRPr lang="en-US"/>
                        </a:p>
                      </a:txBody>
                      <a:tcPr>
                        <a:blipFill>
                          <a:blip r:embed="rId4"/>
                          <a:stretch>
                            <a:fillRect l="-685" t="-203279" r="-300000" b="-122951"/>
                          </a:stretch>
                        </a:blipFill>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909832904"/>
                      </a:ext>
                    </a:extLst>
                  </a:tr>
                  <a:tr h="370840">
                    <a:tc>
                      <a:txBody>
                        <a:bodyPr/>
                        <a:lstStyle/>
                        <a:p>
                          <a:endParaRPr lang="en-US"/>
                        </a:p>
                      </a:txBody>
                      <a:tcPr>
                        <a:blipFill>
                          <a:blip r:embed="rId4"/>
                          <a:stretch>
                            <a:fillRect l="-685" t="-303279" r="-300000" b="-22951"/>
                          </a:stretch>
                        </a:blipFill>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254420328"/>
                      </a:ext>
                    </a:extLst>
                  </a:tr>
                </a:tbl>
              </a:graphicData>
            </a:graphic>
          </p:graphicFrame>
        </mc:Fallback>
      </mc:AlternateContent>
      <p:sp>
        <p:nvSpPr>
          <p:cNvPr id="5" name="Rectangle 4">
            <a:extLst>
              <a:ext uri="{FF2B5EF4-FFF2-40B4-BE49-F238E27FC236}">
                <a16:creationId xmlns:a16="http://schemas.microsoft.com/office/drawing/2014/main" id="{EBA1E990-2E0E-4127-B0B7-4B42F7D849E6}"/>
              </a:ext>
            </a:extLst>
          </p:cNvPr>
          <p:cNvSpPr/>
          <p:nvPr/>
        </p:nvSpPr>
        <p:spPr>
          <a:xfrm>
            <a:off x="1264228" y="1001223"/>
            <a:ext cx="9298258" cy="4855553"/>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ANY QUESTIONS?</a:t>
            </a:r>
          </a:p>
        </p:txBody>
      </p:sp>
    </p:spTree>
    <p:extLst>
      <p:ext uri="{BB962C8B-B14F-4D97-AF65-F5344CB8AC3E}">
        <p14:creationId xmlns:p14="http://schemas.microsoft.com/office/powerpoint/2010/main" val="274533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C7A4-C45C-4B37-88FC-22C3A7139BDE}"/>
              </a:ext>
            </a:extLst>
          </p:cNvPr>
          <p:cNvSpPr>
            <a:spLocks noGrp="1"/>
          </p:cNvSpPr>
          <p:nvPr>
            <p:ph type="title"/>
          </p:nvPr>
        </p:nvSpPr>
        <p:spPr/>
        <p:txBody>
          <a:bodyPr/>
          <a:lstStyle/>
          <a:p>
            <a:r>
              <a:rPr lang="en-US" dirty="0"/>
              <a:t>Parameters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0CBB51-CAC4-48AC-8833-104DA00AD246}"/>
                  </a:ext>
                </a:extLst>
              </p:cNvPr>
              <p:cNvSpPr>
                <a:spLocks noGrp="1"/>
              </p:cNvSpPr>
              <p:nvPr>
                <p:ph idx="1"/>
              </p:nvPr>
            </p:nvSpPr>
            <p:spPr/>
            <p:txBody>
              <a:bodyPr/>
              <a:lstStyle/>
              <a:p>
                <a:pPr marL="0" indent="0">
                  <a:buNone/>
                </a:pPr>
                <a:r>
                  <a:rPr lang="en-US" b="0" dirty="0"/>
                  <a:t>Recall: </a:t>
                </a:r>
                <a14:m>
                  <m:oMath xmlns:m="http://schemas.openxmlformats.org/officeDocument/2006/math">
                    <m:r>
                      <a:rPr lang="en-US" b="0" i="1" smtClean="0">
                        <a:latin typeface="Cambria Math" panose="02040503050406030204" pitchFamily="18" charset="0"/>
                      </a:rPr>
                      <m:t>𝑡</m:t>
                    </m:r>
                  </m:oMath>
                </a14:m>
                <a:r>
                  <a:rPr lang="en-US" dirty="0"/>
                  <a:t> evaluation points, </a:t>
                </a:r>
                <a14:m>
                  <m:oMath xmlns:m="http://schemas.openxmlformats.org/officeDocument/2006/math">
                    <m:r>
                      <a:rPr lang="en-US" b="0" i="1" smtClean="0">
                        <a:latin typeface="Cambria Math" panose="02040503050406030204" pitchFamily="18" charset="0"/>
                      </a:rPr>
                      <m:t>𝑧</m:t>
                    </m:r>
                  </m:oMath>
                </a14:m>
                <a:r>
                  <a:rPr lang="en-US" dirty="0"/>
                  <a:t> noise points</a:t>
                </a:r>
              </a:p>
              <a:p>
                <a:r>
                  <a:rPr lang="en-US" dirty="0"/>
                  <a:t>CR assumption: </a:t>
                </a:r>
                <a14:m>
                  <m:oMath xmlns:m="http://schemas.openxmlformats.org/officeDocument/2006/math">
                    <m:r>
                      <a:rPr lang="en-US" b="0" i="1" smtClean="0">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𝜔</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𝜆</m:t>
                                    </m:r>
                                  </m:den>
                                </m:f>
                              </m:e>
                            </m:d>
                          </m:e>
                          <m:sup>
                            <m:r>
                              <a:rPr lang="en-US" i="1">
                                <a:latin typeface="Cambria Math" panose="02040503050406030204" pitchFamily="18" charset="0"/>
                              </a:rPr>
                              <m:t>2</m:t>
                            </m:r>
                          </m:sup>
                        </m:sSup>
                      </m:e>
                    </m:d>
                  </m:oMath>
                </a14:m>
                <a:endParaRPr lang="en-US" dirty="0"/>
              </a:p>
              <a:p>
                <a:r>
                  <a:rPr lang="en-US" dirty="0"/>
                  <a:t>If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&gt;</m:t>
                    </m:r>
                  </m:oMath>
                </a14:m>
                <a:r>
                  <a:rPr lang="en-US" dirty="0"/>
                  <a:t> degree of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client can learn </a:t>
                </a:r>
                <a14:m>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𝑝</m:t>
                    </m:r>
                  </m:oMath>
                </a14:m>
                <a:endParaRPr lang="en-US" dirty="0">
                  <a:solidFill>
                    <a:schemeClr val="bg1">
                      <a:lumMod val="50000"/>
                    </a:schemeClr>
                  </a:solidFill>
                </a:endParaRPr>
              </a:p>
              <a:p>
                <a:pPr lvl="1"/>
                <a14:m>
                  <m:oMath xmlns:m="http://schemas.openxmlformats.org/officeDocument/2006/math">
                    <m:r>
                      <a:rPr lang="en-US" b="0" i="1" smtClean="0">
                        <a:latin typeface="Cambria Math" panose="02040503050406030204" pitchFamily="18" charset="0"/>
                      </a:rPr>
                      <m:t>𝑞</m:t>
                    </m:r>
                  </m:oMath>
                </a14:m>
                <a:r>
                  <a:rPr lang="en-US" dirty="0"/>
                  <a:t> had degree </a:t>
                </a:r>
                <a14:m>
                  <m:oMath xmlns:m="http://schemas.openxmlformats.org/officeDocument/2006/math">
                    <m:r>
                      <a:rPr lang="en-US" b="0" i="1" smtClean="0">
                        <a:latin typeface="Cambria Math" panose="02040503050406030204" pitchFamily="18" charset="0"/>
                      </a:rPr>
                      <m:t>𝑑</m:t>
                    </m:r>
                  </m:oMath>
                </a14:m>
                <a:endParaRPr lang="en-US" dirty="0"/>
              </a:p>
              <a:p>
                <a:pPr lvl="1"/>
                <a14:m>
                  <m:oMath xmlns:m="http://schemas.openxmlformats.org/officeDocument/2006/math">
                    <m:r>
                      <a:rPr lang="en-US" b="0" i="1" smtClean="0">
                        <a:latin typeface="Cambria Math" panose="02040503050406030204" pitchFamily="18" charset="0"/>
                      </a:rPr>
                      <m:t>𝑝</m:t>
                    </m:r>
                  </m:oMath>
                </a14:m>
                <a:r>
                  <a:rPr lang="en-US" dirty="0"/>
                  <a:t> had degree </a:t>
                </a:r>
                <a14:m>
                  <m:oMath xmlns:m="http://schemas.openxmlformats.org/officeDocument/2006/math">
                    <m:r>
                      <a:rPr lang="en-US" i="1">
                        <a:latin typeface="Cambria Math" panose="02040503050406030204" pitchFamily="18" charset="0"/>
                      </a:rPr>
                      <m:t>𝜆</m:t>
                    </m:r>
                  </m:oMath>
                </a14:m>
                <a:endParaRPr lang="en-US" dirty="0"/>
              </a:p>
              <a:p>
                <a:pPr lvl="1"/>
                <a:r>
                  <a:rPr lang="en-US" dirty="0"/>
                  <a:t>So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&gt;</m:t>
                    </m:r>
                    <m:r>
                      <a:rPr lang="en-US" b="0" i="1" smtClean="0">
                        <a:latin typeface="Cambria Math" panose="02040503050406030204" pitchFamily="18" charset="0"/>
                      </a:rPr>
                      <m:t>𝑑</m:t>
                    </m:r>
                    <m:r>
                      <a:rPr lang="en-US" i="1">
                        <a:latin typeface="Cambria Math" panose="02040503050406030204" pitchFamily="18" charset="0"/>
                      </a:rPr>
                      <m:t>𝜆</m:t>
                    </m:r>
                  </m:oMath>
                </a14:m>
                <a:endParaRPr lang="en-US" dirty="0"/>
              </a:p>
              <a:p>
                <a:r>
                  <a:rPr lang="en-US" dirty="0"/>
                  <a:t>Toolbox lemma:</a:t>
                </a:r>
                <a14:m>
                  <m:oMath xmlns:m="http://schemas.openxmlformats.org/officeDocument/2006/math">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𝑚</m:t>
                        </m:r>
                      </m:e>
                    </m:ra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&lt;</m:t>
                    </m:r>
                    <m:d>
                      <m:dPr>
                        <m:begChr m:val="|"/>
                        <m:endChr m:val="|"/>
                        <m:ctrlPr>
                          <a:rPr lang="en-US" i="1">
                            <a:latin typeface="Cambria Math" panose="02040503050406030204" pitchFamily="18" charset="0"/>
                          </a:rPr>
                        </m:ctrlPr>
                      </m:dPr>
                      <m:e>
                        <m:r>
                          <a:rPr lang="en-US" i="1">
                            <a:latin typeface="Cambria Math" panose="02040503050406030204" pitchFamily="18" charset="0"/>
                          </a:rPr>
                          <m:t>𝐹</m:t>
                        </m:r>
                      </m:e>
                    </m:d>
                    <m:r>
                      <a:rPr lang="en-US" i="1">
                        <a:latin typeface="Cambria Math" panose="02040503050406030204" pitchFamily="18" charset="0"/>
                      </a:rPr>
                      <m:t>−1</m:t>
                    </m:r>
                  </m:oMath>
                </a14:m>
                <a:endParaRPr lang="en-US" dirty="0"/>
              </a:p>
              <a:p>
                <a:pPr marL="0" indent="0">
                  <a:buNone/>
                </a:pPr>
                <a:r>
                  <a:rPr lang="en-US" dirty="0"/>
                  <a:t>Combining,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𝑚</m:t>
                        </m:r>
                      </m:e>
                    </m:rad>
                    <m:r>
                      <a:rPr lang="en-US" i="1">
                        <a:latin typeface="Cambria Math" panose="02040503050406030204" pitchFamily="18" charset="0"/>
                      </a:rPr>
                      <m:t>𝜆</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sup>
                    </m:sSup>
                    <m:r>
                      <a:rPr lang="en-US" i="1">
                        <a:latin typeface="Cambria Math" panose="02040503050406030204" pitchFamily="18" charset="0"/>
                      </a:rPr>
                      <m:t>𝜆</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700CBB51-CAC4-48AC-8833-104DA00AD246}"/>
                  </a:ext>
                </a:extLst>
              </p:cNvPr>
              <p:cNvSpPr>
                <a:spLocks noGrp="1" noRot="1" noChangeAspect="1" noMove="1" noResize="1" noEditPoints="1" noAdjustHandles="1" noChangeArrowheads="1" noChangeShapeType="1" noTextEdit="1"/>
              </p:cNvSpPr>
              <p:nvPr>
                <p:ph idx="1"/>
              </p:nvPr>
            </p:nvSpPr>
            <p:spPr>
              <a:blipFill>
                <a:blip r:embed="rId3"/>
                <a:stretch>
                  <a:fillRect l="-1217" t="-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peech Bubble: Rectangle with Corners Rounded 3">
                <a:extLst>
                  <a:ext uri="{FF2B5EF4-FFF2-40B4-BE49-F238E27FC236}">
                    <a16:creationId xmlns:a16="http://schemas.microsoft.com/office/drawing/2014/main" id="{00248975-77A0-41EE-A88C-2BF47A05E041}"/>
                  </a:ext>
                </a:extLst>
              </p:cNvPr>
              <p:cNvSpPr/>
              <p:nvPr/>
            </p:nvSpPr>
            <p:spPr>
              <a:xfrm>
                <a:off x="5978292" y="4490977"/>
                <a:ext cx="3316180" cy="711840"/>
              </a:xfrm>
              <a:prstGeom prst="wedgeRoundRectCallout">
                <a:avLst>
                  <a:gd name="adj1" fmla="val -38887"/>
                  <a:gd name="adj2" fmla="val 1140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HelveticaNeueLT Std Cn"/>
                  </a:rPr>
                  <a:t>We’ll take </a:t>
                </a:r>
                <a14:m>
                  <m:oMath xmlns:m="http://schemas.openxmlformats.org/officeDocument/2006/math">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m:t>
                            </m:r>
                          </m:e>
                          <m:sup>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r>
                              <a:rPr lang="en-US" sz="2000" b="0" i="1" smtClean="0">
                                <a:latin typeface="Cambria Math" panose="02040503050406030204" pitchFamily="18" charset="0"/>
                              </a:rPr>
                              <m:t>𝜀</m:t>
                            </m:r>
                          </m:sup>
                        </m:sSup>
                        <m:r>
                          <a:rPr lang="en-US" sz="2000" i="1">
                            <a:latin typeface="Cambria Math" panose="02040503050406030204" pitchFamily="18" charset="0"/>
                          </a:rPr>
                          <m:t>𝜆</m:t>
                        </m:r>
                      </m:e>
                    </m:d>
                  </m:oMath>
                </a14:m>
                <a:endParaRPr lang="en-US" sz="2000" dirty="0">
                  <a:latin typeface="HelveticaNeueLT Std Cn"/>
                </a:endParaRPr>
              </a:p>
            </p:txBody>
          </p:sp>
        </mc:Choice>
        <mc:Fallback xmlns="">
          <p:sp>
            <p:nvSpPr>
              <p:cNvPr id="4" name="Speech Bubble: Rectangle with Corners Rounded 3">
                <a:extLst>
                  <a:ext uri="{FF2B5EF4-FFF2-40B4-BE49-F238E27FC236}">
                    <a16:creationId xmlns:a16="http://schemas.microsoft.com/office/drawing/2014/main" id="{00248975-77A0-41EE-A88C-2BF47A05E041}"/>
                  </a:ext>
                </a:extLst>
              </p:cNvPr>
              <p:cNvSpPr>
                <a:spLocks noRot="1" noChangeAspect="1" noMove="1" noResize="1" noEditPoints="1" noAdjustHandles="1" noChangeArrowheads="1" noChangeShapeType="1" noTextEdit="1"/>
              </p:cNvSpPr>
              <p:nvPr/>
            </p:nvSpPr>
            <p:spPr>
              <a:xfrm>
                <a:off x="5978292" y="4490977"/>
                <a:ext cx="3316180" cy="711840"/>
              </a:xfrm>
              <a:prstGeom prst="wedgeRoundRectCallout">
                <a:avLst>
                  <a:gd name="adj1" fmla="val -38887"/>
                  <a:gd name="adj2" fmla="val 114029"/>
                  <a:gd name="adj3" fmla="val 16667"/>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37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Rectangle: Rounded Corners 39">
                <a:extLst>
                  <a:ext uri="{FF2B5EF4-FFF2-40B4-BE49-F238E27FC236}">
                    <a16:creationId xmlns:a16="http://schemas.microsoft.com/office/drawing/2014/main" id="{42959D3A-140D-41B5-9861-E5511A5088C3}"/>
                  </a:ext>
                </a:extLst>
              </p:cNvPr>
              <p:cNvSpPr/>
              <p:nvPr/>
            </p:nvSpPr>
            <p:spPr>
              <a:xfrm>
                <a:off x="748416" y="4239999"/>
                <a:ext cx="2277828"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Client </a:t>
                </a:r>
                <a14:m>
                  <m:oMath xmlns:m="http://schemas.openxmlformats.org/officeDocument/2006/math">
                    <m:r>
                      <a:rPr lang="en-US" b="0" i="1" smtClean="0">
                        <a:latin typeface="Cambria Math" panose="02040503050406030204" pitchFamily="18" charset="0"/>
                      </a:rPr>
                      <m:t>𝑛</m:t>
                    </m:r>
                  </m:oMath>
                </a14:m>
                <a:endParaRPr lang="en-US" dirty="0"/>
              </a:p>
            </p:txBody>
          </p:sp>
        </mc:Choice>
        <mc:Fallback xmlns="">
          <p:sp>
            <p:nvSpPr>
              <p:cNvPr id="40" name="Rectangle: Rounded Corners 39">
                <a:extLst>
                  <a:ext uri="{FF2B5EF4-FFF2-40B4-BE49-F238E27FC236}">
                    <a16:creationId xmlns:a16="http://schemas.microsoft.com/office/drawing/2014/main" id="{42959D3A-140D-41B5-9861-E5511A5088C3}"/>
                  </a:ext>
                </a:extLst>
              </p:cNvPr>
              <p:cNvSpPr>
                <a:spLocks noRot="1" noChangeAspect="1" noMove="1" noResize="1" noEditPoints="1" noAdjustHandles="1" noChangeArrowheads="1" noChangeShapeType="1" noTextEdit="1"/>
              </p:cNvSpPr>
              <p:nvPr/>
            </p:nvSpPr>
            <p:spPr>
              <a:xfrm>
                <a:off x="748416" y="4239999"/>
                <a:ext cx="2277828" cy="654985"/>
              </a:xfrm>
              <a:prstGeom prst="roundRect">
                <a:avLst/>
              </a:prstGeom>
              <a:blipFill>
                <a:blip r:embed="rId3"/>
                <a:stretch>
                  <a:fillRect l="-804"/>
                </a:stretch>
              </a:blipFill>
              <a:ln>
                <a:noFill/>
              </a:ln>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F671042E-5532-4F95-B336-1C68966CF3DD}"/>
              </a:ext>
            </a:extLst>
          </p:cNvPr>
          <p:cNvSpPr/>
          <p:nvPr/>
        </p:nvSpPr>
        <p:spPr>
          <a:xfrm>
            <a:off x="748416" y="2646745"/>
            <a:ext cx="2277828"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Client 1</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7C91482-02EA-4117-921D-11E18D0A1565}"/>
                  </a:ext>
                </a:extLst>
              </p:cNvPr>
              <p:cNvSpPr/>
              <p:nvPr/>
            </p:nvSpPr>
            <p:spPr>
              <a:xfrm>
                <a:off x="3592870" y="2722777"/>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1,1</m:t>
                          </m:r>
                        </m:sub>
                      </m:sSub>
                    </m:oMath>
                  </m:oMathPara>
                </a14:m>
                <a:endParaRPr lang="en-US" dirty="0">
                  <a:solidFill>
                    <a:schemeClr val="tx1"/>
                  </a:solidFill>
                </a:endParaRPr>
              </a:p>
            </p:txBody>
          </p:sp>
        </mc:Choice>
        <mc:Fallback xmlns="">
          <p:sp>
            <p:nvSpPr>
              <p:cNvPr id="4" name="Rectangle 3">
                <a:extLst>
                  <a:ext uri="{FF2B5EF4-FFF2-40B4-BE49-F238E27FC236}">
                    <a16:creationId xmlns:a16="http://schemas.microsoft.com/office/drawing/2014/main" id="{67C91482-02EA-4117-921D-11E18D0A1565}"/>
                  </a:ext>
                </a:extLst>
              </p:cNvPr>
              <p:cNvSpPr>
                <a:spLocks noRot="1" noChangeAspect="1" noMove="1" noResize="1" noEditPoints="1" noAdjustHandles="1" noChangeArrowheads="1" noChangeShapeType="1" noTextEdit="1"/>
              </p:cNvSpPr>
              <p:nvPr/>
            </p:nvSpPr>
            <p:spPr>
              <a:xfrm>
                <a:off x="3592870" y="2722777"/>
                <a:ext cx="911117" cy="502920"/>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16" name="Rectangle 15">
            <a:extLst>
              <a:ext uri="{FF2B5EF4-FFF2-40B4-BE49-F238E27FC236}">
                <a16:creationId xmlns:a16="http://schemas.microsoft.com/office/drawing/2014/main" id="{3B734FA1-0B2C-4A4C-A0B9-A5F2945284D2}"/>
              </a:ext>
            </a:extLst>
          </p:cNvPr>
          <p:cNvSpPr/>
          <p:nvPr/>
        </p:nvSpPr>
        <p:spPr>
          <a:xfrm>
            <a:off x="8100582" y="2098975"/>
            <a:ext cx="1290320" cy="33604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Shuffler</a:t>
            </a:r>
          </a:p>
        </p:txBody>
      </p:sp>
      <p:sp>
        <p:nvSpPr>
          <p:cNvPr id="17" name="Right Brace 16">
            <a:extLst>
              <a:ext uri="{FF2B5EF4-FFF2-40B4-BE49-F238E27FC236}">
                <a16:creationId xmlns:a16="http://schemas.microsoft.com/office/drawing/2014/main" id="{50BB036D-047B-4176-B298-A97B1CB8118F}"/>
              </a:ext>
            </a:extLst>
          </p:cNvPr>
          <p:cNvSpPr/>
          <p:nvPr/>
        </p:nvSpPr>
        <p:spPr>
          <a:xfrm>
            <a:off x="7455350" y="2684975"/>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700F44ED-B414-4D80-8303-2A80DCF54D0E}"/>
                  </a:ext>
                </a:extLst>
              </p:cNvPr>
              <p:cNvSpPr/>
              <p:nvPr/>
            </p:nvSpPr>
            <p:spPr>
              <a:xfrm>
                <a:off x="1867821" y="2722777"/>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𝑅</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4" name="Rectangle 23">
                <a:extLst>
                  <a:ext uri="{FF2B5EF4-FFF2-40B4-BE49-F238E27FC236}">
                    <a16:creationId xmlns:a16="http://schemas.microsoft.com/office/drawing/2014/main" id="{700F44ED-B414-4D80-8303-2A80DCF54D0E}"/>
                  </a:ext>
                </a:extLst>
              </p:cNvPr>
              <p:cNvSpPr>
                <a:spLocks noRot="1" noChangeAspect="1" noMove="1" noResize="1" noEditPoints="1" noAdjustHandles="1" noChangeArrowheads="1" noChangeShapeType="1" noTextEdit="1"/>
              </p:cNvSpPr>
              <p:nvPr/>
            </p:nvSpPr>
            <p:spPr>
              <a:xfrm>
                <a:off x="1867821" y="2722777"/>
                <a:ext cx="803739" cy="502920"/>
              </a:xfrm>
              <a:prstGeom prst="rect">
                <a:avLst/>
              </a:prstGeom>
              <a:blipFill>
                <a:blip r:embed="rId5"/>
                <a:stretch>
                  <a:fillRect/>
                </a:stretch>
              </a:blipFill>
              <a:ln>
                <a:solidFill>
                  <a:schemeClr val="tx1"/>
                </a:solidFill>
              </a:ln>
            </p:spPr>
            <p:txBody>
              <a:bodyPr/>
              <a:lstStyle/>
              <a:p>
                <a:r>
                  <a:rPr lang="en-US">
                    <a:noFill/>
                  </a:rPr>
                  <a:t> </a:t>
                </a:r>
              </a:p>
            </p:txBody>
          </p:sp>
        </mc:Fallback>
      </mc:AlternateContent>
      <p:sp>
        <p:nvSpPr>
          <p:cNvPr id="28" name="Arrow: Right 27">
            <a:extLst>
              <a:ext uri="{FF2B5EF4-FFF2-40B4-BE49-F238E27FC236}">
                <a16:creationId xmlns:a16="http://schemas.microsoft.com/office/drawing/2014/main" id="{0527FA4E-6156-417D-BA1E-3AB090E026A3}"/>
              </a:ext>
            </a:extLst>
          </p:cNvPr>
          <p:cNvSpPr/>
          <p:nvPr/>
        </p:nvSpPr>
        <p:spPr>
          <a:xfrm>
            <a:off x="3026244" y="2880105"/>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D251C6C5-3DBB-4DB7-A26B-B2EBCA21CBFC}"/>
                  </a:ext>
                </a:extLst>
              </p:cNvPr>
              <p:cNvSpPr/>
              <p:nvPr/>
            </p:nvSpPr>
            <p:spPr>
              <a:xfrm>
                <a:off x="1854155" y="4316031"/>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𝑅</m:t>
                      </m:r>
                      <m:r>
                        <a:rPr lang="en-US"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𝑛</m:t>
                          </m:r>
                        </m:sub>
                      </m:sSub>
                      <m:r>
                        <a:rPr lang="en-US" i="1">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51" name="Rectangle 50">
                <a:extLst>
                  <a:ext uri="{FF2B5EF4-FFF2-40B4-BE49-F238E27FC236}">
                    <a16:creationId xmlns:a16="http://schemas.microsoft.com/office/drawing/2014/main" id="{D251C6C5-3DBB-4DB7-A26B-B2EBCA21CBFC}"/>
                  </a:ext>
                </a:extLst>
              </p:cNvPr>
              <p:cNvSpPr>
                <a:spLocks noRot="1" noChangeAspect="1" noMove="1" noResize="1" noEditPoints="1" noAdjustHandles="1" noChangeArrowheads="1" noChangeShapeType="1" noTextEdit="1"/>
              </p:cNvSpPr>
              <p:nvPr/>
            </p:nvSpPr>
            <p:spPr>
              <a:xfrm>
                <a:off x="1854155" y="4316031"/>
                <a:ext cx="803739" cy="502920"/>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54" name="Arrow: Right 53">
            <a:extLst>
              <a:ext uri="{FF2B5EF4-FFF2-40B4-BE49-F238E27FC236}">
                <a16:creationId xmlns:a16="http://schemas.microsoft.com/office/drawing/2014/main" id="{E688CFB6-DB2E-4794-B0DC-39914DC61E4F}"/>
              </a:ext>
            </a:extLst>
          </p:cNvPr>
          <p:cNvSpPr/>
          <p:nvPr/>
        </p:nvSpPr>
        <p:spPr>
          <a:xfrm>
            <a:off x="3012578" y="4473359"/>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Brace 62">
            <a:extLst>
              <a:ext uri="{FF2B5EF4-FFF2-40B4-BE49-F238E27FC236}">
                <a16:creationId xmlns:a16="http://schemas.microsoft.com/office/drawing/2014/main" id="{E2C79DC5-CA8E-4347-A579-C3CDC1FFD3D7}"/>
              </a:ext>
            </a:extLst>
          </p:cNvPr>
          <p:cNvSpPr/>
          <p:nvPr/>
        </p:nvSpPr>
        <p:spPr>
          <a:xfrm flipH="1">
            <a:off x="9568959" y="2684975"/>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2CBDEE71-F916-4589-A17B-00D48145835B}"/>
              </a:ext>
            </a:extLst>
          </p:cNvPr>
          <p:cNvSpPr txBox="1"/>
          <p:nvPr/>
        </p:nvSpPr>
        <p:spPr>
          <a:xfrm>
            <a:off x="5662233" y="2789571"/>
            <a:ext cx="427729" cy="369332"/>
          </a:xfrm>
          <a:prstGeom prst="rect">
            <a:avLst/>
          </a:prstGeom>
          <a:noFill/>
        </p:spPr>
        <p:txBody>
          <a:bodyPr wrap="square" rtlCol="0">
            <a:spAutoFit/>
          </a:bodyPr>
          <a:lstStyle/>
          <a:p>
            <a:pPr algn="ctr"/>
            <a:r>
              <a:rPr lang="en-US" dirty="0"/>
              <a:t>… </a:t>
            </a:r>
          </a:p>
        </p:txBody>
      </p:sp>
      <p:pic>
        <p:nvPicPr>
          <p:cNvPr id="12" name="Picture 11">
            <a:extLst>
              <a:ext uri="{FF2B5EF4-FFF2-40B4-BE49-F238E27FC236}">
                <a16:creationId xmlns:a16="http://schemas.microsoft.com/office/drawing/2014/main" id="{AF4E8087-EA21-422C-B2C9-1BFBCFCE9FEC}"/>
              </a:ext>
            </a:extLst>
          </p:cNvPr>
          <p:cNvPicPr>
            <a:picLocks noChangeAspect="1"/>
          </p:cNvPicPr>
          <p:nvPr/>
        </p:nvPicPr>
        <p:blipFill>
          <a:blip r:embed="rId7"/>
          <a:stretch>
            <a:fillRect/>
          </a:stretch>
        </p:blipFill>
        <p:spPr>
          <a:xfrm>
            <a:off x="8507978" y="2620892"/>
            <a:ext cx="475529" cy="609653"/>
          </a:xfrm>
          <a:prstGeom prst="rect">
            <a:avLst/>
          </a:prstGeom>
        </p:spPr>
      </p:pic>
      <p:sp>
        <p:nvSpPr>
          <p:cNvPr id="69" name="Title 1">
            <a:extLst>
              <a:ext uri="{FF2B5EF4-FFF2-40B4-BE49-F238E27FC236}">
                <a16:creationId xmlns:a16="http://schemas.microsoft.com/office/drawing/2014/main" id="{22466640-65B9-4945-A87D-E4FCCF87B5B2}"/>
              </a:ext>
            </a:extLst>
          </p:cNvPr>
          <p:cNvSpPr>
            <a:spLocks noGrp="1"/>
          </p:cNvSpPr>
          <p:nvPr>
            <p:ph type="title"/>
          </p:nvPr>
        </p:nvSpPr>
        <p:spPr>
          <a:xfrm>
            <a:off x="838200" y="313754"/>
            <a:ext cx="10515600" cy="1325563"/>
          </a:xfrm>
        </p:spPr>
        <p:txBody>
          <a:bodyPr>
            <a:normAutofit/>
          </a:bodyPr>
          <a:lstStyle/>
          <a:p>
            <a:r>
              <a:rPr lang="en-US" dirty="0"/>
              <a:t>Communication Complexity</a:t>
            </a:r>
            <a:endParaRPr lang="en-US" dirty="0">
              <a:latin typeface="HelveticaNeueLT Std Cn" panose="020B0506030502030204"/>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DF20232-34E3-4C0E-8FEC-044F6DC28722}"/>
                  </a:ext>
                </a:extLst>
              </p:cNvPr>
              <p:cNvSpPr/>
              <p:nvPr/>
            </p:nvSpPr>
            <p:spPr>
              <a:xfrm>
                <a:off x="4608479" y="2722777"/>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DF20232-34E3-4C0E-8FEC-044F6DC28722}"/>
                  </a:ext>
                </a:extLst>
              </p:cNvPr>
              <p:cNvSpPr>
                <a:spLocks noRot="1" noChangeAspect="1" noMove="1" noResize="1" noEditPoints="1" noAdjustHandles="1" noChangeArrowheads="1" noChangeShapeType="1" noTextEdit="1"/>
              </p:cNvSpPr>
              <p:nvPr/>
            </p:nvSpPr>
            <p:spPr>
              <a:xfrm>
                <a:off x="4608479" y="2722777"/>
                <a:ext cx="911117" cy="502920"/>
              </a:xfrm>
              <a:prstGeom prst="rect">
                <a:avLst/>
              </a:prstGeom>
              <a:blipFill>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3374820-E4A2-41A3-B6A2-D2E083F77907}"/>
                  </a:ext>
                </a:extLst>
              </p:cNvPr>
              <p:cNvSpPr/>
              <p:nvPr/>
            </p:nvSpPr>
            <p:spPr>
              <a:xfrm>
                <a:off x="6238806" y="2728845"/>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𝑛</m:t>
                          </m:r>
                        </m:sub>
                      </m:sSub>
                    </m:oMath>
                  </m:oMathPara>
                </a14:m>
                <a:endParaRPr lang="en-US" dirty="0">
                  <a:solidFill>
                    <a:schemeClr val="tx1"/>
                  </a:solidFill>
                </a:endParaRPr>
              </a:p>
            </p:txBody>
          </p:sp>
        </mc:Choice>
        <mc:Fallback xmlns="">
          <p:sp>
            <p:nvSpPr>
              <p:cNvPr id="3" name="Rectangle 2">
                <a:extLst>
                  <a:ext uri="{FF2B5EF4-FFF2-40B4-BE49-F238E27FC236}">
                    <a16:creationId xmlns:a16="http://schemas.microsoft.com/office/drawing/2014/main" id="{D3374820-E4A2-41A3-B6A2-D2E083F77907}"/>
                  </a:ext>
                </a:extLst>
              </p:cNvPr>
              <p:cNvSpPr>
                <a:spLocks noRot="1" noChangeAspect="1" noMove="1" noResize="1" noEditPoints="1" noAdjustHandles="1" noChangeArrowheads="1" noChangeShapeType="1" noTextEdit="1"/>
              </p:cNvSpPr>
              <p:nvPr/>
            </p:nvSpPr>
            <p:spPr>
              <a:xfrm>
                <a:off x="6238806" y="2728845"/>
                <a:ext cx="911117" cy="502920"/>
              </a:xfrm>
              <a:prstGeom prst="rect">
                <a:avLst/>
              </a:prstGeom>
              <a:blipFill>
                <a:blip r:embed="rId9"/>
                <a:stretch>
                  <a:fillRect l="-197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F8F26A-175A-4AAE-B5D4-1389B9CB8C14}"/>
                  </a:ext>
                </a:extLst>
              </p:cNvPr>
              <p:cNvSpPr/>
              <p:nvPr/>
            </p:nvSpPr>
            <p:spPr>
              <a:xfrm>
                <a:off x="3606454" y="4316031"/>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5" name="Rectangle 4">
                <a:extLst>
                  <a:ext uri="{FF2B5EF4-FFF2-40B4-BE49-F238E27FC236}">
                    <a16:creationId xmlns:a16="http://schemas.microsoft.com/office/drawing/2014/main" id="{67F8F26A-175A-4AAE-B5D4-1389B9CB8C14}"/>
                  </a:ext>
                </a:extLst>
              </p:cNvPr>
              <p:cNvSpPr>
                <a:spLocks noRot="1" noChangeAspect="1" noMove="1" noResize="1" noEditPoints="1" noAdjustHandles="1" noChangeArrowheads="1" noChangeShapeType="1" noTextEdit="1"/>
              </p:cNvSpPr>
              <p:nvPr/>
            </p:nvSpPr>
            <p:spPr>
              <a:xfrm>
                <a:off x="3606454" y="4316031"/>
                <a:ext cx="911117" cy="502920"/>
              </a:xfrm>
              <a:prstGeom prst="rect">
                <a:avLst/>
              </a:prstGeom>
              <a:blipFill>
                <a:blip r:embed="rId10"/>
                <a:stretch>
                  <a:fillRect/>
                </a:stretch>
              </a:blipFill>
              <a:ln>
                <a:solidFill>
                  <a:schemeClr val="tx1"/>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6D63F290-7878-445D-A0A6-E99F5FE2BCE1}"/>
              </a:ext>
            </a:extLst>
          </p:cNvPr>
          <p:cNvSpPr txBox="1"/>
          <p:nvPr/>
        </p:nvSpPr>
        <p:spPr>
          <a:xfrm>
            <a:off x="5675817" y="4382825"/>
            <a:ext cx="427729" cy="369332"/>
          </a:xfrm>
          <a:prstGeom prst="rect">
            <a:avLst/>
          </a:prstGeom>
          <a:noFill/>
        </p:spPr>
        <p:txBody>
          <a:bodyPr wrap="square" rtlCol="0">
            <a:spAutoFit/>
          </a:bodyPr>
          <a:lstStyle/>
          <a:p>
            <a:pPr algn="ctr"/>
            <a:r>
              <a:rPr lang="en-US" dirty="0"/>
              <a:t>… </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D1A539F-4979-41FD-B957-9FB782481338}"/>
                  </a:ext>
                </a:extLst>
              </p:cNvPr>
              <p:cNvSpPr/>
              <p:nvPr/>
            </p:nvSpPr>
            <p:spPr>
              <a:xfrm>
                <a:off x="4622063" y="4316031"/>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8" name="Rectangle 7">
                <a:extLst>
                  <a:ext uri="{FF2B5EF4-FFF2-40B4-BE49-F238E27FC236}">
                    <a16:creationId xmlns:a16="http://schemas.microsoft.com/office/drawing/2014/main" id="{7D1A539F-4979-41FD-B957-9FB782481338}"/>
                  </a:ext>
                </a:extLst>
              </p:cNvPr>
              <p:cNvSpPr>
                <a:spLocks noRot="1" noChangeAspect="1" noMove="1" noResize="1" noEditPoints="1" noAdjustHandles="1" noChangeArrowheads="1" noChangeShapeType="1" noTextEdit="1"/>
              </p:cNvSpPr>
              <p:nvPr/>
            </p:nvSpPr>
            <p:spPr>
              <a:xfrm>
                <a:off x="4622063" y="4316031"/>
                <a:ext cx="911117" cy="502920"/>
              </a:xfrm>
              <a:prstGeom prst="rect">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7CF7164-ED8E-4254-A061-7E8B1C6A6DB6}"/>
                  </a:ext>
                </a:extLst>
              </p:cNvPr>
              <p:cNvSpPr/>
              <p:nvPr/>
            </p:nvSpPr>
            <p:spPr>
              <a:xfrm>
                <a:off x="6252390" y="4316031"/>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𝑧</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𝑛</m:t>
                          </m:r>
                        </m:sub>
                      </m:sSub>
                    </m:oMath>
                  </m:oMathPara>
                </a14:m>
                <a:endParaRPr lang="en-US" dirty="0">
                  <a:solidFill>
                    <a:schemeClr val="tx1"/>
                  </a:solidFill>
                </a:endParaRPr>
              </a:p>
            </p:txBody>
          </p:sp>
        </mc:Choice>
        <mc:Fallback xmlns="">
          <p:sp>
            <p:nvSpPr>
              <p:cNvPr id="9" name="Rectangle 8">
                <a:extLst>
                  <a:ext uri="{FF2B5EF4-FFF2-40B4-BE49-F238E27FC236}">
                    <a16:creationId xmlns:a16="http://schemas.microsoft.com/office/drawing/2014/main" id="{47CF7164-ED8E-4254-A061-7E8B1C6A6DB6}"/>
                  </a:ext>
                </a:extLst>
              </p:cNvPr>
              <p:cNvSpPr>
                <a:spLocks noRot="1" noChangeAspect="1" noMove="1" noResize="1" noEditPoints="1" noAdjustHandles="1" noChangeArrowheads="1" noChangeShapeType="1" noTextEdit="1"/>
              </p:cNvSpPr>
              <p:nvPr/>
            </p:nvSpPr>
            <p:spPr>
              <a:xfrm>
                <a:off x="6252390" y="4316031"/>
                <a:ext cx="911117" cy="502920"/>
              </a:xfrm>
              <a:prstGeom prst="rect">
                <a:avLst/>
              </a:prstGeom>
              <a:blipFill>
                <a:blip r:embed="rId12"/>
                <a:stretch>
                  <a:fillRect l="-331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5A9D610-C475-40B4-8C75-39F88BC13E43}"/>
                  </a:ext>
                </a:extLst>
              </p:cNvPr>
              <p:cNvSpPr/>
              <p:nvPr/>
            </p:nvSpPr>
            <p:spPr>
              <a:xfrm>
                <a:off x="10114870" y="2391591"/>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𝐹</m:t>
                          </m:r>
                        </m:e>
                        <m:sup>
                          <m:r>
                            <a:rPr lang="en-US" b="0" i="1" smtClean="0">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11" name="Rectangle 10">
                <a:extLst>
                  <a:ext uri="{FF2B5EF4-FFF2-40B4-BE49-F238E27FC236}">
                    <a16:creationId xmlns:a16="http://schemas.microsoft.com/office/drawing/2014/main" id="{85A9D610-C475-40B4-8C75-39F88BC13E43}"/>
                  </a:ext>
                </a:extLst>
              </p:cNvPr>
              <p:cNvSpPr>
                <a:spLocks noRot="1" noChangeAspect="1" noMove="1" noResize="1" noEditPoints="1" noAdjustHandles="1" noChangeArrowheads="1" noChangeShapeType="1" noTextEdit="1"/>
              </p:cNvSpPr>
              <p:nvPr/>
            </p:nvSpPr>
            <p:spPr>
              <a:xfrm>
                <a:off x="10114870" y="2391591"/>
                <a:ext cx="1007344" cy="502920"/>
              </a:xfrm>
              <a:prstGeom prst="rect">
                <a:avLst/>
              </a:prstGeom>
              <a:blipFill>
                <a:blip r:embed="rId1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6BB03B6-FC3A-4359-B2FB-A05041281062}"/>
                  </a:ext>
                </a:extLst>
              </p:cNvPr>
              <p:cNvSpPr/>
              <p:nvPr/>
            </p:nvSpPr>
            <p:spPr>
              <a:xfrm>
                <a:off x="10114870" y="2979085"/>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𝐹</m:t>
                          </m:r>
                        </m:e>
                        <m:sup>
                          <m:r>
                            <a:rPr lang="en-US" i="1">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B6BB03B6-FC3A-4359-B2FB-A05041281062}"/>
                  </a:ext>
                </a:extLst>
              </p:cNvPr>
              <p:cNvSpPr>
                <a:spLocks noRot="1" noChangeAspect="1" noMove="1" noResize="1" noEditPoints="1" noAdjustHandles="1" noChangeArrowheads="1" noChangeShapeType="1" noTextEdit="1"/>
              </p:cNvSpPr>
              <p:nvPr/>
            </p:nvSpPr>
            <p:spPr>
              <a:xfrm>
                <a:off x="10114870" y="2979085"/>
                <a:ext cx="1007344" cy="502920"/>
              </a:xfrm>
              <a:prstGeom prst="rect">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218C108-04B7-4686-AD76-C50DC7904840}"/>
                  </a:ext>
                </a:extLst>
              </p:cNvPr>
              <p:cNvSpPr/>
              <p:nvPr/>
            </p:nvSpPr>
            <p:spPr>
              <a:xfrm>
                <a:off x="10114870" y="3979997"/>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𝐹</m:t>
                          </m:r>
                        </m:e>
                        <m:sup>
                          <m:r>
                            <a:rPr lang="en-US" i="1">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14" name="Rectangle 13">
                <a:extLst>
                  <a:ext uri="{FF2B5EF4-FFF2-40B4-BE49-F238E27FC236}">
                    <a16:creationId xmlns:a16="http://schemas.microsoft.com/office/drawing/2014/main" id="{6218C108-04B7-4686-AD76-C50DC7904840}"/>
                  </a:ext>
                </a:extLst>
              </p:cNvPr>
              <p:cNvSpPr>
                <a:spLocks noRot="1" noChangeAspect="1" noMove="1" noResize="1" noEditPoints="1" noAdjustHandles="1" noChangeArrowheads="1" noChangeShapeType="1" noTextEdit="1"/>
              </p:cNvSpPr>
              <p:nvPr/>
            </p:nvSpPr>
            <p:spPr>
              <a:xfrm>
                <a:off x="10114870" y="3979997"/>
                <a:ext cx="1007344" cy="502920"/>
              </a:xfrm>
              <a:prstGeom prst="rect">
                <a:avLst/>
              </a:prstGeom>
              <a:blipFill>
                <a:blip r:embed="rId1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86C3CA0-CA28-44CA-BCE3-B7E1CD566F95}"/>
                  </a:ext>
                </a:extLst>
              </p:cNvPr>
              <p:cNvSpPr/>
              <p:nvPr/>
            </p:nvSpPr>
            <p:spPr>
              <a:xfrm>
                <a:off x="10114870" y="4567491"/>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𝐹</m:t>
                          </m:r>
                        </m:e>
                        <m:sup>
                          <m:r>
                            <a:rPr lang="en-US" i="1">
                              <a:solidFill>
                                <a:schemeClr val="tx1"/>
                              </a:solidFill>
                              <a:latin typeface="Cambria Math" panose="02040503050406030204" pitchFamily="18" charset="0"/>
                            </a:rPr>
                            <m:t>2</m:t>
                          </m:r>
                        </m:sup>
                      </m:sSup>
                    </m:oMath>
                  </m:oMathPara>
                </a14:m>
                <a:endParaRPr lang="en-US" dirty="0">
                  <a:solidFill>
                    <a:schemeClr val="tx1"/>
                  </a:solidFill>
                </a:endParaRPr>
              </a:p>
            </p:txBody>
          </p:sp>
        </mc:Choice>
        <mc:Fallback xmlns="">
          <p:sp>
            <p:nvSpPr>
              <p:cNvPr id="15" name="Rectangle 14">
                <a:extLst>
                  <a:ext uri="{FF2B5EF4-FFF2-40B4-BE49-F238E27FC236}">
                    <a16:creationId xmlns:a16="http://schemas.microsoft.com/office/drawing/2014/main" id="{886C3CA0-CA28-44CA-BCE3-B7E1CD566F95}"/>
                  </a:ext>
                </a:extLst>
              </p:cNvPr>
              <p:cNvSpPr>
                <a:spLocks noRot="1" noChangeAspect="1" noMove="1" noResize="1" noEditPoints="1" noAdjustHandles="1" noChangeArrowheads="1" noChangeShapeType="1" noTextEdit="1"/>
              </p:cNvSpPr>
              <p:nvPr/>
            </p:nvSpPr>
            <p:spPr>
              <a:xfrm>
                <a:off x="10114870" y="4567491"/>
                <a:ext cx="1007344" cy="502920"/>
              </a:xfrm>
              <a:prstGeom prst="rect">
                <a:avLst/>
              </a:prstGeom>
              <a:blipFill>
                <a:blip r:embed="rId16"/>
                <a:stretch>
                  <a:fillRect/>
                </a:stretch>
              </a:blipFill>
              <a:ln>
                <a:solidFill>
                  <a:schemeClr val="tx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39D3AA60-B9C9-472D-9D72-D5E0EF4FC380}"/>
              </a:ext>
            </a:extLst>
          </p:cNvPr>
          <p:cNvSpPr txBox="1"/>
          <p:nvPr/>
        </p:nvSpPr>
        <p:spPr>
          <a:xfrm>
            <a:off x="10404678" y="3568378"/>
            <a:ext cx="427729" cy="369332"/>
          </a:xfrm>
          <a:prstGeom prst="rect">
            <a:avLst/>
          </a:prstGeom>
          <a:noFill/>
        </p:spPr>
        <p:txBody>
          <a:bodyPr wrap="square" rtlCol="0">
            <a:spAutoFit/>
          </a:bodyPr>
          <a:lstStyle/>
          <a:p>
            <a:pPr algn="ctr"/>
            <a:r>
              <a:rPr lang="en-US" dirty="0"/>
              <a:t>… </a:t>
            </a:r>
          </a:p>
        </p:txBody>
      </p:sp>
      <p:sp>
        <p:nvSpPr>
          <p:cNvPr id="6" name="TextBox 5">
            <a:extLst>
              <a:ext uri="{FF2B5EF4-FFF2-40B4-BE49-F238E27FC236}">
                <a16:creationId xmlns:a16="http://schemas.microsoft.com/office/drawing/2014/main" id="{24032546-8378-4129-874B-79EB86BCBDBB}"/>
              </a:ext>
            </a:extLst>
          </p:cNvPr>
          <p:cNvSpPr txBox="1"/>
          <p:nvPr/>
        </p:nvSpPr>
        <p:spPr>
          <a:xfrm>
            <a:off x="1673465" y="3647985"/>
            <a:ext cx="427729" cy="369332"/>
          </a:xfrm>
          <a:prstGeom prst="rect">
            <a:avLst/>
          </a:prstGeom>
          <a:noFill/>
        </p:spPr>
        <p:txBody>
          <a:bodyPr wrap="square" rtlCol="0">
            <a:spAutoFit/>
          </a:bodyPr>
          <a:lstStyle/>
          <a:p>
            <a:pPr algn="ctr"/>
            <a:r>
              <a:rPr lang="en-US" dirty="0"/>
              <a:t>… </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FE3482B-267B-4003-8CFD-10768B37B2A2}"/>
                  </a:ext>
                </a:extLst>
              </p:cNvPr>
              <p:cNvSpPr txBox="1"/>
              <p:nvPr/>
            </p:nvSpPr>
            <p:spPr>
              <a:xfrm>
                <a:off x="620854" y="5187468"/>
                <a:ext cx="7479728" cy="1439561"/>
              </a:xfrm>
              <a:prstGeom prst="rect">
                <a:avLst/>
              </a:prstGeom>
              <a:noFill/>
            </p:spPr>
            <p:txBody>
              <a:bodyPr wrap="square" rtlCol="0">
                <a:spAutoFit/>
              </a:bodyPr>
              <a:lstStyle/>
              <a:p>
                <a:r>
                  <a:rPr lang="en-US" dirty="0">
                    <a:latin typeface="HelveticaNeueLT Std Cn"/>
                  </a:rPr>
                  <a:t>Number of messages sent is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𝑧</m:t>
                            </m:r>
                          </m:num>
                          <m:den>
                            <m:r>
                              <a:rPr lang="en-US" b="0" i="1" smtClean="0">
                                <a:latin typeface="Cambria Math" panose="02040503050406030204" pitchFamily="18" charset="0"/>
                              </a:rPr>
                              <m:t>𝑛</m:t>
                            </m:r>
                          </m:den>
                        </m:f>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i="1">
                            <a:latin typeface="Cambria Math" panose="02040503050406030204" pitchFamily="18" charset="0"/>
                          </a:rPr>
                          <m:t>𝑛</m:t>
                        </m:r>
                        <m:rad>
                          <m:radPr>
                            <m:degHide m:val="on"/>
                            <m:ctrlPr>
                              <a:rPr lang="en-US" i="1">
                                <a:latin typeface="Cambria Math" panose="02040503050406030204" pitchFamily="18" charset="0"/>
                              </a:rPr>
                            </m:ctrlPr>
                          </m:radPr>
                          <m:deg/>
                          <m:e>
                            <m:r>
                              <a:rPr lang="en-US" i="1">
                                <a:latin typeface="Cambria Math" panose="02040503050406030204" pitchFamily="18" charset="0"/>
                              </a:rPr>
                              <m:t>𝑚</m:t>
                            </m:r>
                          </m:e>
                        </m:rad>
                        <m:r>
                          <a:rPr lang="en-US" i="1">
                            <a:latin typeface="Cambria Math" panose="02040503050406030204" pitchFamily="18" charset="0"/>
                          </a:rPr>
                          <m:t>𝜆</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𝑚</m:t>
                            </m:r>
                          </m:e>
                          <m:sup>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𝜀</m:t>
                            </m:r>
                          </m:sup>
                        </m:sSup>
                        <m:r>
                          <a:rPr lang="en-US" i="1">
                            <a:latin typeface="Cambria Math" panose="02040503050406030204" pitchFamily="18" charset="0"/>
                          </a:rPr>
                          <m:t>𝜆</m:t>
                        </m:r>
                      </m:e>
                    </m:d>
                  </m:oMath>
                </a14:m>
                <a:endParaRPr lang="en-US" dirty="0">
                  <a:latin typeface="HelveticaNeueLT Std Cn"/>
                </a:endParaRPr>
              </a:p>
              <a:p>
                <a:r>
                  <a:rPr lang="en-US" dirty="0">
                    <a:latin typeface="HelveticaNeueLT Std Cn"/>
                  </a:rPr>
                  <a:t>Each message is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𝐹</m:t>
                            </m:r>
                          </m:e>
                        </m:func>
                      </m:e>
                    </m:d>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𝑚</m:t>
                        </m:r>
                      </m:e>
                    </m:func>
                    <m:r>
                      <a:rPr lang="en-US" b="0" i="1" smtClean="0">
                        <a:latin typeface="Cambria Math" panose="02040503050406030204" pitchFamily="18" charset="0"/>
                      </a:rPr>
                      <m:t>)</m:t>
                    </m:r>
                  </m:oMath>
                </a14:m>
                <a:r>
                  <a:rPr lang="en-US" dirty="0">
                    <a:latin typeface="HelveticaNeueLT Std Cn"/>
                  </a:rPr>
                  <a:t> bits</a:t>
                </a:r>
              </a:p>
              <a:p>
                <a:endParaRPr lang="en-US" dirty="0">
                  <a:latin typeface="HelveticaNeueLT Std Cn"/>
                </a:endParaRPr>
              </a:p>
              <a:p>
                <a:r>
                  <a:rPr lang="en-US" dirty="0">
                    <a:latin typeface="HelveticaNeueLT Std Cn"/>
                  </a:rPr>
                  <a:t>Trivial solution needs </a:t>
                </a:r>
                <a14:m>
                  <m:oMath xmlns:m="http://schemas.openxmlformats.org/officeDocument/2006/math">
                    <m:r>
                      <a:rPr lang="en-US" b="0" i="1" smtClean="0">
                        <a:latin typeface="Cambria Math" panose="02040503050406030204" pitchFamily="18" charset="0"/>
                      </a:rPr>
                      <m:t>𝑛𝑚</m:t>
                    </m:r>
                  </m:oMath>
                </a14:m>
                <a:r>
                  <a:rPr lang="en-US" dirty="0">
                    <a:latin typeface="HelveticaNeueLT Std Cn"/>
                  </a:rPr>
                  <a:t> bits total: for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oMath>
                </a14:m>
                <a:r>
                  <a:rPr lang="en-US" dirty="0">
                    <a:latin typeface="HelveticaNeueLT Std Cn"/>
                  </a:rPr>
                  <a: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latin typeface="HelveticaNeueLT Std Cn"/>
                  </a:rPr>
                  <a:t> vs. </a:t>
                </a:r>
                <a14:m>
                  <m:oMath xmlns:m="http://schemas.openxmlformats.org/officeDocument/2006/math">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𝑂</m:t>
                        </m:r>
                      </m:e>
                    </m:acc>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𝑚</m:t>
                            </m:r>
                          </m:e>
                          <m:sup>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𝜀</m:t>
                            </m:r>
                          </m:sup>
                        </m:sSup>
                        <m:r>
                          <a:rPr lang="en-US" i="1">
                            <a:latin typeface="Cambria Math" panose="02040503050406030204" pitchFamily="18" charset="0"/>
                          </a:rPr>
                          <m:t>𝜆</m:t>
                        </m:r>
                      </m:e>
                    </m:d>
                  </m:oMath>
                </a14:m>
                <a:endParaRPr lang="en-US" dirty="0">
                  <a:latin typeface="HelveticaNeueLT Std Cn"/>
                </a:endParaRPr>
              </a:p>
            </p:txBody>
          </p:sp>
        </mc:Choice>
        <mc:Fallback xmlns="">
          <p:sp>
            <p:nvSpPr>
              <p:cNvPr id="19" name="TextBox 18">
                <a:extLst>
                  <a:ext uri="{FF2B5EF4-FFF2-40B4-BE49-F238E27FC236}">
                    <a16:creationId xmlns:a16="http://schemas.microsoft.com/office/drawing/2014/main" id="{5FE3482B-267B-4003-8CFD-10768B37B2A2}"/>
                  </a:ext>
                </a:extLst>
              </p:cNvPr>
              <p:cNvSpPr txBox="1">
                <a:spLocks noRot="1" noChangeAspect="1" noMove="1" noResize="1" noEditPoints="1" noAdjustHandles="1" noChangeArrowheads="1" noChangeShapeType="1" noTextEdit="1"/>
              </p:cNvSpPr>
              <p:nvPr/>
            </p:nvSpPr>
            <p:spPr>
              <a:xfrm>
                <a:off x="620854" y="5187468"/>
                <a:ext cx="7479728" cy="1439561"/>
              </a:xfrm>
              <a:prstGeom prst="rect">
                <a:avLst/>
              </a:prstGeom>
              <a:blipFill>
                <a:blip r:embed="rId17"/>
                <a:stretch>
                  <a:fillRect l="-733" b="-5932"/>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3D6429AE-0BA8-4FF7-871E-A2B50D7DC8F1}"/>
              </a:ext>
            </a:extLst>
          </p:cNvPr>
          <p:cNvSpPr/>
          <p:nvPr/>
        </p:nvSpPr>
        <p:spPr>
          <a:xfrm>
            <a:off x="1264228" y="1001223"/>
            <a:ext cx="9298258" cy="4855553"/>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ANY QUESTIONS?</a:t>
            </a:r>
          </a:p>
        </p:txBody>
      </p:sp>
    </p:spTree>
    <p:extLst>
      <p:ext uri="{BB962C8B-B14F-4D97-AF65-F5344CB8AC3E}">
        <p14:creationId xmlns:p14="http://schemas.microsoft.com/office/powerpoint/2010/main" val="366901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E936-0274-4204-92F0-C1870C48653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5F1507F-5361-4BB8-ABA9-1F5CB2B9B87A}"/>
              </a:ext>
            </a:extLst>
          </p:cNvPr>
          <p:cNvSpPr>
            <a:spLocks noGrp="1"/>
          </p:cNvSpPr>
          <p:nvPr>
            <p:ph idx="1"/>
          </p:nvPr>
        </p:nvSpPr>
        <p:spPr/>
        <p:txBody>
          <a:bodyPr>
            <a:normAutofit fontScale="92500" lnSpcReduction="20000"/>
          </a:bodyPr>
          <a:lstStyle/>
          <a:p>
            <a:pPr>
              <a:lnSpc>
                <a:spcPct val="150000"/>
              </a:lnSpc>
            </a:pPr>
            <a:r>
              <a:rPr lang="en-US" dirty="0"/>
              <a:t>Define communication model</a:t>
            </a:r>
          </a:p>
          <a:p>
            <a:pPr lvl="1">
              <a:lnSpc>
                <a:spcPct val="150000"/>
              </a:lnSpc>
            </a:pPr>
            <a:r>
              <a:rPr lang="en-US" dirty="0"/>
              <a:t>One possible instantiation</a:t>
            </a:r>
          </a:p>
          <a:p>
            <a:pPr>
              <a:lnSpc>
                <a:spcPct val="150000"/>
              </a:lnSpc>
            </a:pPr>
            <a:r>
              <a:rPr lang="en-US" dirty="0"/>
              <a:t>Single-Server Private Information Retrieval (PIR)</a:t>
            </a:r>
          </a:p>
          <a:p>
            <a:pPr>
              <a:lnSpc>
                <a:spcPct val="150000"/>
              </a:lnSpc>
            </a:pPr>
            <a:r>
              <a:rPr lang="en-US" b="1" dirty="0"/>
              <a:t>Secure Sum Evaluation</a:t>
            </a:r>
          </a:p>
          <a:p>
            <a:pPr>
              <a:lnSpc>
                <a:spcPct val="150000"/>
              </a:lnSpc>
            </a:pPr>
            <a:r>
              <a:rPr lang="en-US" dirty="0"/>
              <a:t>Key agreement from anonymity</a:t>
            </a:r>
          </a:p>
          <a:p>
            <a:pPr lvl="1">
              <a:lnSpc>
                <a:spcPct val="150000"/>
              </a:lnSpc>
            </a:pPr>
            <a:r>
              <a:rPr lang="en-US" dirty="0"/>
              <a:t>Communication “without” key agreement </a:t>
            </a:r>
            <a:r>
              <a:rPr lang="en-US" sz="2000" dirty="0">
                <a:solidFill>
                  <a:schemeClr val="bg1">
                    <a:lumMod val="50000"/>
                  </a:schemeClr>
                </a:solidFill>
              </a:rPr>
              <a:t>[</a:t>
            </a:r>
            <a:r>
              <a:rPr lang="en-US" sz="2000" dirty="0" err="1">
                <a:solidFill>
                  <a:schemeClr val="bg1">
                    <a:lumMod val="50000"/>
                  </a:schemeClr>
                </a:solidFill>
              </a:rPr>
              <a:t>Beimel</a:t>
            </a:r>
            <a:r>
              <a:rPr lang="en-US" sz="2000" dirty="0">
                <a:solidFill>
                  <a:schemeClr val="bg1">
                    <a:lumMod val="50000"/>
                  </a:schemeClr>
                </a:solidFill>
              </a:rPr>
              <a:t> et al. ‘20]</a:t>
            </a:r>
          </a:p>
          <a:p>
            <a:pPr>
              <a:lnSpc>
                <a:spcPct val="150000"/>
              </a:lnSpc>
            </a:pPr>
            <a:r>
              <a:rPr lang="en-US" dirty="0"/>
              <a:t>Restricting the model</a:t>
            </a:r>
          </a:p>
        </p:txBody>
      </p:sp>
    </p:spTree>
    <p:extLst>
      <p:ext uri="{BB962C8B-B14F-4D97-AF65-F5344CB8AC3E}">
        <p14:creationId xmlns:p14="http://schemas.microsoft.com/office/powerpoint/2010/main" val="662907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B07A-96AE-4D86-8487-CABFD37B6102}"/>
              </a:ext>
            </a:extLst>
          </p:cNvPr>
          <p:cNvSpPr>
            <a:spLocks noGrp="1"/>
          </p:cNvSpPr>
          <p:nvPr>
            <p:ph type="title"/>
          </p:nvPr>
        </p:nvSpPr>
        <p:spPr/>
        <p:txBody>
          <a:bodyPr/>
          <a:lstStyle/>
          <a:p>
            <a:r>
              <a:rPr lang="en-US" dirty="0"/>
              <a:t>Secure Sum Evaluation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E668C6-A4DD-4EC6-919B-8CA87CF0C8C0}"/>
                  </a:ext>
                </a:extLst>
              </p:cNvPr>
              <p:cNvSpPr>
                <a:spLocks noGrp="1"/>
              </p:cNvSpPr>
              <p:nvPr>
                <p:ph idx="1"/>
              </p:nvPr>
            </p:nvSpPr>
            <p:spPr/>
            <p:txBody>
              <a:bodyPr>
                <a:normAutofit/>
              </a:bodyPr>
              <a:lstStyle/>
              <a:p>
                <a:pPr>
                  <a:lnSpc>
                    <a:spcPct val="150000"/>
                  </a:lnSpc>
                </a:pPr>
                <a:r>
                  <a:rPr lang="en-US" dirty="0"/>
                  <a:t>Each client has a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ℤ</m:t>
                        </m:r>
                      </m:e>
                      <m:sub>
                        <m:r>
                          <a:rPr lang="en-US" b="0" i="1" smtClean="0">
                            <a:latin typeface="Cambria Math" panose="02040503050406030204" pitchFamily="18" charset="0"/>
                          </a:rPr>
                          <m:t>𝑞</m:t>
                        </m:r>
                      </m:sub>
                    </m:sSub>
                  </m:oMath>
                </a14:m>
                <a:endParaRPr lang="en-US" dirty="0"/>
              </a:p>
              <a:p>
                <a:pPr>
                  <a:lnSpc>
                    <a:spcPct val="150000"/>
                  </a:lnSpc>
                </a:pPr>
                <a:r>
                  <a:rPr lang="en-US" dirty="0"/>
                  <a:t>Correctness: server wants to compute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mod </a:t>
                </a:r>
                <a14:m>
                  <m:oMath xmlns:m="http://schemas.openxmlformats.org/officeDocument/2006/math">
                    <m:r>
                      <a:rPr lang="en-US" i="1" dirty="0" smtClean="0">
                        <a:latin typeface="Cambria Math" panose="02040503050406030204" pitchFamily="18" charset="0"/>
                      </a:rPr>
                      <m:t>𝑞</m:t>
                    </m:r>
                  </m:oMath>
                </a14:m>
                <a:endParaRPr lang="en-US" dirty="0"/>
              </a:p>
              <a:p>
                <a:pPr>
                  <a:lnSpc>
                    <a:spcPct val="150000"/>
                  </a:lnSpc>
                </a:pPr>
                <a:r>
                  <a:rPr lang="en-US" dirty="0"/>
                  <a:t>Security: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𝑛</m:t>
                        </m:r>
                      </m:sub>
                      <m:sup>
                        <m:r>
                          <a:rPr lang="en-US" i="1">
                            <a:latin typeface="Cambria Math" panose="02040503050406030204" pitchFamily="18" charset="0"/>
                          </a:rPr>
                          <m:t>′</m:t>
                        </m:r>
                      </m:sup>
                    </m:sSubSup>
                  </m:oMath>
                </a14:m>
                <a:r>
                  <a:rPr lang="en-US" dirty="0"/>
                  <a:t> indistinguishable if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oMath>
                </a14:m>
                <a:endParaRPr lang="en-US" dirty="0"/>
              </a:p>
              <a:p>
                <a:pPr lvl="1">
                  <a:lnSpc>
                    <a:spcPct val="150000"/>
                  </a:lnSpc>
                </a:pPr>
                <a14:m>
                  <m:oMath xmlns:m="http://schemas.openxmlformats.org/officeDocument/2006/math">
                    <m:r>
                      <a:rPr lang="en-US" i="1">
                        <a:latin typeface="Cambria Math" panose="02040503050406030204" pitchFamily="18" charset="0"/>
                      </a:rPr>
                      <m:t>𝑆𝐷</m:t>
                    </m:r>
                    <m:d>
                      <m:dPr>
                        <m:ctrlPr>
                          <a:rPr lang="en-US" i="1">
                            <a:latin typeface="Cambria Math" panose="02040503050406030204" pitchFamily="18" charset="0"/>
                          </a:rPr>
                        </m:ctrlPr>
                      </m:dPr>
                      <m:e>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𝑛</m:t>
                                </m:r>
                              </m:sub>
                              <m:sup>
                                <m:r>
                                  <a:rPr lang="en-US" i="1">
                                    <a:latin typeface="Cambria Math" panose="02040503050406030204" pitchFamily="18" charset="0"/>
                                  </a:rPr>
                                  <m:t>′</m:t>
                                </m:r>
                              </m:sup>
                            </m:sSubSup>
                          </m:e>
                        </m:d>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i="1">
                                <a:latin typeface="Cambria Math" panose="02040503050406030204" pitchFamily="18" charset="0"/>
                              </a:rPr>
                              <m:t>𝜆</m:t>
                            </m:r>
                          </m:sup>
                        </m:sSup>
                      </m:e>
                    </m:d>
                  </m:oMath>
                </a14:m>
                <a:r>
                  <a:rPr lang="en-US" dirty="0"/>
                  <a:t> </a:t>
                </a:r>
              </a:p>
              <a:p>
                <a:pPr>
                  <a:lnSpc>
                    <a:spcPct val="150000"/>
                  </a:lnSpc>
                </a:pPr>
                <a:r>
                  <a:rPr lang="en-US" u="sng" dirty="0">
                    <a:solidFill>
                      <a:srgbClr val="0070C0"/>
                    </a:solidFill>
                  </a:rPr>
                  <a:t>Claim</a:t>
                </a:r>
                <a:r>
                  <a:rPr lang="en-US" dirty="0">
                    <a:solidFill>
                      <a:srgbClr val="0070C0"/>
                    </a:solidFill>
                  </a:rPr>
                  <a:t>: </a:t>
                </a:r>
                <a14:m>
                  <m:oMath xmlns:m="http://schemas.openxmlformats.org/officeDocument/2006/math">
                    <m:r>
                      <a:rPr lang="en-US" b="0" i="1" smtClean="0">
                        <a:solidFill>
                          <a:srgbClr val="0070C0"/>
                        </a:solidFill>
                        <a:latin typeface="Cambria Math" panose="02040503050406030204" pitchFamily="18" charset="0"/>
                      </a:rPr>
                      <m:t>𝑘</m:t>
                    </m:r>
                    <m:r>
                      <a:rPr lang="en-US" b="0" i="0"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𝑂</m:t>
                    </m:r>
                    <m:r>
                      <a:rPr lang="en-US" b="0" i="1" smtClean="0">
                        <a:solidFill>
                          <a:srgbClr val="0070C0"/>
                        </a:solidFill>
                        <a:latin typeface="Cambria Math" panose="02040503050406030204" pitchFamily="18" charset="0"/>
                      </a:rPr>
                      <m:t>(</m:t>
                    </m:r>
                    <m:func>
                      <m:funcPr>
                        <m:ctrlPr>
                          <a:rPr lang="en-US" b="0" i="1" smtClean="0">
                            <a:solidFill>
                              <a:srgbClr val="0070C0"/>
                            </a:solidFill>
                            <a:latin typeface="Cambria Math" panose="02040503050406030204" pitchFamily="18" charset="0"/>
                          </a:rPr>
                        </m:ctrlPr>
                      </m:funcPr>
                      <m:fName>
                        <m:r>
                          <m:rPr>
                            <m:sty m:val="p"/>
                          </m:rPr>
                          <a:rPr lang="en-US" b="0" i="0" smtClean="0">
                            <a:solidFill>
                              <a:srgbClr val="0070C0"/>
                            </a:solidFill>
                            <a:latin typeface="Cambria Math" panose="02040503050406030204" pitchFamily="18" charset="0"/>
                          </a:rPr>
                          <m:t>log</m:t>
                        </m:r>
                      </m:fName>
                      <m:e>
                        <m:r>
                          <a:rPr lang="en-US" b="0" i="1" smtClean="0">
                            <a:solidFill>
                              <a:srgbClr val="0070C0"/>
                            </a:solidFill>
                            <a:latin typeface="Cambria Math" panose="02040503050406030204" pitchFamily="18" charset="0"/>
                          </a:rPr>
                          <m:t>𝑞</m:t>
                        </m:r>
                      </m:e>
                    </m:func>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𝜆</m:t>
                    </m:r>
                    <m:r>
                      <a:rPr lang="en-US" b="0" i="1" smtClean="0">
                        <a:solidFill>
                          <a:srgbClr val="0070C0"/>
                        </a:solidFill>
                        <a:latin typeface="Cambria Math" panose="02040503050406030204" pitchFamily="18" charset="0"/>
                      </a:rPr>
                      <m:t>+</m:t>
                    </m:r>
                    <m:r>
                      <m:rPr>
                        <m:sty m:val="p"/>
                      </m:rPr>
                      <a:rPr lang="en-US" b="0" i="1" smtClean="0">
                        <a:solidFill>
                          <a:srgbClr val="0070C0"/>
                        </a:solidFill>
                        <a:latin typeface="Cambria Math" panose="02040503050406030204" pitchFamily="18" charset="0"/>
                      </a:rPr>
                      <m:t>log</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𝑛</m:t>
                    </m:r>
                    <m:r>
                      <a:rPr lang="en-US" b="0" i="1" smtClean="0">
                        <a:solidFill>
                          <a:srgbClr val="0070C0"/>
                        </a:solidFill>
                        <a:latin typeface="Cambria Math" panose="02040503050406030204" pitchFamily="18" charset="0"/>
                      </a:rPr>
                      <m:t>)</m:t>
                    </m:r>
                  </m:oMath>
                </a14:m>
                <a:r>
                  <a:rPr lang="en-US" dirty="0">
                    <a:solidFill>
                      <a:srgbClr val="0070C0"/>
                    </a:solidFill>
                  </a:rPr>
                  <a:t> msgs/user suffices</a:t>
                </a:r>
              </a:p>
            </p:txBody>
          </p:sp>
        </mc:Choice>
        <mc:Fallback xmlns="">
          <p:sp>
            <p:nvSpPr>
              <p:cNvPr id="3" name="Content Placeholder 2">
                <a:extLst>
                  <a:ext uri="{FF2B5EF4-FFF2-40B4-BE49-F238E27FC236}">
                    <a16:creationId xmlns:a16="http://schemas.microsoft.com/office/drawing/2014/main" id="{25E668C6-A4DD-4EC6-919B-8CA87CF0C8C0}"/>
                  </a:ext>
                </a:extLst>
              </p:cNvPr>
              <p:cNvSpPr>
                <a:spLocks noGrp="1" noRot="1" noChangeAspect="1" noMove="1" noResize="1" noEditPoints="1" noAdjustHandles="1" noChangeArrowheads="1" noChangeShapeType="1" noTextEdit="1"/>
              </p:cNvSpPr>
              <p:nvPr>
                <p:ph idx="1"/>
              </p:nvPr>
            </p:nvSpPr>
            <p:spPr>
              <a:blipFill>
                <a:blip r:embed="rId3"/>
                <a:stretch>
                  <a:fillRect l="-104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0E4702C3-1512-4AFF-ABF0-8CDFF49380BD}"/>
              </a:ext>
            </a:extLst>
          </p:cNvPr>
          <p:cNvSpPr/>
          <p:nvPr/>
        </p:nvSpPr>
        <p:spPr>
          <a:xfrm>
            <a:off x="1448532" y="1122164"/>
            <a:ext cx="9298258" cy="4855553"/>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ANY QUESTIONS?</a:t>
            </a:r>
          </a:p>
        </p:txBody>
      </p:sp>
    </p:spTree>
    <p:extLst>
      <p:ext uri="{BB962C8B-B14F-4D97-AF65-F5344CB8AC3E}">
        <p14:creationId xmlns:p14="http://schemas.microsoft.com/office/powerpoint/2010/main" val="13171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B07A-96AE-4D86-8487-CABFD37B6102}"/>
              </a:ext>
            </a:extLst>
          </p:cNvPr>
          <p:cNvSpPr>
            <a:spLocks noGrp="1"/>
          </p:cNvSpPr>
          <p:nvPr>
            <p:ph type="title"/>
          </p:nvPr>
        </p:nvSpPr>
        <p:spPr/>
        <p:txBody>
          <a:bodyPr/>
          <a:lstStyle/>
          <a:p>
            <a:r>
              <a:rPr lang="en-US" dirty="0"/>
              <a:t>Secure Sum Evaluation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E668C6-A4DD-4EC6-919B-8CA87CF0C8C0}"/>
                  </a:ext>
                </a:extLst>
              </p:cNvPr>
              <p:cNvSpPr>
                <a:spLocks noGrp="1"/>
              </p:cNvSpPr>
              <p:nvPr>
                <p:ph idx="1"/>
              </p:nvPr>
            </p:nvSpPr>
            <p:spPr/>
            <p:txBody>
              <a:bodyPr>
                <a:normAutofit/>
              </a:bodyPr>
              <a:lstStyle/>
              <a:p>
                <a:r>
                  <a:rPr lang="en-US" dirty="0"/>
                  <a:t>Client </a:t>
                </a:r>
                <a14:m>
                  <m:oMath xmlns:m="http://schemas.openxmlformats.org/officeDocument/2006/math">
                    <m:r>
                      <a:rPr lang="en-US" i="1">
                        <a:latin typeface="Cambria Math" panose="02040503050406030204" pitchFamily="18" charset="0"/>
                      </a:rPr>
                      <m:t>𝑖</m:t>
                    </m:r>
                  </m:oMath>
                </a14:m>
                <a:r>
                  <a:rPr lang="en-US" dirty="0"/>
                  <a:t> samples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−1</m:t>
                    </m:r>
                  </m:oMath>
                </a14:m>
                <a:r>
                  <a:rPr lang="en-US" dirty="0"/>
                  <a:t> random values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rPr>
                          <m:t>𝑞</m:t>
                        </m:r>
                      </m:sub>
                    </m:sSub>
                  </m:oMath>
                </a14:m>
                <a:r>
                  <a:rPr lang="en-US" dirty="0"/>
                  <a:t> </a:t>
                </a:r>
              </a:p>
              <a:p>
                <a:endParaRPr lang="en-US" dirty="0"/>
              </a:p>
              <a:p>
                <a:r>
                  <a:rPr lang="en-US" dirty="0"/>
                  <a:t>And then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𝑘</m:t>
                        </m:r>
                      </m:sub>
                    </m:sSub>
                  </m:oMath>
                </a14:m>
                <a:r>
                  <a:rPr lang="en-US" dirty="0"/>
                  <a:t> where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r>
                  <a:rPr lang="en-US" dirty="0"/>
                  <a:t> mod </a:t>
                </a:r>
                <a14:m>
                  <m:oMath xmlns:m="http://schemas.openxmlformats.org/officeDocument/2006/math">
                    <m:r>
                      <a:rPr lang="en-US" b="0" i="1" smtClean="0">
                        <a:latin typeface="Cambria Math" panose="02040503050406030204" pitchFamily="18" charset="0"/>
                      </a:rPr>
                      <m:t>𝑞</m:t>
                    </m:r>
                  </m:oMath>
                </a14:m>
                <a:endParaRPr lang="en-US" dirty="0"/>
              </a:p>
              <a:p>
                <a:pPr lvl="1"/>
                <a:r>
                  <a:rPr lang="en-US" dirty="0"/>
                  <a:t>Given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of the samples, completely independent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endParaRPr lang="en-US" dirty="0"/>
              </a:p>
              <a:p>
                <a:endParaRPr lang="en-US" dirty="0"/>
              </a:p>
              <a:p>
                <a:r>
                  <a:rPr lang="en-US" dirty="0"/>
                  <a:t>Shuffler uniformly permutes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sub>
                    </m:sSub>
                  </m:oMath>
                </a14:m>
                <a:endParaRPr lang="en-US" dirty="0"/>
              </a:p>
            </p:txBody>
          </p:sp>
        </mc:Choice>
        <mc:Fallback xmlns="">
          <p:sp>
            <p:nvSpPr>
              <p:cNvPr id="3" name="Content Placeholder 2">
                <a:extLst>
                  <a:ext uri="{FF2B5EF4-FFF2-40B4-BE49-F238E27FC236}">
                    <a16:creationId xmlns:a16="http://schemas.microsoft.com/office/drawing/2014/main" id="{25E668C6-A4DD-4EC6-919B-8CA87CF0C8C0}"/>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US">
                    <a:noFill/>
                  </a:rPr>
                  <a:t> </a:t>
                </a:r>
              </a:p>
            </p:txBody>
          </p:sp>
        </mc:Fallback>
      </mc:AlternateContent>
    </p:spTree>
    <p:extLst>
      <p:ext uri="{BB962C8B-B14F-4D97-AF65-F5344CB8AC3E}">
        <p14:creationId xmlns:p14="http://schemas.microsoft.com/office/powerpoint/2010/main" val="133910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42959D3A-140D-41B5-9861-E5511A5088C3}"/>
              </a:ext>
            </a:extLst>
          </p:cNvPr>
          <p:cNvSpPr/>
          <p:nvPr/>
        </p:nvSpPr>
        <p:spPr>
          <a:xfrm>
            <a:off x="762000" y="3810000"/>
            <a:ext cx="2277828"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Bob</a:t>
            </a:r>
          </a:p>
        </p:txBody>
      </p:sp>
      <p:sp>
        <p:nvSpPr>
          <p:cNvPr id="10" name="Rectangle: Rounded Corners 9">
            <a:extLst>
              <a:ext uri="{FF2B5EF4-FFF2-40B4-BE49-F238E27FC236}">
                <a16:creationId xmlns:a16="http://schemas.microsoft.com/office/drawing/2014/main" id="{F671042E-5532-4F95-B336-1C68966CF3DD}"/>
              </a:ext>
            </a:extLst>
          </p:cNvPr>
          <p:cNvSpPr/>
          <p:nvPr/>
        </p:nvSpPr>
        <p:spPr>
          <a:xfrm>
            <a:off x="762000" y="3124200"/>
            <a:ext cx="2277828"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Alice</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7C91482-02EA-4117-921D-11E18D0A1565}"/>
                  </a:ext>
                </a:extLst>
              </p:cNvPr>
              <p:cNvSpPr/>
              <p:nvPr/>
            </p:nvSpPr>
            <p:spPr>
              <a:xfrm>
                <a:off x="3606454" y="3200232"/>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4" name="Rectangle 3">
                <a:extLst>
                  <a:ext uri="{FF2B5EF4-FFF2-40B4-BE49-F238E27FC236}">
                    <a16:creationId xmlns:a16="http://schemas.microsoft.com/office/drawing/2014/main" id="{67C91482-02EA-4117-921D-11E18D0A1565}"/>
                  </a:ext>
                </a:extLst>
              </p:cNvPr>
              <p:cNvSpPr>
                <a:spLocks noRot="1" noChangeAspect="1" noMove="1" noResize="1" noEditPoints="1" noAdjustHandles="1" noChangeArrowheads="1" noChangeShapeType="1" noTextEdit="1"/>
              </p:cNvSpPr>
              <p:nvPr/>
            </p:nvSpPr>
            <p:spPr>
              <a:xfrm>
                <a:off x="3606454" y="3200232"/>
                <a:ext cx="911117" cy="502920"/>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3B734FA1-0B2C-4A4C-A0B9-A5F2945284D2}"/>
                  </a:ext>
                </a:extLst>
              </p:cNvPr>
              <p:cNvSpPr/>
              <p:nvPr/>
            </p:nvSpPr>
            <p:spPr>
              <a:xfrm>
                <a:off x="8100582" y="2098975"/>
                <a:ext cx="1290320" cy="33604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Shuffler</a:t>
                </a: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𝑆</m:t>
                      </m:r>
                    </m:oMath>
                  </m:oMathPara>
                </a14:m>
                <a:endParaRPr lang="en-US" dirty="0">
                  <a:solidFill>
                    <a:schemeClr val="tx1"/>
                  </a:solidFill>
                </a:endParaRPr>
              </a:p>
            </p:txBody>
          </p:sp>
        </mc:Choice>
        <mc:Fallback xmlns="">
          <p:sp>
            <p:nvSpPr>
              <p:cNvPr id="16" name="Rectangle 15">
                <a:extLst>
                  <a:ext uri="{FF2B5EF4-FFF2-40B4-BE49-F238E27FC236}">
                    <a16:creationId xmlns:a16="http://schemas.microsoft.com/office/drawing/2014/main" id="{3B734FA1-0B2C-4A4C-A0B9-A5F2945284D2}"/>
                  </a:ext>
                </a:extLst>
              </p:cNvPr>
              <p:cNvSpPr>
                <a:spLocks noRot="1" noChangeAspect="1" noMove="1" noResize="1" noEditPoints="1" noAdjustHandles="1" noChangeArrowheads="1" noChangeShapeType="1" noTextEdit="1"/>
              </p:cNvSpPr>
              <p:nvPr/>
            </p:nvSpPr>
            <p:spPr>
              <a:xfrm>
                <a:off x="8100582" y="2098975"/>
                <a:ext cx="1290320" cy="3360420"/>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17" name="Right Brace 16">
            <a:extLst>
              <a:ext uri="{FF2B5EF4-FFF2-40B4-BE49-F238E27FC236}">
                <a16:creationId xmlns:a16="http://schemas.microsoft.com/office/drawing/2014/main" id="{50BB036D-047B-4176-B298-A97B1CB8118F}"/>
              </a:ext>
            </a:extLst>
          </p:cNvPr>
          <p:cNvSpPr/>
          <p:nvPr/>
        </p:nvSpPr>
        <p:spPr>
          <a:xfrm>
            <a:off x="7455350" y="2684975"/>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700F44ED-B414-4D80-8303-2A80DCF54D0E}"/>
                  </a:ext>
                </a:extLst>
              </p:cNvPr>
              <p:cNvSpPr/>
              <p:nvPr/>
            </p:nvSpPr>
            <p:spPr>
              <a:xfrm>
                <a:off x="1881405" y="3200232"/>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𝑅</m:t>
                      </m:r>
                      <m:r>
                        <a:rPr lang="en-US"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24" name="Rectangle 23">
                <a:extLst>
                  <a:ext uri="{FF2B5EF4-FFF2-40B4-BE49-F238E27FC236}">
                    <a16:creationId xmlns:a16="http://schemas.microsoft.com/office/drawing/2014/main" id="{700F44ED-B414-4D80-8303-2A80DCF54D0E}"/>
                  </a:ext>
                </a:extLst>
              </p:cNvPr>
              <p:cNvSpPr>
                <a:spLocks noRot="1" noChangeAspect="1" noMove="1" noResize="1" noEditPoints="1" noAdjustHandles="1" noChangeArrowheads="1" noChangeShapeType="1" noTextEdit="1"/>
              </p:cNvSpPr>
              <p:nvPr/>
            </p:nvSpPr>
            <p:spPr>
              <a:xfrm>
                <a:off x="1881405" y="3200232"/>
                <a:ext cx="803739" cy="502920"/>
              </a:xfrm>
              <a:prstGeom prst="rect">
                <a:avLst/>
              </a:prstGeom>
              <a:blipFill>
                <a:blip r:embed="rId5"/>
                <a:stretch>
                  <a:fillRect/>
                </a:stretch>
              </a:blipFill>
              <a:ln>
                <a:solidFill>
                  <a:schemeClr val="tx1"/>
                </a:solidFill>
              </a:ln>
            </p:spPr>
            <p:txBody>
              <a:bodyPr/>
              <a:lstStyle/>
              <a:p>
                <a:r>
                  <a:rPr lang="en-US">
                    <a:noFill/>
                  </a:rPr>
                  <a:t> </a:t>
                </a:r>
              </a:p>
            </p:txBody>
          </p:sp>
        </mc:Fallback>
      </mc:AlternateContent>
      <p:sp>
        <p:nvSpPr>
          <p:cNvPr id="28" name="Arrow: Right 27">
            <a:extLst>
              <a:ext uri="{FF2B5EF4-FFF2-40B4-BE49-F238E27FC236}">
                <a16:creationId xmlns:a16="http://schemas.microsoft.com/office/drawing/2014/main" id="{0527FA4E-6156-417D-BA1E-3AB090E026A3}"/>
              </a:ext>
            </a:extLst>
          </p:cNvPr>
          <p:cNvSpPr/>
          <p:nvPr/>
        </p:nvSpPr>
        <p:spPr>
          <a:xfrm>
            <a:off x="3039828" y="3357560"/>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D251C6C5-3DBB-4DB7-A26B-B2EBCA21CBFC}"/>
                  </a:ext>
                </a:extLst>
              </p:cNvPr>
              <p:cNvSpPr/>
              <p:nvPr/>
            </p:nvSpPr>
            <p:spPr>
              <a:xfrm>
                <a:off x="1867739" y="3886032"/>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𝑅</m:t>
                      </m:r>
                      <m:r>
                        <a:rPr lang="en-US" i="1" smtClean="0">
                          <a:solidFill>
                            <a:schemeClr val="tx1"/>
                          </a:solidFill>
                          <a:latin typeface="Cambria Math" panose="02040503050406030204" pitchFamily="18" charset="0"/>
                        </a:rPr>
                        <m:t>(2)</m:t>
                      </m:r>
                    </m:oMath>
                  </m:oMathPara>
                </a14:m>
                <a:endParaRPr lang="en-US" dirty="0">
                  <a:solidFill>
                    <a:schemeClr val="tx1"/>
                  </a:solidFill>
                </a:endParaRPr>
              </a:p>
            </p:txBody>
          </p:sp>
        </mc:Choice>
        <mc:Fallback xmlns="">
          <p:sp>
            <p:nvSpPr>
              <p:cNvPr id="51" name="Rectangle 50">
                <a:extLst>
                  <a:ext uri="{FF2B5EF4-FFF2-40B4-BE49-F238E27FC236}">
                    <a16:creationId xmlns:a16="http://schemas.microsoft.com/office/drawing/2014/main" id="{D251C6C5-3DBB-4DB7-A26B-B2EBCA21CBFC}"/>
                  </a:ext>
                </a:extLst>
              </p:cNvPr>
              <p:cNvSpPr>
                <a:spLocks noRot="1" noChangeAspect="1" noMove="1" noResize="1" noEditPoints="1" noAdjustHandles="1" noChangeArrowheads="1" noChangeShapeType="1" noTextEdit="1"/>
              </p:cNvSpPr>
              <p:nvPr/>
            </p:nvSpPr>
            <p:spPr>
              <a:xfrm>
                <a:off x="1867739" y="3886032"/>
                <a:ext cx="803739" cy="502920"/>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54" name="Arrow: Right 53">
            <a:extLst>
              <a:ext uri="{FF2B5EF4-FFF2-40B4-BE49-F238E27FC236}">
                <a16:creationId xmlns:a16="http://schemas.microsoft.com/office/drawing/2014/main" id="{E688CFB6-DB2E-4794-B0DC-39914DC61E4F}"/>
              </a:ext>
            </a:extLst>
          </p:cNvPr>
          <p:cNvSpPr/>
          <p:nvPr/>
        </p:nvSpPr>
        <p:spPr>
          <a:xfrm>
            <a:off x="3026162" y="4043360"/>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Brace 62">
            <a:extLst>
              <a:ext uri="{FF2B5EF4-FFF2-40B4-BE49-F238E27FC236}">
                <a16:creationId xmlns:a16="http://schemas.microsoft.com/office/drawing/2014/main" id="{E2C79DC5-CA8E-4347-A579-C3CDC1FFD3D7}"/>
              </a:ext>
            </a:extLst>
          </p:cNvPr>
          <p:cNvSpPr/>
          <p:nvPr/>
        </p:nvSpPr>
        <p:spPr>
          <a:xfrm flipH="1">
            <a:off x="9568959" y="2684975"/>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2CBDEE71-F916-4589-A17B-00D48145835B}"/>
              </a:ext>
            </a:extLst>
          </p:cNvPr>
          <p:cNvSpPr txBox="1"/>
          <p:nvPr/>
        </p:nvSpPr>
        <p:spPr>
          <a:xfrm>
            <a:off x="5675817" y="3267026"/>
            <a:ext cx="427729" cy="369332"/>
          </a:xfrm>
          <a:prstGeom prst="rect">
            <a:avLst/>
          </a:prstGeom>
          <a:noFill/>
        </p:spPr>
        <p:txBody>
          <a:bodyPr wrap="square" rtlCol="0">
            <a:spAutoFit/>
          </a:bodyPr>
          <a:lstStyle/>
          <a:p>
            <a:pPr algn="ctr"/>
            <a:r>
              <a:rPr lang="en-US" dirty="0"/>
              <a:t>… </a:t>
            </a:r>
          </a:p>
        </p:txBody>
      </p:sp>
      <p:pic>
        <p:nvPicPr>
          <p:cNvPr id="12" name="Picture 11">
            <a:extLst>
              <a:ext uri="{FF2B5EF4-FFF2-40B4-BE49-F238E27FC236}">
                <a16:creationId xmlns:a16="http://schemas.microsoft.com/office/drawing/2014/main" id="{AF4E8087-EA21-422C-B2C9-1BFBCFCE9FEC}"/>
              </a:ext>
            </a:extLst>
          </p:cNvPr>
          <p:cNvPicPr>
            <a:picLocks noChangeAspect="1"/>
          </p:cNvPicPr>
          <p:nvPr/>
        </p:nvPicPr>
        <p:blipFill>
          <a:blip r:embed="rId7"/>
          <a:stretch>
            <a:fillRect/>
          </a:stretch>
        </p:blipFill>
        <p:spPr>
          <a:xfrm>
            <a:off x="8507978" y="2620892"/>
            <a:ext cx="475529" cy="609653"/>
          </a:xfrm>
          <a:prstGeom prst="rect">
            <a:avLst/>
          </a:prstGeom>
        </p:spPr>
      </p:pic>
      <mc:AlternateContent xmlns:mc="http://schemas.openxmlformats.org/markup-compatibility/2006" xmlns:a14="http://schemas.microsoft.com/office/drawing/2010/main">
        <mc:Choice Requires="a14">
          <p:sp>
            <p:nvSpPr>
              <p:cNvPr id="69" name="Title 1">
                <a:extLst>
                  <a:ext uri="{FF2B5EF4-FFF2-40B4-BE49-F238E27FC236}">
                    <a16:creationId xmlns:a16="http://schemas.microsoft.com/office/drawing/2014/main" id="{22466640-65B9-4945-A87D-E4FCCF87B5B2}"/>
                  </a:ext>
                </a:extLst>
              </p:cNvPr>
              <p:cNvSpPr>
                <a:spLocks noGrp="1"/>
              </p:cNvSpPr>
              <p:nvPr>
                <p:ph type="title"/>
              </p:nvPr>
            </p:nvSpPr>
            <p:spPr>
              <a:xfrm>
                <a:off x="838200" y="313754"/>
                <a:ext cx="10515600" cy="1325563"/>
              </a:xfrm>
            </p:spPr>
            <p:txBody>
              <a:bodyPr>
                <a:normAutofit/>
              </a:bodyPr>
              <a:lstStyle/>
              <a:p>
                <a:r>
                  <a:rPr lang="en-US" dirty="0"/>
                  <a:t>Secure Sum Evaluation (</a:t>
                </a:r>
                <a14:m>
                  <m:oMath xmlns:m="http://schemas.openxmlformats.org/officeDocument/2006/math">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𝑞</m:t>
                    </m:r>
                    <m:r>
                      <a:rPr lang="en-US" b="0" i="1" smtClean="0">
                        <a:solidFill>
                          <a:schemeClr val="tx1"/>
                        </a:solidFill>
                        <a:latin typeface="Cambria Math" panose="02040503050406030204" pitchFamily="18" charset="0"/>
                      </a:rPr>
                      <m:t>=3</m:t>
                    </m:r>
                  </m:oMath>
                </a14:m>
                <a:r>
                  <a:rPr lang="en-US" dirty="0"/>
                  <a:t>)</a:t>
                </a:r>
                <a:endParaRPr lang="en-US" dirty="0">
                  <a:latin typeface="HelveticaNeueLT Std Cn" panose="020B0506030502030204"/>
                </a:endParaRPr>
              </a:p>
            </p:txBody>
          </p:sp>
        </mc:Choice>
        <mc:Fallback xmlns="">
          <p:sp>
            <p:nvSpPr>
              <p:cNvPr id="69" name="Title 1">
                <a:extLst>
                  <a:ext uri="{FF2B5EF4-FFF2-40B4-BE49-F238E27FC236}">
                    <a16:creationId xmlns:a16="http://schemas.microsoft.com/office/drawing/2014/main" id="{22466640-65B9-4945-A87D-E4FCCF87B5B2}"/>
                  </a:ext>
                </a:extLst>
              </p:cNvPr>
              <p:cNvSpPr>
                <a:spLocks noGrp="1" noRot="1" noChangeAspect="1" noMove="1" noResize="1" noEditPoints="1" noAdjustHandles="1" noChangeArrowheads="1" noChangeShapeType="1" noTextEdit="1"/>
              </p:cNvSpPr>
              <p:nvPr>
                <p:ph type="title"/>
              </p:nvPr>
            </p:nvSpPr>
            <p:spPr>
              <a:xfrm>
                <a:off x="838200" y="313754"/>
                <a:ext cx="10515600" cy="1325563"/>
              </a:xfrm>
              <a:blipFill>
                <a:blip r:embed="rId8"/>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DF20232-34E3-4C0E-8FEC-044F6DC28722}"/>
                  </a:ext>
                </a:extLst>
              </p:cNvPr>
              <p:cNvSpPr/>
              <p:nvPr/>
            </p:nvSpPr>
            <p:spPr>
              <a:xfrm>
                <a:off x="4622063" y="3200232"/>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2</m:t>
                      </m:r>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DF20232-34E3-4C0E-8FEC-044F6DC28722}"/>
                  </a:ext>
                </a:extLst>
              </p:cNvPr>
              <p:cNvSpPr>
                <a:spLocks noRot="1" noChangeAspect="1" noMove="1" noResize="1" noEditPoints="1" noAdjustHandles="1" noChangeArrowheads="1" noChangeShapeType="1" noTextEdit="1"/>
              </p:cNvSpPr>
              <p:nvPr/>
            </p:nvSpPr>
            <p:spPr>
              <a:xfrm>
                <a:off x="4622063" y="3200232"/>
                <a:ext cx="911117" cy="502920"/>
              </a:xfrm>
              <a:prstGeom prst="rect">
                <a:avLst/>
              </a:prstGeom>
              <a:blipFill>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3374820-E4A2-41A3-B6A2-D2E083F77907}"/>
                  </a:ext>
                </a:extLst>
              </p:cNvPr>
              <p:cNvSpPr/>
              <p:nvPr/>
            </p:nvSpPr>
            <p:spPr>
              <a:xfrm>
                <a:off x="6252390" y="3206300"/>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xmlns="">
          <p:sp>
            <p:nvSpPr>
              <p:cNvPr id="3" name="Rectangle 2">
                <a:extLst>
                  <a:ext uri="{FF2B5EF4-FFF2-40B4-BE49-F238E27FC236}">
                    <a16:creationId xmlns:a16="http://schemas.microsoft.com/office/drawing/2014/main" id="{D3374820-E4A2-41A3-B6A2-D2E083F77907}"/>
                  </a:ext>
                </a:extLst>
              </p:cNvPr>
              <p:cNvSpPr>
                <a:spLocks noRot="1" noChangeAspect="1" noMove="1" noResize="1" noEditPoints="1" noAdjustHandles="1" noChangeArrowheads="1" noChangeShapeType="1" noTextEdit="1"/>
              </p:cNvSpPr>
              <p:nvPr/>
            </p:nvSpPr>
            <p:spPr>
              <a:xfrm>
                <a:off x="6252390" y="3206300"/>
                <a:ext cx="911117" cy="502920"/>
              </a:xfrm>
              <a:prstGeom prst="rect">
                <a:avLst/>
              </a:prstGeom>
              <a:blipFill>
                <a:blip r:embed="rId1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F8F26A-175A-4AAE-B5D4-1389B9CB8C14}"/>
                  </a:ext>
                </a:extLst>
              </p:cNvPr>
              <p:cNvSpPr/>
              <p:nvPr/>
            </p:nvSpPr>
            <p:spPr>
              <a:xfrm>
                <a:off x="3620038" y="3886032"/>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2</m:t>
                      </m:r>
                    </m:oMath>
                  </m:oMathPara>
                </a14:m>
                <a:endParaRPr lang="en-US" dirty="0">
                  <a:solidFill>
                    <a:schemeClr val="tx1"/>
                  </a:solidFill>
                </a:endParaRPr>
              </a:p>
            </p:txBody>
          </p:sp>
        </mc:Choice>
        <mc:Fallback xmlns="">
          <p:sp>
            <p:nvSpPr>
              <p:cNvPr id="5" name="Rectangle 4">
                <a:extLst>
                  <a:ext uri="{FF2B5EF4-FFF2-40B4-BE49-F238E27FC236}">
                    <a16:creationId xmlns:a16="http://schemas.microsoft.com/office/drawing/2014/main" id="{67F8F26A-175A-4AAE-B5D4-1389B9CB8C14}"/>
                  </a:ext>
                </a:extLst>
              </p:cNvPr>
              <p:cNvSpPr>
                <a:spLocks noRot="1" noChangeAspect="1" noMove="1" noResize="1" noEditPoints="1" noAdjustHandles="1" noChangeArrowheads="1" noChangeShapeType="1" noTextEdit="1"/>
              </p:cNvSpPr>
              <p:nvPr/>
            </p:nvSpPr>
            <p:spPr>
              <a:xfrm>
                <a:off x="3620038" y="3886032"/>
                <a:ext cx="911117" cy="502920"/>
              </a:xfrm>
              <a:prstGeom prst="rect">
                <a:avLst/>
              </a:prstGeom>
              <a:blipFill>
                <a:blip r:embed="rId11"/>
                <a:stretch>
                  <a:fillRect/>
                </a:stretch>
              </a:blipFill>
              <a:ln>
                <a:solidFill>
                  <a:schemeClr val="tx1"/>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6D63F290-7878-445D-A0A6-E99F5FE2BCE1}"/>
              </a:ext>
            </a:extLst>
          </p:cNvPr>
          <p:cNvSpPr txBox="1"/>
          <p:nvPr/>
        </p:nvSpPr>
        <p:spPr>
          <a:xfrm>
            <a:off x="5689401" y="3952826"/>
            <a:ext cx="427729" cy="369332"/>
          </a:xfrm>
          <a:prstGeom prst="rect">
            <a:avLst/>
          </a:prstGeom>
          <a:noFill/>
        </p:spPr>
        <p:txBody>
          <a:bodyPr wrap="square" rtlCol="0">
            <a:spAutoFit/>
          </a:bodyPr>
          <a:lstStyle/>
          <a:p>
            <a:pPr algn="ctr"/>
            <a:r>
              <a:rPr lang="en-US" dirty="0"/>
              <a:t>… </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D1A539F-4979-41FD-B957-9FB782481338}"/>
                  </a:ext>
                </a:extLst>
              </p:cNvPr>
              <p:cNvSpPr/>
              <p:nvPr/>
            </p:nvSpPr>
            <p:spPr>
              <a:xfrm>
                <a:off x="4635647" y="3886032"/>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8" name="Rectangle 7">
                <a:extLst>
                  <a:ext uri="{FF2B5EF4-FFF2-40B4-BE49-F238E27FC236}">
                    <a16:creationId xmlns:a16="http://schemas.microsoft.com/office/drawing/2014/main" id="{7D1A539F-4979-41FD-B957-9FB782481338}"/>
                  </a:ext>
                </a:extLst>
              </p:cNvPr>
              <p:cNvSpPr>
                <a:spLocks noRot="1" noChangeAspect="1" noMove="1" noResize="1" noEditPoints="1" noAdjustHandles="1" noChangeArrowheads="1" noChangeShapeType="1" noTextEdit="1"/>
              </p:cNvSpPr>
              <p:nvPr/>
            </p:nvSpPr>
            <p:spPr>
              <a:xfrm>
                <a:off x="4635647" y="3886032"/>
                <a:ext cx="911117" cy="502920"/>
              </a:xfrm>
              <a:prstGeom prst="rect">
                <a:avLst/>
              </a:prstGeom>
              <a:blipFill>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7CF7164-ED8E-4254-A061-7E8B1C6A6DB6}"/>
                  </a:ext>
                </a:extLst>
              </p:cNvPr>
              <p:cNvSpPr/>
              <p:nvPr/>
            </p:nvSpPr>
            <p:spPr>
              <a:xfrm>
                <a:off x="6265974" y="3886032"/>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xmlns="">
          <p:sp>
            <p:nvSpPr>
              <p:cNvPr id="9" name="Rectangle 8">
                <a:extLst>
                  <a:ext uri="{FF2B5EF4-FFF2-40B4-BE49-F238E27FC236}">
                    <a16:creationId xmlns:a16="http://schemas.microsoft.com/office/drawing/2014/main" id="{47CF7164-ED8E-4254-A061-7E8B1C6A6DB6}"/>
                  </a:ext>
                </a:extLst>
              </p:cNvPr>
              <p:cNvSpPr>
                <a:spLocks noRot="1" noChangeAspect="1" noMove="1" noResize="1" noEditPoints="1" noAdjustHandles="1" noChangeArrowheads="1" noChangeShapeType="1" noTextEdit="1"/>
              </p:cNvSpPr>
              <p:nvPr/>
            </p:nvSpPr>
            <p:spPr>
              <a:xfrm>
                <a:off x="6265974" y="3886032"/>
                <a:ext cx="911117" cy="502920"/>
              </a:xfrm>
              <a:prstGeom prst="rect">
                <a:avLst/>
              </a:prstGeom>
              <a:blipFill>
                <a:blip r:embed="rId1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5A9D610-C475-40B4-8C75-39F88BC13E43}"/>
                  </a:ext>
                </a:extLst>
              </p:cNvPr>
              <p:cNvSpPr/>
              <p:nvPr/>
            </p:nvSpPr>
            <p:spPr>
              <a:xfrm>
                <a:off x="10114870" y="2391591"/>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xmlns="">
          <p:sp>
            <p:nvSpPr>
              <p:cNvPr id="11" name="Rectangle 10">
                <a:extLst>
                  <a:ext uri="{FF2B5EF4-FFF2-40B4-BE49-F238E27FC236}">
                    <a16:creationId xmlns:a16="http://schemas.microsoft.com/office/drawing/2014/main" id="{85A9D610-C475-40B4-8C75-39F88BC13E43}"/>
                  </a:ext>
                </a:extLst>
              </p:cNvPr>
              <p:cNvSpPr>
                <a:spLocks noRot="1" noChangeAspect="1" noMove="1" noResize="1" noEditPoints="1" noAdjustHandles="1" noChangeArrowheads="1" noChangeShapeType="1" noTextEdit="1"/>
              </p:cNvSpPr>
              <p:nvPr/>
            </p:nvSpPr>
            <p:spPr>
              <a:xfrm>
                <a:off x="10114870" y="2391591"/>
                <a:ext cx="1007344" cy="502920"/>
              </a:xfrm>
              <a:prstGeom prst="rect">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6BB03B6-FC3A-4359-B2FB-A05041281062}"/>
                  </a:ext>
                </a:extLst>
              </p:cNvPr>
              <p:cNvSpPr/>
              <p:nvPr/>
            </p:nvSpPr>
            <p:spPr>
              <a:xfrm>
                <a:off x="10114870" y="2979085"/>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2</m:t>
                      </m:r>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B6BB03B6-FC3A-4359-B2FB-A05041281062}"/>
                  </a:ext>
                </a:extLst>
              </p:cNvPr>
              <p:cNvSpPr>
                <a:spLocks noRot="1" noChangeAspect="1" noMove="1" noResize="1" noEditPoints="1" noAdjustHandles="1" noChangeArrowheads="1" noChangeShapeType="1" noTextEdit="1"/>
              </p:cNvSpPr>
              <p:nvPr/>
            </p:nvSpPr>
            <p:spPr>
              <a:xfrm>
                <a:off x="10114870" y="2979085"/>
                <a:ext cx="1007344" cy="502920"/>
              </a:xfrm>
              <a:prstGeom prst="rect">
                <a:avLst/>
              </a:prstGeom>
              <a:blipFill>
                <a:blip r:embed="rId1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218C108-04B7-4686-AD76-C50DC7904840}"/>
                  </a:ext>
                </a:extLst>
              </p:cNvPr>
              <p:cNvSpPr/>
              <p:nvPr/>
            </p:nvSpPr>
            <p:spPr>
              <a:xfrm>
                <a:off x="10114870" y="3979997"/>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14" name="Rectangle 13">
                <a:extLst>
                  <a:ext uri="{FF2B5EF4-FFF2-40B4-BE49-F238E27FC236}">
                    <a16:creationId xmlns:a16="http://schemas.microsoft.com/office/drawing/2014/main" id="{6218C108-04B7-4686-AD76-C50DC7904840}"/>
                  </a:ext>
                </a:extLst>
              </p:cNvPr>
              <p:cNvSpPr>
                <a:spLocks noRot="1" noChangeAspect="1" noMove="1" noResize="1" noEditPoints="1" noAdjustHandles="1" noChangeArrowheads="1" noChangeShapeType="1" noTextEdit="1"/>
              </p:cNvSpPr>
              <p:nvPr/>
            </p:nvSpPr>
            <p:spPr>
              <a:xfrm>
                <a:off x="10114870" y="3979997"/>
                <a:ext cx="1007344" cy="502920"/>
              </a:xfrm>
              <a:prstGeom prst="rect">
                <a:avLst/>
              </a:prstGeom>
              <a:blipFill>
                <a:blip r:embed="rId1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86C3CA0-CA28-44CA-BCE3-B7E1CD566F95}"/>
                  </a:ext>
                </a:extLst>
              </p:cNvPr>
              <p:cNvSpPr/>
              <p:nvPr/>
            </p:nvSpPr>
            <p:spPr>
              <a:xfrm>
                <a:off x="10114870" y="4567491"/>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xmlns="">
          <p:sp>
            <p:nvSpPr>
              <p:cNvPr id="15" name="Rectangle 14">
                <a:extLst>
                  <a:ext uri="{FF2B5EF4-FFF2-40B4-BE49-F238E27FC236}">
                    <a16:creationId xmlns:a16="http://schemas.microsoft.com/office/drawing/2014/main" id="{886C3CA0-CA28-44CA-BCE3-B7E1CD566F95}"/>
                  </a:ext>
                </a:extLst>
              </p:cNvPr>
              <p:cNvSpPr>
                <a:spLocks noRot="1" noChangeAspect="1" noMove="1" noResize="1" noEditPoints="1" noAdjustHandles="1" noChangeArrowheads="1" noChangeShapeType="1" noTextEdit="1"/>
              </p:cNvSpPr>
              <p:nvPr/>
            </p:nvSpPr>
            <p:spPr>
              <a:xfrm>
                <a:off x="10114870" y="4567491"/>
                <a:ext cx="1007344" cy="502920"/>
              </a:xfrm>
              <a:prstGeom prst="rect">
                <a:avLst/>
              </a:prstGeom>
              <a:blipFill>
                <a:blip r:embed="rId17"/>
                <a:stretch>
                  <a:fillRect/>
                </a:stretch>
              </a:blipFill>
              <a:ln>
                <a:solidFill>
                  <a:schemeClr val="tx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39D3AA60-B9C9-472D-9D72-D5E0EF4FC380}"/>
              </a:ext>
            </a:extLst>
          </p:cNvPr>
          <p:cNvSpPr txBox="1"/>
          <p:nvPr/>
        </p:nvSpPr>
        <p:spPr>
          <a:xfrm>
            <a:off x="10404678" y="3568378"/>
            <a:ext cx="427729" cy="369332"/>
          </a:xfrm>
          <a:prstGeom prst="rect">
            <a:avLst/>
          </a:prstGeom>
          <a:noFill/>
        </p:spPr>
        <p:txBody>
          <a:bodyPr wrap="square" rtlCol="0">
            <a:spAutoFit/>
          </a:bodyPr>
          <a:lstStyle/>
          <a:p>
            <a:pPr algn="ctr"/>
            <a:r>
              <a:rPr lang="en-US" dirty="0"/>
              <a: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BB4A551-AD3B-454B-9F52-8825706964B0}"/>
                  </a:ext>
                </a:extLst>
              </p:cNvPr>
              <p:cNvSpPr txBox="1"/>
              <p:nvPr/>
            </p:nvSpPr>
            <p:spPr>
              <a:xfrm>
                <a:off x="9877237" y="5295378"/>
                <a:ext cx="1439065" cy="646331"/>
              </a:xfrm>
              <a:prstGeom prst="rect">
                <a:avLst/>
              </a:prstGeom>
              <a:noFill/>
            </p:spPr>
            <p:txBody>
              <a:bodyPr wrap="square" rtlCol="0">
                <a:spAutoFit/>
              </a:bodyPr>
              <a:lstStyle/>
              <a:p>
                <a:pPr algn="ctr"/>
                <a:r>
                  <a:rPr lang="en-US" dirty="0">
                    <a:latin typeface="HelveticaNeueLT Std Cn"/>
                  </a:rPr>
                  <a:t>The view</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r>
                        <a:rPr lang="en-US" b="0" i="1" smtClean="0">
                          <a:latin typeface="Cambria Math" panose="02040503050406030204" pitchFamily="18" charset="0"/>
                        </a:rPr>
                        <m:t>)</m:t>
                      </m:r>
                    </m:oMath>
                  </m:oMathPara>
                </a14:m>
                <a:endParaRPr lang="en-US" dirty="0"/>
              </a:p>
            </p:txBody>
          </p:sp>
        </mc:Choice>
        <mc:Fallback xmlns="">
          <p:sp>
            <p:nvSpPr>
              <p:cNvPr id="6" name="TextBox 5">
                <a:extLst>
                  <a:ext uri="{FF2B5EF4-FFF2-40B4-BE49-F238E27FC236}">
                    <a16:creationId xmlns:a16="http://schemas.microsoft.com/office/drawing/2014/main" id="{EBB4A551-AD3B-454B-9F52-8825706964B0}"/>
                  </a:ext>
                </a:extLst>
              </p:cNvPr>
              <p:cNvSpPr txBox="1">
                <a:spLocks noRot="1" noChangeAspect="1" noMove="1" noResize="1" noEditPoints="1" noAdjustHandles="1" noChangeArrowheads="1" noChangeShapeType="1" noTextEdit="1"/>
              </p:cNvSpPr>
              <p:nvPr/>
            </p:nvSpPr>
            <p:spPr>
              <a:xfrm>
                <a:off x="9877237" y="5295378"/>
                <a:ext cx="1439065" cy="646331"/>
              </a:xfrm>
              <a:prstGeom prst="rect">
                <a:avLst/>
              </a:prstGeom>
              <a:blipFill>
                <a:blip r:embed="rId18"/>
                <a:stretch>
                  <a:fillRect t="-5660" b="-6604"/>
                </a:stretch>
              </a:blipFill>
            </p:spPr>
            <p:txBody>
              <a:bodyPr/>
              <a:lstStyle/>
              <a:p>
                <a:r>
                  <a:rPr lang="en-US">
                    <a:noFill/>
                  </a:rPr>
                  <a:t> </a:t>
                </a:r>
              </a:p>
            </p:txBody>
          </p:sp>
        </mc:Fallback>
      </mc:AlternateContent>
      <p:sp>
        <p:nvSpPr>
          <p:cNvPr id="19" name="Right Brace 18">
            <a:extLst>
              <a:ext uri="{FF2B5EF4-FFF2-40B4-BE49-F238E27FC236}">
                <a16:creationId xmlns:a16="http://schemas.microsoft.com/office/drawing/2014/main" id="{B5242BC6-E91A-41DB-BD10-4643C51C5DDE}"/>
              </a:ext>
            </a:extLst>
          </p:cNvPr>
          <p:cNvSpPr/>
          <p:nvPr/>
        </p:nvSpPr>
        <p:spPr>
          <a:xfrm rot="16200000">
            <a:off x="5216019" y="1069864"/>
            <a:ext cx="370840" cy="3524136"/>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C28CFE54-BA5F-4C9A-AAD5-E7F43D5308FC}"/>
              </a:ext>
            </a:extLst>
          </p:cNvPr>
          <p:cNvSpPr txBox="1"/>
          <p:nvPr/>
        </p:nvSpPr>
        <p:spPr>
          <a:xfrm>
            <a:off x="4691745" y="2063234"/>
            <a:ext cx="1491343" cy="370841"/>
          </a:xfrm>
          <a:prstGeom prst="rect">
            <a:avLst/>
          </a:prstGeom>
          <a:noFill/>
        </p:spPr>
        <p:txBody>
          <a:bodyPr wrap="square" rtlCol="0">
            <a:spAutoFit/>
          </a:bodyPr>
          <a:lstStyle/>
          <a:p>
            <a:pPr algn="ctr"/>
            <a:r>
              <a:rPr lang="en-US" dirty="0">
                <a:latin typeface="HelveticaNeueLT Std Cn" panose="020B0506030502030204"/>
              </a:rPr>
              <a:t>Sum 0</a:t>
            </a:r>
          </a:p>
        </p:txBody>
      </p:sp>
      <p:sp>
        <p:nvSpPr>
          <p:cNvPr id="34" name="Right Brace 33">
            <a:extLst>
              <a:ext uri="{FF2B5EF4-FFF2-40B4-BE49-F238E27FC236}">
                <a16:creationId xmlns:a16="http://schemas.microsoft.com/office/drawing/2014/main" id="{FC9EE89D-9AC9-40A5-953A-064B5E9CC2C3}"/>
              </a:ext>
            </a:extLst>
          </p:cNvPr>
          <p:cNvSpPr/>
          <p:nvPr/>
        </p:nvSpPr>
        <p:spPr>
          <a:xfrm rot="5400000">
            <a:off x="5216019" y="3001251"/>
            <a:ext cx="370840" cy="3524136"/>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445034D2-48A0-4F9B-8943-C7D06AD21099}"/>
              </a:ext>
            </a:extLst>
          </p:cNvPr>
          <p:cNvSpPr txBox="1"/>
          <p:nvPr/>
        </p:nvSpPr>
        <p:spPr>
          <a:xfrm>
            <a:off x="4661778" y="5019059"/>
            <a:ext cx="1491343" cy="370841"/>
          </a:xfrm>
          <a:prstGeom prst="rect">
            <a:avLst/>
          </a:prstGeom>
          <a:noFill/>
        </p:spPr>
        <p:txBody>
          <a:bodyPr wrap="square" rtlCol="0">
            <a:spAutoFit/>
          </a:bodyPr>
          <a:lstStyle/>
          <a:p>
            <a:pPr algn="ctr"/>
            <a:r>
              <a:rPr lang="en-US" dirty="0">
                <a:latin typeface="HelveticaNeueLT Std Cn" panose="020B0506030502030204"/>
              </a:rPr>
              <a:t>Sum 2</a:t>
            </a:r>
          </a:p>
        </p:txBody>
      </p:sp>
    </p:spTree>
    <p:extLst>
      <p:ext uri="{BB962C8B-B14F-4D97-AF65-F5344CB8AC3E}">
        <p14:creationId xmlns:p14="http://schemas.microsoft.com/office/powerpoint/2010/main" val="303387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51" grpId="0" animBg="1"/>
      <p:bldP spid="54" grpId="0" animBg="1"/>
      <p:bldP spid="67" grpId="0"/>
      <p:bldP spid="2" grpId="0" animBg="1"/>
      <p:bldP spid="3" grpId="0" animBg="1"/>
      <p:bldP spid="5" grpId="0" animBg="1"/>
      <p:bldP spid="7" grpId="0"/>
      <p:bldP spid="8" grpId="0" animBg="1"/>
      <p:bldP spid="9" grpId="0" animBg="1"/>
      <p:bldP spid="11" grpId="0" animBg="1"/>
      <p:bldP spid="13" grpId="0" animBg="1"/>
      <p:bldP spid="14" grpId="0" animBg="1"/>
      <p:bldP spid="15" grpId="0" animBg="1"/>
      <p:bldP spid="18" grpId="0"/>
      <p:bldP spid="6" grpId="0"/>
      <p:bldP spid="19" grpId="0" animBg="1"/>
      <p:bldP spid="19" grpId="1" animBg="1"/>
      <p:bldP spid="23" grpId="0"/>
      <p:bldP spid="23" grpId="1"/>
      <p:bldP spid="34" grpId="0" animBg="1"/>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42959D3A-140D-41B5-9861-E5511A5088C3}"/>
              </a:ext>
            </a:extLst>
          </p:cNvPr>
          <p:cNvSpPr/>
          <p:nvPr/>
        </p:nvSpPr>
        <p:spPr>
          <a:xfrm>
            <a:off x="762000" y="3810000"/>
            <a:ext cx="2277828"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Bob</a:t>
            </a:r>
          </a:p>
        </p:txBody>
      </p:sp>
      <p:sp>
        <p:nvSpPr>
          <p:cNvPr id="10" name="Rectangle: Rounded Corners 9">
            <a:extLst>
              <a:ext uri="{FF2B5EF4-FFF2-40B4-BE49-F238E27FC236}">
                <a16:creationId xmlns:a16="http://schemas.microsoft.com/office/drawing/2014/main" id="{F671042E-5532-4F95-B336-1C68966CF3DD}"/>
              </a:ext>
            </a:extLst>
          </p:cNvPr>
          <p:cNvSpPr/>
          <p:nvPr/>
        </p:nvSpPr>
        <p:spPr>
          <a:xfrm>
            <a:off x="762000" y="3124200"/>
            <a:ext cx="2277828"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Alice</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7C91482-02EA-4117-921D-11E18D0A1565}"/>
                  </a:ext>
                </a:extLst>
              </p:cNvPr>
              <p:cNvSpPr/>
              <p:nvPr/>
            </p:nvSpPr>
            <p:spPr>
              <a:xfrm>
                <a:off x="3606454" y="3200232"/>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xmlns="">
          <p:sp>
            <p:nvSpPr>
              <p:cNvPr id="4" name="Rectangle 3">
                <a:extLst>
                  <a:ext uri="{FF2B5EF4-FFF2-40B4-BE49-F238E27FC236}">
                    <a16:creationId xmlns:a16="http://schemas.microsoft.com/office/drawing/2014/main" id="{67C91482-02EA-4117-921D-11E18D0A1565}"/>
                  </a:ext>
                </a:extLst>
              </p:cNvPr>
              <p:cNvSpPr>
                <a:spLocks noRot="1" noChangeAspect="1" noMove="1" noResize="1" noEditPoints="1" noAdjustHandles="1" noChangeArrowheads="1" noChangeShapeType="1" noTextEdit="1"/>
              </p:cNvSpPr>
              <p:nvPr/>
            </p:nvSpPr>
            <p:spPr>
              <a:xfrm>
                <a:off x="3606454" y="3200232"/>
                <a:ext cx="911117" cy="502920"/>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3B734FA1-0B2C-4A4C-A0B9-A5F2945284D2}"/>
                  </a:ext>
                </a:extLst>
              </p:cNvPr>
              <p:cNvSpPr/>
              <p:nvPr/>
            </p:nvSpPr>
            <p:spPr>
              <a:xfrm>
                <a:off x="8100582" y="2098975"/>
                <a:ext cx="1290320" cy="33604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Shuffler</a:t>
                </a: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𝑆</m:t>
                      </m:r>
                    </m:oMath>
                  </m:oMathPara>
                </a14:m>
                <a:endParaRPr lang="en-US" dirty="0">
                  <a:solidFill>
                    <a:schemeClr val="tx1"/>
                  </a:solidFill>
                </a:endParaRPr>
              </a:p>
            </p:txBody>
          </p:sp>
        </mc:Choice>
        <mc:Fallback xmlns="">
          <p:sp>
            <p:nvSpPr>
              <p:cNvPr id="16" name="Rectangle 15">
                <a:extLst>
                  <a:ext uri="{FF2B5EF4-FFF2-40B4-BE49-F238E27FC236}">
                    <a16:creationId xmlns:a16="http://schemas.microsoft.com/office/drawing/2014/main" id="{3B734FA1-0B2C-4A4C-A0B9-A5F2945284D2}"/>
                  </a:ext>
                </a:extLst>
              </p:cNvPr>
              <p:cNvSpPr>
                <a:spLocks noRot="1" noChangeAspect="1" noMove="1" noResize="1" noEditPoints="1" noAdjustHandles="1" noChangeArrowheads="1" noChangeShapeType="1" noTextEdit="1"/>
              </p:cNvSpPr>
              <p:nvPr/>
            </p:nvSpPr>
            <p:spPr>
              <a:xfrm>
                <a:off x="8100582" y="2098975"/>
                <a:ext cx="1290320" cy="3360420"/>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17" name="Right Brace 16">
            <a:extLst>
              <a:ext uri="{FF2B5EF4-FFF2-40B4-BE49-F238E27FC236}">
                <a16:creationId xmlns:a16="http://schemas.microsoft.com/office/drawing/2014/main" id="{50BB036D-047B-4176-B298-A97B1CB8118F}"/>
              </a:ext>
            </a:extLst>
          </p:cNvPr>
          <p:cNvSpPr/>
          <p:nvPr/>
        </p:nvSpPr>
        <p:spPr>
          <a:xfrm>
            <a:off x="7455350" y="2684975"/>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700F44ED-B414-4D80-8303-2A80DCF54D0E}"/>
                  </a:ext>
                </a:extLst>
              </p:cNvPr>
              <p:cNvSpPr/>
              <p:nvPr/>
            </p:nvSpPr>
            <p:spPr>
              <a:xfrm>
                <a:off x="1881405" y="3200232"/>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𝑅</m:t>
                      </m:r>
                      <m:r>
                        <a:rPr lang="en-US" b="0"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xmlns="">
          <p:sp>
            <p:nvSpPr>
              <p:cNvPr id="24" name="Rectangle 23">
                <a:extLst>
                  <a:ext uri="{FF2B5EF4-FFF2-40B4-BE49-F238E27FC236}">
                    <a16:creationId xmlns:a16="http://schemas.microsoft.com/office/drawing/2014/main" id="{700F44ED-B414-4D80-8303-2A80DCF54D0E}"/>
                  </a:ext>
                </a:extLst>
              </p:cNvPr>
              <p:cNvSpPr>
                <a:spLocks noRot="1" noChangeAspect="1" noMove="1" noResize="1" noEditPoints="1" noAdjustHandles="1" noChangeArrowheads="1" noChangeShapeType="1" noTextEdit="1"/>
              </p:cNvSpPr>
              <p:nvPr/>
            </p:nvSpPr>
            <p:spPr>
              <a:xfrm>
                <a:off x="1881405" y="3200232"/>
                <a:ext cx="803739" cy="502920"/>
              </a:xfrm>
              <a:prstGeom prst="rect">
                <a:avLst/>
              </a:prstGeom>
              <a:blipFill>
                <a:blip r:embed="rId5"/>
                <a:stretch>
                  <a:fillRect/>
                </a:stretch>
              </a:blipFill>
              <a:ln>
                <a:solidFill>
                  <a:schemeClr val="tx1"/>
                </a:solidFill>
              </a:ln>
            </p:spPr>
            <p:txBody>
              <a:bodyPr/>
              <a:lstStyle/>
              <a:p>
                <a:r>
                  <a:rPr lang="en-US">
                    <a:noFill/>
                  </a:rPr>
                  <a:t> </a:t>
                </a:r>
              </a:p>
            </p:txBody>
          </p:sp>
        </mc:Fallback>
      </mc:AlternateContent>
      <p:sp>
        <p:nvSpPr>
          <p:cNvPr id="28" name="Arrow: Right 27">
            <a:extLst>
              <a:ext uri="{FF2B5EF4-FFF2-40B4-BE49-F238E27FC236}">
                <a16:creationId xmlns:a16="http://schemas.microsoft.com/office/drawing/2014/main" id="{0527FA4E-6156-417D-BA1E-3AB090E026A3}"/>
              </a:ext>
            </a:extLst>
          </p:cNvPr>
          <p:cNvSpPr/>
          <p:nvPr/>
        </p:nvSpPr>
        <p:spPr>
          <a:xfrm>
            <a:off x="3039828" y="3357560"/>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D251C6C5-3DBB-4DB7-A26B-B2EBCA21CBFC}"/>
                  </a:ext>
                </a:extLst>
              </p:cNvPr>
              <p:cNvSpPr/>
              <p:nvPr/>
            </p:nvSpPr>
            <p:spPr>
              <a:xfrm>
                <a:off x="1867739" y="3886032"/>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𝑅</m:t>
                      </m:r>
                      <m:r>
                        <a:rPr lang="en-US"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xmlns="">
          <p:sp>
            <p:nvSpPr>
              <p:cNvPr id="51" name="Rectangle 50">
                <a:extLst>
                  <a:ext uri="{FF2B5EF4-FFF2-40B4-BE49-F238E27FC236}">
                    <a16:creationId xmlns:a16="http://schemas.microsoft.com/office/drawing/2014/main" id="{D251C6C5-3DBB-4DB7-A26B-B2EBCA21CBFC}"/>
                  </a:ext>
                </a:extLst>
              </p:cNvPr>
              <p:cNvSpPr>
                <a:spLocks noRot="1" noChangeAspect="1" noMove="1" noResize="1" noEditPoints="1" noAdjustHandles="1" noChangeArrowheads="1" noChangeShapeType="1" noTextEdit="1"/>
              </p:cNvSpPr>
              <p:nvPr/>
            </p:nvSpPr>
            <p:spPr>
              <a:xfrm>
                <a:off x="1867739" y="3886032"/>
                <a:ext cx="803739" cy="502920"/>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54" name="Arrow: Right 53">
            <a:extLst>
              <a:ext uri="{FF2B5EF4-FFF2-40B4-BE49-F238E27FC236}">
                <a16:creationId xmlns:a16="http://schemas.microsoft.com/office/drawing/2014/main" id="{E688CFB6-DB2E-4794-B0DC-39914DC61E4F}"/>
              </a:ext>
            </a:extLst>
          </p:cNvPr>
          <p:cNvSpPr/>
          <p:nvPr/>
        </p:nvSpPr>
        <p:spPr>
          <a:xfrm>
            <a:off x="3026162" y="4043360"/>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Brace 62">
            <a:extLst>
              <a:ext uri="{FF2B5EF4-FFF2-40B4-BE49-F238E27FC236}">
                <a16:creationId xmlns:a16="http://schemas.microsoft.com/office/drawing/2014/main" id="{E2C79DC5-CA8E-4347-A579-C3CDC1FFD3D7}"/>
              </a:ext>
            </a:extLst>
          </p:cNvPr>
          <p:cNvSpPr/>
          <p:nvPr/>
        </p:nvSpPr>
        <p:spPr>
          <a:xfrm flipH="1">
            <a:off x="9568959" y="2684975"/>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2CBDEE71-F916-4589-A17B-00D48145835B}"/>
              </a:ext>
            </a:extLst>
          </p:cNvPr>
          <p:cNvSpPr txBox="1"/>
          <p:nvPr/>
        </p:nvSpPr>
        <p:spPr>
          <a:xfrm>
            <a:off x="5675817" y="3267026"/>
            <a:ext cx="427729" cy="369332"/>
          </a:xfrm>
          <a:prstGeom prst="rect">
            <a:avLst/>
          </a:prstGeom>
          <a:noFill/>
        </p:spPr>
        <p:txBody>
          <a:bodyPr wrap="square" rtlCol="0">
            <a:spAutoFit/>
          </a:bodyPr>
          <a:lstStyle/>
          <a:p>
            <a:pPr algn="ctr"/>
            <a:r>
              <a:rPr lang="en-US" dirty="0"/>
              <a:t>… </a:t>
            </a:r>
          </a:p>
        </p:txBody>
      </p:sp>
      <p:pic>
        <p:nvPicPr>
          <p:cNvPr id="12" name="Picture 11">
            <a:extLst>
              <a:ext uri="{FF2B5EF4-FFF2-40B4-BE49-F238E27FC236}">
                <a16:creationId xmlns:a16="http://schemas.microsoft.com/office/drawing/2014/main" id="{AF4E8087-EA21-422C-B2C9-1BFBCFCE9FEC}"/>
              </a:ext>
            </a:extLst>
          </p:cNvPr>
          <p:cNvPicPr>
            <a:picLocks noChangeAspect="1"/>
          </p:cNvPicPr>
          <p:nvPr/>
        </p:nvPicPr>
        <p:blipFill>
          <a:blip r:embed="rId7"/>
          <a:stretch>
            <a:fillRect/>
          </a:stretch>
        </p:blipFill>
        <p:spPr>
          <a:xfrm>
            <a:off x="8507978" y="2620892"/>
            <a:ext cx="475529" cy="609653"/>
          </a:xfrm>
          <a:prstGeom prst="rect">
            <a:avLst/>
          </a:prstGeom>
        </p:spPr>
      </p:pic>
      <mc:AlternateContent xmlns:mc="http://schemas.openxmlformats.org/markup-compatibility/2006" xmlns:a14="http://schemas.microsoft.com/office/drawing/2010/main">
        <mc:Choice Requires="a14">
          <p:sp>
            <p:nvSpPr>
              <p:cNvPr id="69" name="Title 1">
                <a:extLst>
                  <a:ext uri="{FF2B5EF4-FFF2-40B4-BE49-F238E27FC236}">
                    <a16:creationId xmlns:a16="http://schemas.microsoft.com/office/drawing/2014/main" id="{22466640-65B9-4945-A87D-E4FCCF87B5B2}"/>
                  </a:ext>
                </a:extLst>
              </p:cNvPr>
              <p:cNvSpPr>
                <a:spLocks noGrp="1"/>
              </p:cNvSpPr>
              <p:nvPr>
                <p:ph type="title"/>
              </p:nvPr>
            </p:nvSpPr>
            <p:spPr>
              <a:xfrm>
                <a:off x="838200" y="313754"/>
                <a:ext cx="10515600" cy="1325563"/>
              </a:xfrm>
            </p:spPr>
            <p:txBody>
              <a:bodyPr>
                <a:normAutofit/>
              </a:bodyPr>
              <a:lstStyle/>
              <a:p>
                <a:r>
                  <a:rPr lang="en-US" dirty="0"/>
                  <a:t>Secure Sum Evaluation </a:t>
                </a:r>
                <a:r>
                  <a:rPr lang="en-US" dirty="0">
                    <a:solidFill>
                      <a:schemeClr val="tx1"/>
                    </a:solidFill>
                  </a:rPr>
                  <a:t>(</a:t>
                </a:r>
                <a14:m>
                  <m:oMath xmlns:m="http://schemas.openxmlformats.org/officeDocument/2006/math">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𝑞</m:t>
                    </m:r>
                    <m:r>
                      <a:rPr lang="en-US" b="0" i="1" smtClean="0">
                        <a:solidFill>
                          <a:schemeClr val="tx1"/>
                        </a:solidFill>
                        <a:latin typeface="Cambria Math" panose="02040503050406030204" pitchFamily="18" charset="0"/>
                      </a:rPr>
                      <m:t>=3</m:t>
                    </m:r>
                  </m:oMath>
                </a14:m>
                <a:r>
                  <a:rPr lang="en-US" dirty="0">
                    <a:solidFill>
                      <a:schemeClr val="tx1"/>
                    </a:solidFill>
                  </a:rPr>
                  <a:t>)</a:t>
                </a:r>
                <a:endParaRPr lang="en-US" dirty="0">
                  <a:latin typeface="HelveticaNeueLT Std Cn" panose="020B0506030502030204"/>
                </a:endParaRPr>
              </a:p>
            </p:txBody>
          </p:sp>
        </mc:Choice>
        <mc:Fallback xmlns="">
          <p:sp>
            <p:nvSpPr>
              <p:cNvPr id="69" name="Title 1">
                <a:extLst>
                  <a:ext uri="{FF2B5EF4-FFF2-40B4-BE49-F238E27FC236}">
                    <a16:creationId xmlns:a16="http://schemas.microsoft.com/office/drawing/2014/main" id="{22466640-65B9-4945-A87D-E4FCCF87B5B2}"/>
                  </a:ext>
                </a:extLst>
              </p:cNvPr>
              <p:cNvSpPr>
                <a:spLocks noGrp="1" noRot="1" noChangeAspect="1" noMove="1" noResize="1" noEditPoints="1" noAdjustHandles="1" noChangeArrowheads="1" noChangeShapeType="1" noTextEdit="1"/>
              </p:cNvSpPr>
              <p:nvPr>
                <p:ph type="title"/>
              </p:nvPr>
            </p:nvSpPr>
            <p:spPr>
              <a:xfrm>
                <a:off x="838200" y="313754"/>
                <a:ext cx="10515600" cy="1325563"/>
              </a:xfrm>
              <a:blipFill>
                <a:blip r:embed="rId8"/>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DF20232-34E3-4C0E-8FEC-044F6DC28722}"/>
                  </a:ext>
                </a:extLst>
              </p:cNvPr>
              <p:cNvSpPr/>
              <p:nvPr/>
            </p:nvSpPr>
            <p:spPr>
              <a:xfrm>
                <a:off x="4622063" y="3200232"/>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2</m:t>
                      </m:r>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DF20232-34E3-4C0E-8FEC-044F6DC28722}"/>
                  </a:ext>
                </a:extLst>
              </p:cNvPr>
              <p:cNvSpPr>
                <a:spLocks noRot="1" noChangeAspect="1" noMove="1" noResize="1" noEditPoints="1" noAdjustHandles="1" noChangeArrowheads="1" noChangeShapeType="1" noTextEdit="1"/>
              </p:cNvSpPr>
              <p:nvPr/>
            </p:nvSpPr>
            <p:spPr>
              <a:xfrm>
                <a:off x="4622063" y="3200232"/>
                <a:ext cx="911117" cy="502920"/>
              </a:xfrm>
              <a:prstGeom prst="rect">
                <a:avLst/>
              </a:prstGeom>
              <a:blipFill>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3374820-E4A2-41A3-B6A2-D2E083F77907}"/>
                  </a:ext>
                </a:extLst>
              </p:cNvPr>
              <p:cNvSpPr/>
              <p:nvPr/>
            </p:nvSpPr>
            <p:spPr>
              <a:xfrm>
                <a:off x="6252390" y="3206300"/>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2</m:t>
                      </m:r>
                    </m:oMath>
                  </m:oMathPara>
                </a14:m>
                <a:endParaRPr lang="en-US" dirty="0">
                  <a:solidFill>
                    <a:schemeClr val="tx1"/>
                  </a:solidFill>
                </a:endParaRPr>
              </a:p>
            </p:txBody>
          </p:sp>
        </mc:Choice>
        <mc:Fallback xmlns="">
          <p:sp>
            <p:nvSpPr>
              <p:cNvPr id="3" name="Rectangle 2">
                <a:extLst>
                  <a:ext uri="{FF2B5EF4-FFF2-40B4-BE49-F238E27FC236}">
                    <a16:creationId xmlns:a16="http://schemas.microsoft.com/office/drawing/2014/main" id="{D3374820-E4A2-41A3-B6A2-D2E083F77907}"/>
                  </a:ext>
                </a:extLst>
              </p:cNvPr>
              <p:cNvSpPr>
                <a:spLocks noRot="1" noChangeAspect="1" noMove="1" noResize="1" noEditPoints="1" noAdjustHandles="1" noChangeArrowheads="1" noChangeShapeType="1" noTextEdit="1"/>
              </p:cNvSpPr>
              <p:nvPr/>
            </p:nvSpPr>
            <p:spPr>
              <a:xfrm>
                <a:off x="6252390" y="3206300"/>
                <a:ext cx="911117" cy="502920"/>
              </a:xfrm>
              <a:prstGeom prst="rect">
                <a:avLst/>
              </a:prstGeom>
              <a:blipFill>
                <a:blip r:embed="rId1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F8F26A-175A-4AAE-B5D4-1389B9CB8C14}"/>
                  </a:ext>
                </a:extLst>
              </p:cNvPr>
              <p:cNvSpPr/>
              <p:nvPr/>
            </p:nvSpPr>
            <p:spPr>
              <a:xfrm>
                <a:off x="3620038" y="3886032"/>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xmlns="">
          <p:sp>
            <p:nvSpPr>
              <p:cNvPr id="5" name="Rectangle 4">
                <a:extLst>
                  <a:ext uri="{FF2B5EF4-FFF2-40B4-BE49-F238E27FC236}">
                    <a16:creationId xmlns:a16="http://schemas.microsoft.com/office/drawing/2014/main" id="{67F8F26A-175A-4AAE-B5D4-1389B9CB8C14}"/>
                  </a:ext>
                </a:extLst>
              </p:cNvPr>
              <p:cNvSpPr>
                <a:spLocks noRot="1" noChangeAspect="1" noMove="1" noResize="1" noEditPoints="1" noAdjustHandles="1" noChangeArrowheads="1" noChangeShapeType="1" noTextEdit="1"/>
              </p:cNvSpPr>
              <p:nvPr/>
            </p:nvSpPr>
            <p:spPr>
              <a:xfrm>
                <a:off x="3620038" y="3886032"/>
                <a:ext cx="911117" cy="502920"/>
              </a:xfrm>
              <a:prstGeom prst="rect">
                <a:avLst/>
              </a:prstGeom>
              <a:blipFill>
                <a:blip r:embed="rId11"/>
                <a:stretch>
                  <a:fillRect/>
                </a:stretch>
              </a:blipFill>
              <a:ln>
                <a:solidFill>
                  <a:schemeClr val="tx1"/>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6D63F290-7878-445D-A0A6-E99F5FE2BCE1}"/>
              </a:ext>
            </a:extLst>
          </p:cNvPr>
          <p:cNvSpPr txBox="1"/>
          <p:nvPr/>
        </p:nvSpPr>
        <p:spPr>
          <a:xfrm>
            <a:off x="5689401" y="3952826"/>
            <a:ext cx="427729" cy="369332"/>
          </a:xfrm>
          <a:prstGeom prst="rect">
            <a:avLst/>
          </a:prstGeom>
          <a:noFill/>
        </p:spPr>
        <p:txBody>
          <a:bodyPr wrap="square" rtlCol="0">
            <a:spAutoFit/>
          </a:bodyPr>
          <a:lstStyle/>
          <a:p>
            <a:pPr algn="ctr"/>
            <a:r>
              <a:rPr lang="en-US" dirty="0"/>
              <a:t>… </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D1A539F-4979-41FD-B957-9FB782481338}"/>
                  </a:ext>
                </a:extLst>
              </p:cNvPr>
              <p:cNvSpPr/>
              <p:nvPr/>
            </p:nvSpPr>
            <p:spPr>
              <a:xfrm>
                <a:off x="4635647" y="3886032"/>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xmlns="">
          <p:sp>
            <p:nvSpPr>
              <p:cNvPr id="8" name="Rectangle 7">
                <a:extLst>
                  <a:ext uri="{FF2B5EF4-FFF2-40B4-BE49-F238E27FC236}">
                    <a16:creationId xmlns:a16="http://schemas.microsoft.com/office/drawing/2014/main" id="{7D1A539F-4979-41FD-B957-9FB782481338}"/>
                  </a:ext>
                </a:extLst>
              </p:cNvPr>
              <p:cNvSpPr>
                <a:spLocks noRot="1" noChangeAspect="1" noMove="1" noResize="1" noEditPoints="1" noAdjustHandles="1" noChangeArrowheads="1" noChangeShapeType="1" noTextEdit="1"/>
              </p:cNvSpPr>
              <p:nvPr/>
            </p:nvSpPr>
            <p:spPr>
              <a:xfrm>
                <a:off x="4635647" y="3886032"/>
                <a:ext cx="911117" cy="502920"/>
              </a:xfrm>
              <a:prstGeom prst="rect">
                <a:avLst/>
              </a:prstGeom>
              <a:blipFill>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7CF7164-ED8E-4254-A061-7E8B1C6A6DB6}"/>
                  </a:ext>
                </a:extLst>
              </p:cNvPr>
              <p:cNvSpPr/>
              <p:nvPr/>
            </p:nvSpPr>
            <p:spPr>
              <a:xfrm>
                <a:off x="6265974" y="3886032"/>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9" name="Rectangle 8">
                <a:extLst>
                  <a:ext uri="{FF2B5EF4-FFF2-40B4-BE49-F238E27FC236}">
                    <a16:creationId xmlns:a16="http://schemas.microsoft.com/office/drawing/2014/main" id="{47CF7164-ED8E-4254-A061-7E8B1C6A6DB6}"/>
                  </a:ext>
                </a:extLst>
              </p:cNvPr>
              <p:cNvSpPr>
                <a:spLocks noRot="1" noChangeAspect="1" noMove="1" noResize="1" noEditPoints="1" noAdjustHandles="1" noChangeArrowheads="1" noChangeShapeType="1" noTextEdit="1"/>
              </p:cNvSpPr>
              <p:nvPr/>
            </p:nvSpPr>
            <p:spPr>
              <a:xfrm>
                <a:off x="6265974" y="3886032"/>
                <a:ext cx="911117" cy="502920"/>
              </a:xfrm>
              <a:prstGeom prst="rect">
                <a:avLst/>
              </a:prstGeom>
              <a:blipFill>
                <a:blip r:embed="rId1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5A9D610-C475-40B4-8C75-39F88BC13E43}"/>
                  </a:ext>
                </a:extLst>
              </p:cNvPr>
              <p:cNvSpPr/>
              <p:nvPr/>
            </p:nvSpPr>
            <p:spPr>
              <a:xfrm>
                <a:off x="10114870" y="2391591"/>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11" name="Rectangle 10">
                <a:extLst>
                  <a:ext uri="{FF2B5EF4-FFF2-40B4-BE49-F238E27FC236}">
                    <a16:creationId xmlns:a16="http://schemas.microsoft.com/office/drawing/2014/main" id="{85A9D610-C475-40B4-8C75-39F88BC13E43}"/>
                  </a:ext>
                </a:extLst>
              </p:cNvPr>
              <p:cNvSpPr>
                <a:spLocks noRot="1" noChangeAspect="1" noMove="1" noResize="1" noEditPoints="1" noAdjustHandles="1" noChangeArrowheads="1" noChangeShapeType="1" noTextEdit="1"/>
              </p:cNvSpPr>
              <p:nvPr/>
            </p:nvSpPr>
            <p:spPr>
              <a:xfrm>
                <a:off x="10114870" y="2391591"/>
                <a:ext cx="1007344" cy="502920"/>
              </a:xfrm>
              <a:prstGeom prst="rect">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6BB03B6-FC3A-4359-B2FB-A05041281062}"/>
                  </a:ext>
                </a:extLst>
              </p:cNvPr>
              <p:cNvSpPr/>
              <p:nvPr/>
            </p:nvSpPr>
            <p:spPr>
              <a:xfrm>
                <a:off x="10114870" y="2979085"/>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2</m:t>
                      </m:r>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B6BB03B6-FC3A-4359-B2FB-A05041281062}"/>
                  </a:ext>
                </a:extLst>
              </p:cNvPr>
              <p:cNvSpPr>
                <a:spLocks noRot="1" noChangeAspect="1" noMove="1" noResize="1" noEditPoints="1" noAdjustHandles="1" noChangeArrowheads="1" noChangeShapeType="1" noTextEdit="1"/>
              </p:cNvSpPr>
              <p:nvPr/>
            </p:nvSpPr>
            <p:spPr>
              <a:xfrm>
                <a:off x="10114870" y="2979085"/>
                <a:ext cx="1007344" cy="502920"/>
              </a:xfrm>
              <a:prstGeom prst="rect">
                <a:avLst/>
              </a:prstGeom>
              <a:blipFill>
                <a:blip r:embed="rId1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218C108-04B7-4686-AD76-C50DC7904840}"/>
                  </a:ext>
                </a:extLst>
              </p:cNvPr>
              <p:cNvSpPr/>
              <p:nvPr/>
            </p:nvSpPr>
            <p:spPr>
              <a:xfrm>
                <a:off x="10114870" y="3979997"/>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2</m:t>
                      </m:r>
                    </m:oMath>
                  </m:oMathPara>
                </a14:m>
                <a:endParaRPr lang="en-US" dirty="0">
                  <a:solidFill>
                    <a:schemeClr val="tx1"/>
                  </a:solidFill>
                </a:endParaRPr>
              </a:p>
            </p:txBody>
          </p:sp>
        </mc:Choice>
        <mc:Fallback xmlns="">
          <p:sp>
            <p:nvSpPr>
              <p:cNvPr id="14" name="Rectangle 13">
                <a:extLst>
                  <a:ext uri="{FF2B5EF4-FFF2-40B4-BE49-F238E27FC236}">
                    <a16:creationId xmlns:a16="http://schemas.microsoft.com/office/drawing/2014/main" id="{6218C108-04B7-4686-AD76-C50DC7904840}"/>
                  </a:ext>
                </a:extLst>
              </p:cNvPr>
              <p:cNvSpPr>
                <a:spLocks noRot="1" noChangeAspect="1" noMove="1" noResize="1" noEditPoints="1" noAdjustHandles="1" noChangeArrowheads="1" noChangeShapeType="1" noTextEdit="1"/>
              </p:cNvSpPr>
              <p:nvPr/>
            </p:nvSpPr>
            <p:spPr>
              <a:xfrm>
                <a:off x="10114870" y="3979997"/>
                <a:ext cx="1007344" cy="502920"/>
              </a:xfrm>
              <a:prstGeom prst="rect">
                <a:avLst/>
              </a:prstGeom>
              <a:blipFill>
                <a:blip r:embed="rId1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86C3CA0-CA28-44CA-BCE3-B7E1CD566F95}"/>
                  </a:ext>
                </a:extLst>
              </p:cNvPr>
              <p:cNvSpPr/>
              <p:nvPr/>
            </p:nvSpPr>
            <p:spPr>
              <a:xfrm>
                <a:off x="10114870" y="4567491"/>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15" name="Rectangle 14">
                <a:extLst>
                  <a:ext uri="{FF2B5EF4-FFF2-40B4-BE49-F238E27FC236}">
                    <a16:creationId xmlns:a16="http://schemas.microsoft.com/office/drawing/2014/main" id="{886C3CA0-CA28-44CA-BCE3-B7E1CD566F95}"/>
                  </a:ext>
                </a:extLst>
              </p:cNvPr>
              <p:cNvSpPr>
                <a:spLocks noRot="1" noChangeAspect="1" noMove="1" noResize="1" noEditPoints="1" noAdjustHandles="1" noChangeArrowheads="1" noChangeShapeType="1" noTextEdit="1"/>
              </p:cNvSpPr>
              <p:nvPr/>
            </p:nvSpPr>
            <p:spPr>
              <a:xfrm>
                <a:off x="10114870" y="4567491"/>
                <a:ext cx="1007344" cy="502920"/>
              </a:xfrm>
              <a:prstGeom prst="rect">
                <a:avLst/>
              </a:prstGeom>
              <a:blipFill>
                <a:blip r:embed="rId17"/>
                <a:stretch>
                  <a:fillRect/>
                </a:stretch>
              </a:blipFill>
              <a:ln>
                <a:solidFill>
                  <a:schemeClr val="tx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39D3AA60-B9C9-472D-9D72-D5E0EF4FC380}"/>
              </a:ext>
            </a:extLst>
          </p:cNvPr>
          <p:cNvSpPr txBox="1"/>
          <p:nvPr/>
        </p:nvSpPr>
        <p:spPr>
          <a:xfrm>
            <a:off x="10404678" y="3568378"/>
            <a:ext cx="427729" cy="369332"/>
          </a:xfrm>
          <a:prstGeom prst="rect">
            <a:avLst/>
          </a:prstGeom>
          <a:noFill/>
        </p:spPr>
        <p:txBody>
          <a:bodyPr wrap="square" rtlCol="0">
            <a:spAutoFit/>
          </a:bodyPr>
          <a:lstStyle/>
          <a:p>
            <a:pPr algn="ctr"/>
            <a:r>
              <a:rPr lang="en-US" dirty="0"/>
              <a: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BB4A551-AD3B-454B-9F52-8825706964B0}"/>
                  </a:ext>
                </a:extLst>
              </p:cNvPr>
              <p:cNvSpPr txBox="1"/>
              <p:nvPr/>
            </p:nvSpPr>
            <p:spPr>
              <a:xfrm>
                <a:off x="9877237" y="5295378"/>
                <a:ext cx="1439065" cy="646331"/>
              </a:xfrm>
              <a:prstGeom prst="rect">
                <a:avLst/>
              </a:prstGeom>
              <a:noFill/>
            </p:spPr>
            <p:txBody>
              <a:bodyPr wrap="square" rtlCol="0">
                <a:spAutoFit/>
              </a:bodyPr>
              <a:lstStyle/>
              <a:p>
                <a:pPr algn="ctr"/>
                <a:r>
                  <a:rPr lang="en-US" dirty="0">
                    <a:latin typeface="HelveticaNeueLT Std Cn"/>
                  </a:rPr>
                  <a:t>The view</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𝐴</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𝐵</m:t>
                          </m:r>
                        </m:sub>
                        <m:sup>
                          <m:r>
                            <a:rPr lang="en-US" b="0" i="1" smtClean="0">
                              <a:latin typeface="Cambria Math" panose="02040503050406030204" pitchFamily="18" charset="0"/>
                            </a:rPr>
                            <m:t>′</m:t>
                          </m:r>
                        </m:sup>
                      </m:sSubSup>
                      <m:r>
                        <a:rPr lang="en-US" b="0" i="1" smtClean="0">
                          <a:latin typeface="Cambria Math" panose="02040503050406030204" pitchFamily="18" charset="0"/>
                        </a:rPr>
                        <m:t>)</m:t>
                      </m:r>
                    </m:oMath>
                  </m:oMathPara>
                </a14:m>
                <a:endParaRPr lang="en-US" dirty="0"/>
              </a:p>
            </p:txBody>
          </p:sp>
        </mc:Choice>
        <mc:Fallback xmlns="">
          <p:sp>
            <p:nvSpPr>
              <p:cNvPr id="6" name="TextBox 5">
                <a:extLst>
                  <a:ext uri="{FF2B5EF4-FFF2-40B4-BE49-F238E27FC236}">
                    <a16:creationId xmlns:a16="http://schemas.microsoft.com/office/drawing/2014/main" id="{EBB4A551-AD3B-454B-9F52-8825706964B0}"/>
                  </a:ext>
                </a:extLst>
              </p:cNvPr>
              <p:cNvSpPr txBox="1">
                <a:spLocks noRot="1" noChangeAspect="1" noMove="1" noResize="1" noEditPoints="1" noAdjustHandles="1" noChangeArrowheads="1" noChangeShapeType="1" noTextEdit="1"/>
              </p:cNvSpPr>
              <p:nvPr/>
            </p:nvSpPr>
            <p:spPr>
              <a:xfrm>
                <a:off x="9877237" y="5295378"/>
                <a:ext cx="1439065" cy="646331"/>
              </a:xfrm>
              <a:prstGeom prst="rect">
                <a:avLst/>
              </a:prstGeom>
              <a:blipFill>
                <a:blip r:embed="rId18"/>
                <a:stretch>
                  <a:fillRect t="-5660" b="-6604"/>
                </a:stretch>
              </a:blipFill>
            </p:spPr>
            <p:txBody>
              <a:bodyPr/>
              <a:lstStyle/>
              <a:p>
                <a:r>
                  <a:rPr lang="en-US">
                    <a:noFill/>
                  </a:rPr>
                  <a:t> </a:t>
                </a:r>
              </a:p>
            </p:txBody>
          </p:sp>
        </mc:Fallback>
      </mc:AlternateContent>
      <p:sp>
        <p:nvSpPr>
          <p:cNvPr id="19" name="Right Brace 18">
            <a:extLst>
              <a:ext uri="{FF2B5EF4-FFF2-40B4-BE49-F238E27FC236}">
                <a16:creationId xmlns:a16="http://schemas.microsoft.com/office/drawing/2014/main" id="{B5242BC6-E91A-41DB-BD10-4643C51C5DDE}"/>
              </a:ext>
            </a:extLst>
          </p:cNvPr>
          <p:cNvSpPr/>
          <p:nvPr/>
        </p:nvSpPr>
        <p:spPr>
          <a:xfrm rot="16200000">
            <a:off x="5216019" y="1069864"/>
            <a:ext cx="370840" cy="3524136"/>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C28CFE54-BA5F-4C9A-AAD5-E7F43D5308FC}"/>
              </a:ext>
            </a:extLst>
          </p:cNvPr>
          <p:cNvSpPr txBox="1"/>
          <p:nvPr/>
        </p:nvSpPr>
        <p:spPr>
          <a:xfrm>
            <a:off x="4691745" y="2063234"/>
            <a:ext cx="1491343" cy="370841"/>
          </a:xfrm>
          <a:prstGeom prst="rect">
            <a:avLst/>
          </a:prstGeom>
          <a:noFill/>
        </p:spPr>
        <p:txBody>
          <a:bodyPr wrap="square" rtlCol="0">
            <a:spAutoFit/>
          </a:bodyPr>
          <a:lstStyle/>
          <a:p>
            <a:pPr algn="ctr"/>
            <a:r>
              <a:rPr lang="en-US" dirty="0">
                <a:latin typeface="HelveticaNeueLT Std Cn" panose="020B0506030502030204"/>
              </a:rPr>
              <a:t>Sum 1</a:t>
            </a:r>
          </a:p>
        </p:txBody>
      </p:sp>
      <p:sp>
        <p:nvSpPr>
          <p:cNvPr id="34" name="Right Brace 33">
            <a:extLst>
              <a:ext uri="{FF2B5EF4-FFF2-40B4-BE49-F238E27FC236}">
                <a16:creationId xmlns:a16="http://schemas.microsoft.com/office/drawing/2014/main" id="{FC9EE89D-9AC9-40A5-953A-064B5E9CC2C3}"/>
              </a:ext>
            </a:extLst>
          </p:cNvPr>
          <p:cNvSpPr/>
          <p:nvPr/>
        </p:nvSpPr>
        <p:spPr>
          <a:xfrm rot="5400000">
            <a:off x="5216019" y="3001251"/>
            <a:ext cx="370840" cy="3524136"/>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445034D2-48A0-4F9B-8943-C7D06AD21099}"/>
              </a:ext>
            </a:extLst>
          </p:cNvPr>
          <p:cNvSpPr txBox="1"/>
          <p:nvPr/>
        </p:nvSpPr>
        <p:spPr>
          <a:xfrm>
            <a:off x="4661778" y="5019059"/>
            <a:ext cx="1491343" cy="370841"/>
          </a:xfrm>
          <a:prstGeom prst="rect">
            <a:avLst/>
          </a:prstGeom>
          <a:noFill/>
        </p:spPr>
        <p:txBody>
          <a:bodyPr wrap="square" rtlCol="0">
            <a:spAutoFit/>
          </a:bodyPr>
          <a:lstStyle/>
          <a:p>
            <a:pPr algn="ctr"/>
            <a:r>
              <a:rPr lang="en-US" dirty="0">
                <a:latin typeface="HelveticaNeueLT Std Cn" panose="020B0506030502030204"/>
              </a:rPr>
              <a:t>Sum 1</a:t>
            </a:r>
          </a:p>
        </p:txBody>
      </p:sp>
      <p:sp>
        <p:nvSpPr>
          <p:cNvPr id="31" name="Rectangle 30">
            <a:extLst>
              <a:ext uri="{FF2B5EF4-FFF2-40B4-BE49-F238E27FC236}">
                <a16:creationId xmlns:a16="http://schemas.microsoft.com/office/drawing/2014/main" id="{41A633CE-0A12-431B-96FF-CC8A3E2B9828}"/>
              </a:ext>
            </a:extLst>
          </p:cNvPr>
          <p:cNvSpPr/>
          <p:nvPr/>
        </p:nvSpPr>
        <p:spPr>
          <a:xfrm>
            <a:off x="1448532" y="1122164"/>
            <a:ext cx="9298258" cy="4855553"/>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ANY QUESTIONS?</a:t>
            </a:r>
          </a:p>
        </p:txBody>
      </p:sp>
    </p:spTree>
    <p:extLst>
      <p:ext uri="{BB962C8B-B14F-4D97-AF65-F5344CB8AC3E}">
        <p14:creationId xmlns:p14="http://schemas.microsoft.com/office/powerpoint/2010/main" val="107827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01E8-D671-47CD-A73F-2E7B73C635FC}"/>
              </a:ext>
            </a:extLst>
          </p:cNvPr>
          <p:cNvSpPr>
            <a:spLocks noGrp="1"/>
          </p:cNvSpPr>
          <p:nvPr>
            <p:ph type="title"/>
          </p:nvPr>
        </p:nvSpPr>
        <p:spPr/>
        <p:txBody>
          <a:bodyPr/>
          <a:lstStyle/>
          <a:p>
            <a:r>
              <a:rPr lang="en-US" dirty="0"/>
              <a:t>Secure Sum Evaluation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DAE637-A06E-406D-B920-97CECC390B7B}"/>
                  </a:ext>
                </a:extLst>
              </p:cNvPr>
              <p:cNvSpPr>
                <a:spLocks noGrp="1"/>
              </p:cNvSpPr>
              <p:nvPr>
                <p:ph idx="1"/>
              </p:nvPr>
            </p:nvSpPr>
            <p:spPr/>
            <p:txBody>
              <a:bodyPr/>
              <a:lstStyle/>
              <a:p>
                <a:r>
                  <a:rPr lang="en-US" dirty="0"/>
                  <a:t>The view </a:t>
                </a: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oMath>
                </a14:m>
                <a:r>
                  <a:rPr lang="en-US" dirty="0"/>
                  <a:t> is the set of generated field elements</a:t>
                </a:r>
                <a:endParaRPr lang="en-US" i="1" dirty="0"/>
              </a:p>
              <a:p>
                <a:pPr lvl="1"/>
                <a:r>
                  <a:rPr lang="en-US" dirty="0"/>
                  <a:t>S.output() =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e>
                        </m:d>
                      </m:e>
                      <m:sub>
                        <m:r>
                          <a:rPr lang="en-US" b="0" i="1" smtClean="0">
                            <a:latin typeface="Cambria Math" panose="02040503050406030204" pitchFamily="18" charset="0"/>
                          </a:rPr>
                          <m:t>𝑖</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ub>
                    </m:sSub>
                  </m:oMath>
                </a14:m>
                <a:endParaRPr lang="en-US" dirty="0"/>
              </a:p>
              <a:p>
                <a:endParaRPr lang="en-US" dirty="0"/>
              </a:p>
              <a:p>
                <a:r>
                  <a:rPr lang="en-US" dirty="0"/>
                  <a:t>Correctness: </a:t>
                </a:r>
                <a14:m>
                  <m:oMath xmlns:m="http://schemas.openxmlformats.org/officeDocument/2006/math">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nary>
                          <m:naryPr>
                            <m:chr m:val="∑"/>
                            <m:limLoc m:val="subSup"/>
                            <m:ctrlPr>
                              <a:rPr lang="en-US" i="1">
                                <a:latin typeface="Cambria Math" panose="02040503050406030204" pitchFamily="18" charset="0"/>
                              </a:rPr>
                            </m:ctrlPr>
                          </m:naryPr>
                          <m:sub>
                            <m:r>
                              <m:rPr>
                                <m:brk m:alnAt="25"/>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e>
                        </m:nary>
                      </m:e>
                    </m:nary>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a14:m>
                <a:endParaRPr lang="en-US" dirty="0"/>
              </a:p>
              <a:p>
                <a:endParaRPr lang="en-US" dirty="0"/>
              </a:p>
              <a:p>
                <a:r>
                  <a:rPr lang="en-US" dirty="0"/>
                  <a:t>Security? </a:t>
                </a:r>
                <a14:m>
                  <m:oMath xmlns:m="http://schemas.openxmlformats.org/officeDocument/2006/math">
                    <m:r>
                      <a:rPr lang="en-US" i="1">
                        <a:latin typeface="Cambria Math" panose="02040503050406030204" pitchFamily="18" charset="0"/>
                      </a:rPr>
                      <m:t>𝑆𝐷</m:t>
                    </m:r>
                    <m:d>
                      <m:dPr>
                        <m:ctrlPr>
                          <a:rPr lang="en-US" i="1">
                            <a:latin typeface="Cambria Math" panose="02040503050406030204" pitchFamily="18" charset="0"/>
                          </a:rPr>
                        </m:ctrlPr>
                      </m:dPr>
                      <m:e>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𝑛</m:t>
                                </m:r>
                              </m:sub>
                              <m:sup>
                                <m:r>
                                  <a:rPr lang="en-US" i="1">
                                    <a:latin typeface="Cambria Math" panose="02040503050406030204" pitchFamily="18" charset="0"/>
                                  </a:rPr>
                                  <m:t>′</m:t>
                                </m:r>
                              </m:sup>
                            </m:sSubSup>
                          </m:e>
                        </m:d>
                      </m:e>
                    </m:d>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r>
                              <a:rPr lang="en-US" i="1">
                                <a:latin typeface="Cambria Math" panose="02040503050406030204" pitchFamily="18" charset="0"/>
                              </a:rPr>
                              <m:t>𝜆</m:t>
                            </m:r>
                          </m:sup>
                        </m:sSup>
                      </m:e>
                    </m:d>
                  </m:oMath>
                </a14:m>
                <a:endParaRPr lang="en-US" dirty="0"/>
              </a:p>
            </p:txBody>
          </p:sp>
        </mc:Choice>
        <mc:Fallback xmlns="">
          <p:sp>
            <p:nvSpPr>
              <p:cNvPr id="3" name="Content Placeholder 2">
                <a:extLst>
                  <a:ext uri="{FF2B5EF4-FFF2-40B4-BE49-F238E27FC236}">
                    <a16:creationId xmlns:a16="http://schemas.microsoft.com/office/drawing/2014/main" id="{22DAE637-A06E-406D-B920-97CECC390B7B}"/>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US">
                    <a:noFill/>
                  </a:rPr>
                  <a:t> </a:t>
                </a:r>
              </a:p>
            </p:txBody>
          </p:sp>
        </mc:Fallback>
      </mc:AlternateContent>
    </p:spTree>
    <p:extLst>
      <p:ext uri="{BB962C8B-B14F-4D97-AF65-F5344CB8AC3E}">
        <p14:creationId xmlns:p14="http://schemas.microsoft.com/office/powerpoint/2010/main" val="21242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E936-0274-4204-92F0-C1870C48653B}"/>
              </a:ext>
            </a:extLst>
          </p:cNvPr>
          <p:cNvSpPr>
            <a:spLocks noGrp="1"/>
          </p:cNvSpPr>
          <p:nvPr>
            <p:ph type="title"/>
          </p:nvPr>
        </p:nvSpPr>
        <p:spPr/>
        <p:txBody>
          <a:bodyPr/>
          <a:lstStyle/>
          <a:p>
            <a:r>
              <a:rPr lang="en-US" dirty="0"/>
              <a:t>Communication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F1507F-5361-4BB8-ABA9-1F5CB2B9B87A}"/>
                  </a:ext>
                </a:extLst>
              </p:cNvPr>
              <p:cNvSpPr>
                <a:spLocks noGrp="1"/>
              </p:cNvSpPr>
              <p:nvPr>
                <p:ph idx="1"/>
              </p:nvPr>
            </p:nvSpPr>
            <p:spPr/>
            <p:txBody>
              <a:bodyPr>
                <a:normAutofit/>
              </a:bodyPr>
              <a:lstStyle/>
              <a:p>
                <a:pPr>
                  <a:lnSpc>
                    <a:spcPct val="150000"/>
                  </a:lnSpc>
                </a:pPr>
                <a14:m>
                  <m:oMath xmlns:m="http://schemas.openxmlformats.org/officeDocument/2006/math">
                    <m:r>
                      <a:rPr lang="en-US" b="0" i="1" smtClean="0">
                        <a:latin typeface="Cambria Math" panose="02040503050406030204" pitchFamily="18" charset="0"/>
                      </a:rPr>
                      <m:t>𝑛</m:t>
                    </m:r>
                  </m:oMath>
                </a14:m>
                <a:r>
                  <a:rPr lang="en-US" dirty="0"/>
                  <a:t> parties</a:t>
                </a:r>
              </a:p>
              <a:p>
                <a:pPr lvl="1">
                  <a:lnSpc>
                    <a:spcPct val="150000"/>
                  </a:lnSpc>
                </a:pPr>
                <a:r>
                  <a:rPr lang="en-US" dirty="0"/>
                  <a:t>Each has some secret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(e.g. database query)</a:t>
                </a:r>
              </a:p>
              <a:p>
                <a:pPr lvl="1">
                  <a:lnSpc>
                    <a:spcPct val="150000"/>
                  </a:lnSpc>
                </a:pPr>
                <a:r>
                  <a:rPr lang="en-US" dirty="0"/>
                  <a:t>Each can output a vector of </a:t>
                </a:r>
                <a14:m>
                  <m:oMath xmlns:m="http://schemas.openxmlformats.org/officeDocument/2006/math">
                    <m:r>
                      <a:rPr lang="en-US" b="0" i="1" smtClean="0">
                        <a:latin typeface="Cambria Math" panose="02040503050406030204" pitchFamily="18" charset="0"/>
                      </a:rPr>
                      <m:t>𝑘</m:t>
                    </m:r>
                  </m:oMath>
                </a14:m>
                <a:r>
                  <a:rPr lang="en-US" dirty="0"/>
                  <a:t> messages in each round</a:t>
                </a:r>
              </a:p>
              <a:p>
                <a:pPr>
                  <a:lnSpc>
                    <a:spcPct val="150000"/>
                  </a:lnSpc>
                </a:pPr>
                <a:r>
                  <a:rPr lang="en-US" dirty="0"/>
                  <a:t>All trust </a:t>
                </a:r>
                <a:r>
                  <a:rPr lang="en-US" i="1" dirty="0"/>
                  <a:t>shuffler </a:t>
                </a:r>
                <a:r>
                  <a:rPr lang="en-US" dirty="0"/>
                  <a:t>to concatenate all </a:t>
                </a:r>
                <a14:m>
                  <m:oMath xmlns:m="http://schemas.openxmlformats.org/officeDocument/2006/math">
                    <m:r>
                      <a:rPr lang="en-US" i="1">
                        <a:latin typeface="Cambria Math" panose="02040503050406030204" pitchFamily="18" charset="0"/>
                      </a:rPr>
                      <m:t>𝑛</m:t>
                    </m:r>
                  </m:oMath>
                </a14:m>
                <a:r>
                  <a:rPr lang="en-US" dirty="0"/>
                  <a:t> vectors &amp; permute </a:t>
                </a:r>
                <a:r>
                  <a:rPr lang="en-US" dirty="0" err="1"/>
                  <a:t>u.a.r.</a:t>
                </a:r>
                <a:endParaRPr lang="en-US" dirty="0"/>
              </a:p>
              <a:p>
                <a:pPr lvl="1">
                  <a:lnSpc>
                    <a:spcPct val="150000"/>
                  </a:lnSpc>
                </a:pPr>
                <a:r>
                  <a:rPr lang="en-US" dirty="0"/>
                  <a:t>Result is accessible to everyone incl. an eavesdropper Eve</a:t>
                </a:r>
              </a:p>
            </p:txBody>
          </p:sp>
        </mc:Choice>
        <mc:Fallback xmlns="">
          <p:sp>
            <p:nvSpPr>
              <p:cNvPr id="3" name="Content Placeholder 2">
                <a:extLst>
                  <a:ext uri="{FF2B5EF4-FFF2-40B4-BE49-F238E27FC236}">
                    <a16:creationId xmlns:a16="http://schemas.microsoft.com/office/drawing/2014/main" id="{15F1507F-5361-4BB8-ABA9-1F5CB2B9B87A}"/>
                  </a:ext>
                </a:extLst>
              </p:cNvPr>
              <p:cNvSpPr>
                <a:spLocks noGrp="1" noRot="1" noChangeAspect="1" noMove="1" noResize="1" noEditPoints="1" noAdjustHandles="1" noChangeArrowheads="1" noChangeShapeType="1" noTextEdit="1"/>
              </p:cNvSpPr>
              <p:nvPr>
                <p:ph idx="1"/>
              </p:nvPr>
            </p:nvSpPr>
            <p:spPr>
              <a:blipFill>
                <a:blip r:embed="rId3"/>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361036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4E7B07A-96AE-4D86-8487-CABFD37B6102}"/>
                  </a:ext>
                </a:extLst>
              </p:cNvPr>
              <p:cNvSpPr>
                <a:spLocks noGrp="1"/>
              </p:cNvSpPr>
              <p:nvPr>
                <p:ph type="title"/>
              </p:nvPr>
            </p:nvSpPr>
            <p:spPr/>
            <p:txBody>
              <a:bodyPr/>
              <a:lstStyle/>
              <a:p>
                <a:r>
                  <a:rPr lang="en-US" dirty="0"/>
                  <a:t>Secure Sum Evaluation (</a:t>
                </a:r>
                <a14:m>
                  <m:oMath xmlns:m="http://schemas.openxmlformats.org/officeDocument/2006/math">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=2</m:t>
                    </m:r>
                  </m:oMath>
                </a14:m>
                <a:r>
                  <a:rPr lang="en-US" dirty="0"/>
                  <a:t>)</a:t>
                </a:r>
              </a:p>
            </p:txBody>
          </p:sp>
        </mc:Choice>
        <mc:Fallback xmlns="">
          <p:sp>
            <p:nvSpPr>
              <p:cNvPr id="2" name="Title 1">
                <a:extLst>
                  <a:ext uri="{FF2B5EF4-FFF2-40B4-BE49-F238E27FC236}">
                    <a16:creationId xmlns:a16="http://schemas.microsoft.com/office/drawing/2014/main" id="{24E7B07A-96AE-4D86-8487-CABFD37B6102}"/>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E668C6-A4DD-4EC6-919B-8CA87CF0C8C0}"/>
                  </a:ext>
                </a:extLst>
              </p:cNvPr>
              <p:cNvSpPr>
                <a:spLocks noGrp="1"/>
              </p:cNvSpPr>
              <p:nvPr>
                <p:ph idx="1"/>
              </p:nvPr>
            </p:nvSpPr>
            <p:spPr/>
            <p:txBody>
              <a:bodyPr/>
              <a:lstStyle/>
              <a:p>
                <a:pPr marL="0" indent="0">
                  <a:buNone/>
                </a:pPr>
                <a:r>
                  <a:rPr lang="en-US" dirty="0"/>
                  <a:t>Alice has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oMath>
                </a14:m>
                <a:r>
                  <a:rPr lang="en-US" dirty="0"/>
                  <a:t> and Bob has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oMath>
                </a14:m>
                <a:endParaRPr lang="en-US" dirty="0"/>
              </a:p>
              <a:p>
                <a:pPr marL="0" indent="0">
                  <a:buNone/>
                </a:pPr>
                <a:r>
                  <a:rPr lang="en-US" u="sng" dirty="0"/>
                  <a:t>Claim</a:t>
                </a:r>
                <a:r>
                  <a:rPr lang="en-US" dirty="0"/>
                  <a:t>: </a:t>
                </a:r>
                <a14:m>
                  <m:oMath xmlns:m="http://schemas.openxmlformats.org/officeDocument/2006/math">
                    <m:r>
                      <a:rPr lang="en-US" b="0" i="1" smtClean="0">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𝐴</m:t>
                        </m:r>
                      </m:sub>
                      <m:sup>
                        <m:r>
                          <a:rPr lang="en-US" i="1">
                            <a:latin typeface="Cambria Math" panose="02040503050406030204" pitchFamily="18" charset="0"/>
                          </a:rPr>
                          <m:t>′</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𝐵</m:t>
                        </m:r>
                      </m:sub>
                      <m:sup>
                        <m:r>
                          <a:rPr lang="en-US" i="1">
                            <a:latin typeface="Cambria Math" panose="02040503050406030204" pitchFamily="18" charset="0"/>
                          </a:rPr>
                          <m:t>′</m:t>
                        </m:r>
                      </m:sup>
                    </m:sSubSup>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sub>
                    </m:sSub>
                  </m:oMath>
                </a14:m>
                <a:r>
                  <a:rPr lang="en-US" dirty="0"/>
                  <a:t> where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𝐴</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𝐵</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oMath>
                </a14:m>
                <a:r>
                  <a:rPr lang="en-US" dirty="0"/>
                  <a:t> and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𝑞</m:t>
                        </m:r>
                      </m:e>
                    </m:func>
                    <m:r>
                      <a:rPr lang="en-US" b="0" i="1" smtClean="0">
                        <a:latin typeface="Cambria Math" panose="02040503050406030204" pitchFamily="18" charset="0"/>
                      </a:rPr>
                      <m:t>+</m:t>
                    </m:r>
                    <m:r>
                      <a:rPr lang="en-US" i="1">
                        <a:latin typeface="Cambria Math" panose="02040503050406030204" pitchFamily="18" charset="0"/>
                      </a:rPr>
                      <m:t>𝜆</m:t>
                    </m:r>
                  </m:oMath>
                </a14:m>
                <a:r>
                  <a:rPr lang="en-US" dirty="0"/>
                  <a:t>,</a:t>
                </a:r>
              </a:p>
              <a:p>
                <a:pPr marL="0" indent="0">
                  <a:buNone/>
                </a:pPr>
                <a14:m>
                  <m:oMath xmlns:m="http://schemas.openxmlformats.org/officeDocument/2006/math">
                    <m:r>
                      <a:rPr lang="en-US" i="1">
                        <a:latin typeface="Cambria Math" panose="02040503050406030204" pitchFamily="18" charset="0"/>
                      </a:rPr>
                      <m:t>𝑆𝐷</m:t>
                    </m:r>
                    <m:d>
                      <m:dPr>
                        <m:ctrlPr>
                          <a:rPr lang="en-US" i="1">
                            <a:latin typeface="Cambria Math" panose="02040503050406030204" pitchFamily="18" charset="0"/>
                          </a:rPr>
                        </m:ctrlPr>
                      </m:dPr>
                      <m:e>
                        <m:r>
                          <a:rPr lang="en-US" i="1" smtClean="0">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𝐴</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𝐵</m:t>
                                </m:r>
                              </m:sub>
                              <m:sup>
                                <m:r>
                                  <a:rPr lang="en-US" i="1">
                                    <a:latin typeface="Cambria Math" panose="02040503050406030204" pitchFamily="18" charset="0"/>
                                  </a:rPr>
                                  <m:t>′</m:t>
                                </m:r>
                              </m:sup>
                            </m:sSubSup>
                          </m:e>
                        </m:d>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i="1">
                                <a:latin typeface="Cambria Math" panose="02040503050406030204" pitchFamily="18" charset="0"/>
                              </a:rPr>
                              <m:t>𝜆</m:t>
                            </m:r>
                          </m:sup>
                        </m:sSup>
                      </m:e>
                    </m:d>
                  </m:oMath>
                </a14:m>
                <a:r>
                  <a:rPr lang="en-US" dirty="0"/>
                  <a:t> </a:t>
                </a:r>
              </a:p>
              <a:p>
                <a:pPr marL="0" indent="0">
                  <a:buNone/>
                </a:pPr>
                <a:r>
                  <a:rPr lang="en-US" dirty="0"/>
                  <a:t>Proof utilizes leftover-hash lemma</a:t>
                </a:r>
              </a:p>
            </p:txBody>
          </p:sp>
        </mc:Choice>
        <mc:Fallback xmlns="">
          <p:sp>
            <p:nvSpPr>
              <p:cNvPr id="3" name="Content Placeholder 2">
                <a:extLst>
                  <a:ext uri="{FF2B5EF4-FFF2-40B4-BE49-F238E27FC236}">
                    <a16:creationId xmlns:a16="http://schemas.microsoft.com/office/drawing/2014/main" id="{25E668C6-A4DD-4EC6-919B-8CA87CF0C8C0}"/>
                  </a:ext>
                </a:extLst>
              </p:cNvPr>
              <p:cNvSpPr>
                <a:spLocks noGrp="1" noRot="1" noChangeAspect="1" noMove="1" noResize="1" noEditPoints="1" noAdjustHandles="1" noChangeArrowheads="1" noChangeShapeType="1" noTextEdit="1"/>
              </p:cNvSpPr>
              <p:nvPr>
                <p:ph idx="1"/>
              </p:nvPr>
            </p:nvSpPr>
            <p:spPr>
              <a:blipFill>
                <a:blip r:embed="rId4"/>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68445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4E7B07A-96AE-4D86-8487-CABFD37B6102}"/>
                  </a:ext>
                </a:extLst>
              </p:cNvPr>
              <p:cNvSpPr>
                <a:spLocks noGrp="1"/>
              </p:cNvSpPr>
              <p:nvPr>
                <p:ph type="title"/>
              </p:nvPr>
            </p:nvSpPr>
            <p:spPr/>
            <p:txBody>
              <a:bodyPr/>
              <a:lstStyle/>
              <a:p>
                <a:r>
                  <a:rPr lang="en-US" dirty="0"/>
                  <a:t>Secure Sum Evaluation (</a:t>
                </a:r>
                <a14:m>
                  <m:oMath xmlns:m="http://schemas.openxmlformats.org/officeDocument/2006/math">
                    <m:r>
                      <a:rPr lang="en-US" b="0" i="1" smtClean="0">
                        <a:solidFill>
                          <a:srgbClr val="C00000"/>
                        </a:solidFill>
                        <a:latin typeface="Cambria Math" panose="02040503050406030204" pitchFamily="18" charset="0"/>
                      </a:rPr>
                      <m:t>𝑛</m:t>
                    </m:r>
                    <m:r>
                      <a:rPr lang="en-US" b="0" i="1" smtClean="0">
                        <a:solidFill>
                          <a:srgbClr val="C00000"/>
                        </a:solidFill>
                        <a:latin typeface="Cambria Math" panose="02040503050406030204" pitchFamily="18" charset="0"/>
                      </a:rPr>
                      <m:t>&gt;2</m:t>
                    </m:r>
                  </m:oMath>
                </a14:m>
                <a:r>
                  <a:rPr lang="en-US" dirty="0"/>
                  <a:t>)</a:t>
                </a:r>
              </a:p>
            </p:txBody>
          </p:sp>
        </mc:Choice>
        <mc:Fallback xmlns="">
          <p:sp>
            <p:nvSpPr>
              <p:cNvPr id="2" name="Title 1">
                <a:extLst>
                  <a:ext uri="{FF2B5EF4-FFF2-40B4-BE49-F238E27FC236}">
                    <a16:creationId xmlns:a16="http://schemas.microsoft.com/office/drawing/2014/main" id="{24E7B07A-96AE-4D86-8487-CABFD37B6102}"/>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E668C6-A4DD-4EC6-919B-8CA87CF0C8C0}"/>
                  </a:ext>
                </a:extLst>
              </p:cNvPr>
              <p:cNvSpPr>
                <a:spLocks noGrp="1"/>
              </p:cNvSpPr>
              <p:nvPr>
                <p:ph idx="1"/>
              </p:nvPr>
            </p:nvSpPr>
            <p:spPr/>
            <p:txBody>
              <a:bodyPr>
                <a:normAutofit/>
              </a:bodyPr>
              <a:lstStyle/>
              <a:p>
                <a:pPr marL="0" indent="0">
                  <a:buNone/>
                </a:pPr>
                <a:r>
                  <a:rPr lang="en-US" u="sng" dirty="0"/>
                  <a:t>Claim</a:t>
                </a:r>
                <a:r>
                  <a:rPr lang="en-US" dirty="0"/>
                  <a:t>: </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oMath>
                </a14:m>
                <a:r>
                  <a:rPr lang="en-US" dirty="0"/>
                  <a:t>,</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𝑛</m:t>
                        </m:r>
                      </m:sub>
                      <m:sup>
                        <m:r>
                          <a:rPr lang="en-US" i="1">
                            <a:latin typeface="Cambria Math" panose="02040503050406030204" pitchFamily="18" charset="0"/>
                          </a:rPr>
                          <m:t>′</m:t>
                        </m:r>
                      </m:sup>
                    </m:sSubSup>
                  </m:oMath>
                </a14:m>
                <a:r>
                  <a:rPr lang="en-US" dirty="0"/>
                  <a:t> where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i="1">
                            <a:latin typeface="Cambria Math" panose="02040503050406030204" pitchFamily="18" charset="0"/>
                          </a:rPr>
                          <m:t>′</m:t>
                        </m:r>
                      </m:sup>
                    </m:sSubSup>
                  </m:oMath>
                </a14:m>
                <a:r>
                  <a:rPr lang="en-US" dirty="0"/>
                  <a:t> and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𝑞</m:t>
                        </m:r>
                      </m:e>
                    </m:func>
                    <m:r>
                      <a:rPr lang="en-US" b="0" i="1" smtClean="0">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m:t>
                    </m:r>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panose="02040503050406030204" pitchFamily="18" charset="0"/>
                          </a:rPr>
                          <m:t>log</m:t>
                        </m:r>
                      </m:fName>
                      <m:e>
                        <m:r>
                          <a:rPr lang="en-US" b="0" i="1" smtClean="0">
                            <a:solidFill>
                              <a:srgbClr val="C00000"/>
                            </a:solidFill>
                            <a:latin typeface="Cambria Math" panose="02040503050406030204" pitchFamily="18" charset="0"/>
                          </a:rPr>
                          <m:t>𝑛</m:t>
                        </m:r>
                      </m:e>
                    </m:func>
                  </m:oMath>
                </a14:m>
                <a:r>
                  <a:rPr lang="en-US" dirty="0"/>
                  <a:t>, </a:t>
                </a:r>
                <a14:m>
                  <m:oMath xmlns:m="http://schemas.openxmlformats.org/officeDocument/2006/math">
                    <m:r>
                      <a:rPr lang="en-US" i="1">
                        <a:latin typeface="Cambria Math" panose="02040503050406030204" pitchFamily="18" charset="0"/>
                      </a:rPr>
                      <m:t>𝑆𝐷</m:t>
                    </m:r>
                    <m:d>
                      <m:dPr>
                        <m:ctrlPr>
                          <a:rPr lang="en-US" i="1">
                            <a:latin typeface="Cambria Math" panose="02040503050406030204" pitchFamily="18" charset="0"/>
                          </a:rPr>
                        </m:ctrlPr>
                      </m:dPr>
                      <m:e>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𝑛</m:t>
                                </m:r>
                              </m:sub>
                              <m:sup>
                                <m:r>
                                  <a:rPr lang="en-US" i="1">
                                    <a:latin typeface="Cambria Math" panose="02040503050406030204" pitchFamily="18" charset="0"/>
                                  </a:rPr>
                                  <m:t>′</m:t>
                                </m:r>
                              </m:sup>
                            </m:sSubSup>
                          </m:e>
                        </m:d>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i="1">
                                <a:latin typeface="Cambria Math" panose="02040503050406030204" pitchFamily="18" charset="0"/>
                              </a:rPr>
                              <m:t>𝜆</m:t>
                            </m:r>
                          </m:sup>
                        </m:sSup>
                      </m:e>
                    </m:d>
                  </m:oMath>
                </a14:m>
                <a:r>
                  <a:rPr lang="en-US" dirty="0"/>
                  <a:t> </a:t>
                </a:r>
              </a:p>
              <a:p>
                <a:pPr marL="0" indent="0">
                  <a:buNone/>
                </a:pPr>
                <a:r>
                  <a:rPr lang="en-US" dirty="0"/>
                  <a:t>We’ll prove </a:t>
                </a:r>
                <a14:m>
                  <m:oMath xmlns:m="http://schemas.openxmlformats.org/officeDocument/2006/math">
                    <m:r>
                      <a:rPr lang="en-US" i="1">
                        <a:latin typeface="Cambria Math" panose="02040503050406030204" pitchFamily="18" charset="0"/>
                      </a:rPr>
                      <m:t>𝑆𝐷</m:t>
                    </m:r>
                    <m:d>
                      <m:dPr>
                        <m:ctrlPr>
                          <a:rPr lang="en-US" i="1">
                            <a:latin typeface="Cambria Math" panose="02040503050406030204" pitchFamily="18" charset="0"/>
                          </a:rPr>
                        </m:ctrlPr>
                      </m:dPr>
                      <m:e>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,0,…0)</m:t>
                        </m:r>
                      </m:e>
                    </m:d>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r>
                              <a:rPr lang="en-US" i="1">
                                <a:latin typeface="Cambria Math" panose="02040503050406030204" pitchFamily="18" charset="0"/>
                              </a:rPr>
                              <m:t>𝜆</m:t>
                            </m:r>
                          </m:sup>
                        </m:sSup>
                      </m:e>
                    </m:d>
                  </m:oMath>
                </a14:m>
                <a:endParaRPr lang="en-US" dirty="0"/>
              </a:p>
              <a:p>
                <a:pPr marL="0" indent="0">
                  <a:buNone/>
                </a:pPr>
                <a:r>
                  <a:rPr lang="en-US" dirty="0"/>
                  <a:t>Hybrid argument: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i="1">
                              <a:latin typeface="Cambria Math" panose="02040503050406030204" pitchFamily="18" charset="0"/>
                            </a:rPr>
                            <m:t>,0,</m:t>
                          </m:r>
                          <m:r>
                            <a:rPr lang="en-US" b="0" i="1" smtClean="0">
                              <a:latin typeface="Cambria Math" panose="02040503050406030204" pitchFamily="18" charset="0"/>
                            </a:rPr>
                            <m:t>0</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,0,…0</m:t>
                          </m:r>
                        </m:e>
                      </m:d>
                    </m:oMath>
                  </m:oMathPara>
                </a14:m>
                <a:endParaRPr lang="en-US" dirty="0"/>
              </a:p>
            </p:txBody>
          </p:sp>
        </mc:Choice>
        <mc:Fallback xmlns="">
          <p:sp>
            <p:nvSpPr>
              <p:cNvPr id="3" name="Content Placeholder 2">
                <a:extLst>
                  <a:ext uri="{FF2B5EF4-FFF2-40B4-BE49-F238E27FC236}">
                    <a16:creationId xmlns:a16="http://schemas.microsoft.com/office/drawing/2014/main" id="{25E668C6-A4DD-4EC6-919B-8CA87CF0C8C0}"/>
                  </a:ext>
                </a:extLst>
              </p:cNvPr>
              <p:cNvSpPr>
                <a:spLocks noGrp="1" noRot="1" noChangeAspect="1" noMove="1" noResize="1" noEditPoints="1" noAdjustHandles="1" noChangeArrowheads="1" noChangeShapeType="1" noTextEdit="1"/>
              </p:cNvSpPr>
              <p:nvPr>
                <p:ph idx="1"/>
              </p:nvPr>
            </p:nvSpPr>
            <p:spPr>
              <a:blipFill>
                <a:blip r:embed="rId4"/>
                <a:stretch>
                  <a:fillRect l="-1217" t="-2521"/>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A08604BD-2F6A-4203-B435-896DE4848879}"/>
              </a:ext>
            </a:extLst>
          </p:cNvPr>
          <p:cNvSpPr/>
          <p:nvPr/>
        </p:nvSpPr>
        <p:spPr>
          <a:xfrm>
            <a:off x="4139878" y="3773347"/>
            <a:ext cx="3912243" cy="7384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90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4E7B07A-96AE-4D86-8487-CABFD37B6102}"/>
                  </a:ext>
                </a:extLst>
              </p:cNvPr>
              <p:cNvSpPr>
                <a:spLocks noGrp="1"/>
              </p:cNvSpPr>
              <p:nvPr>
                <p:ph type="title"/>
              </p:nvPr>
            </p:nvSpPr>
            <p:spPr/>
            <p:txBody>
              <a:bodyPr/>
              <a:lstStyle/>
              <a:p>
                <a:r>
                  <a:rPr lang="en-US" dirty="0"/>
                  <a:t>Secure Sum Evaluation (</a:t>
                </a:r>
                <a14:m>
                  <m:oMath xmlns:m="http://schemas.openxmlformats.org/officeDocument/2006/math">
                    <m:r>
                      <a:rPr lang="en-US" b="0" i="1" smtClean="0">
                        <a:solidFill>
                          <a:srgbClr val="C00000"/>
                        </a:solidFill>
                        <a:latin typeface="Cambria Math" panose="02040503050406030204" pitchFamily="18" charset="0"/>
                      </a:rPr>
                      <m:t>𝑛</m:t>
                    </m:r>
                    <m:r>
                      <a:rPr lang="en-US" b="0" i="1" smtClean="0">
                        <a:solidFill>
                          <a:srgbClr val="C00000"/>
                        </a:solidFill>
                        <a:latin typeface="Cambria Math" panose="02040503050406030204" pitchFamily="18" charset="0"/>
                      </a:rPr>
                      <m:t>&gt;2</m:t>
                    </m:r>
                  </m:oMath>
                </a14:m>
                <a:r>
                  <a:rPr lang="en-US" dirty="0"/>
                  <a:t>)</a:t>
                </a:r>
              </a:p>
            </p:txBody>
          </p:sp>
        </mc:Choice>
        <mc:Fallback xmlns="">
          <p:sp>
            <p:nvSpPr>
              <p:cNvPr id="2" name="Title 1">
                <a:extLst>
                  <a:ext uri="{FF2B5EF4-FFF2-40B4-BE49-F238E27FC236}">
                    <a16:creationId xmlns:a16="http://schemas.microsoft.com/office/drawing/2014/main" id="{24E7B07A-96AE-4D86-8487-CABFD37B6102}"/>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E668C6-A4DD-4EC6-919B-8CA87CF0C8C0}"/>
                  </a:ext>
                </a:extLst>
              </p:cNvPr>
              <p:cNvSpPr>
                <a:spLocks noGrp="1"/>
              </p:cNvSpPr>
              <p:nvPr>
                <p:ph idx="1"/>
              </p:nvPr>
            </p:nvSpPr>
            <p:spPr/>
            <p:txBody>
              <a:bodyPr>
                <a:normAutofit/>
              </a:bodyPr>
              <a:lstStyle/>
              <a:p>
                <a:pPr marL="0" indent="0">
                  <a:buNone/>
                </a:pPr>
                <a:r>
                  <a:rPr lang="en-US" u="sng" dirty="0"/>
                  <a:t>Claim</a:t>
                </a:r>
                <a:r>
                  <a:rPr lang="en-US" dirty="0"/>
                  <a:t>: </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oMath>
                </a14:m>
                <a:r>
                  <a:rPr lang="en-US" dirty="0"/>
                  <a:t>,</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𝑛</m:t>
                        </m:r>
                      </m:sub>
                      <m:sup>
                        <m:r>
                          <a:rPr lang="en-US" i="1">
                            <a:latin typeface="Cambria Math" panose="02040503050406030204" pitchFamily="18" charset="0"/>
                          </a:rPr>
                          <m:t>′</m:t>
                        </m:r>
                      </m:sup>
                    </m:sSubSup>
                  </m:oMath>
                </a14:m>
                <a:r>
                  <a:rPr lang="en-US" dirty="0"/>
                  <a:t> where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i="1">
                            <a:latin typeface="Cambria Math" panose="02040503050406030204" pitchFamily="18" charset="0"/>
                          </a:rPr>
                          <m:t>′</m:t>
                        </m:r>
                      </m:sup>
                    </m:sSubSup>
                  </m:oMath>
                </a14:m>
                <a:r>
                  <a:rPr lang="en-US" dirty="0"/>
                  <a:t> and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𝑞</m:t>
                        </m:r>
                      </m:e>
                    </m:func>
                    <m:r>
                      <a:rPr lang="en-US" b="0" i="1" smtClean="0">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m:t>
                    </m:r>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panose="02040503050406030204" pitchFamily="18" charset="0"/>
                          </a:rPr>
                          <m:t>log</m:t>
                        </m:r>
                      </m:fName>
                      <m:e>
                        <m:r>
                          <a:rPr lang="en-US" b="0" i="1" smtClean="0">
                            <a:solidFill>
                              <a:srgbClr val="C00000"/>
                            </a:solidFill>
                            <a:latin typeface="Cambria Math" panose="02040503050406030204" pitchFamily="18" charset="0"/>
                          </a:rPr>
                          <m:t>𝑛</m:t>
                        </m:r>
                      </m:e>
                    </m:func>
                  </m:oMath>
                </a14:m>
                <a:r>
                  <a:rPr lang="en-US" dirty="0"/>
                  <a:t>, </a:t>
                </a:r>
                <a14:m>
                  <m:oMath xmlns:m="http://schemas.openxmlformats.org/officeDocument/2006/math">
                    <m:r>
                      <a:rPr lang="en-US" i="1">
                        <a:latin typeface="Cambria Math" panose="02040503050406030204" pitchFamily="18" charset="0"/>
                      </a:rPr>
                      <m:t>𝑆𝐷</m:t>
                    </m:r>
                    <m:d>
                      <m:dPr>
                        <m:ctrlPr>
                          <a:rPr lang="en-US" i="1">
                            <a:latin typeface="Cambria Math" panose="02040503050406030204" pitchFamily="18" charset="0"/>
                          </a:rPr>
                        </m:ctrlPr>
                      </m:dPr>
                      <m:e>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𝑛</m:t>
                                </m:r>
                              </m:sub>
                              <m:sup>
                                <m:r>
                                  <a:rPr lang="en-US" i="1">
                                    <a:latin typeface="Cambria Math" panose="02040503050406030204" pitchFamily="18" charset="0"/>
                                  </a:rPr>
                                  <m:t>′</m:t>
                                </m:r>
                              </m:sup>
                            </m:sSubSup>
                          </m:e>
                        </m:d>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i="1">
                                <a:latin typeface="Cambria Math" panose="02040503050406030204" pitchFamily="18" charset="0"/>
                              </a:rPr>
                              <m:t>𝜆</m:t>
                            </m:r>
                          </m:sup>
                        </m:sSup>
                      </m:e>
                    </m:d>
                  </m:oMath>
                </a14:m>
                <a:r>
                  <a:rPr lang="en-US" dirty="0"/>
                  <a:t> </a:t>
                </a:r>
              </a:p>
              <a:p>
                <a:pPr marL="0" indent="0">
                  <a:buNone/>
                </a:pPr>
                <a:r>
                  <a:rPr lang="en-US" dirty="0"/>
                  <a:t>We’ll prove </a:t>
                </a:r>
                <a14:m>
                  <m:oMath xmlns:m="http://schemas.openxmlformats.org/officeDocument/2006/math">
                    <m:r>
                      <a:rPr lang="en-US" i="1">
                        <a:latin typeface="Cambria Math" panose="02040503050406030204" pitchFamily="18" charset="0"/>
                      </a:rPr>
                      <m:t>𝑆𝐷</m:t>
                    </m:r>
                    <m:d>
                      <m:dPr>
                        <m:ctrlPr>
                          <a:rPr lang="en-US" i="1">
                            <a:latin typeface="Cambria Math" panose="02040503050406030204" pitchFamily="18" charset="0"/>
                          </a:rPr>
                        </m:ctrlPr>
                      </m:dPr>
                      <m:e>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,0,…0)</m:t>
                        </m:r>
                      </m:e>
                    </m:d>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r>
                              <a:rPr lang="en-US" i="1">
                                <a:latin typeface="Cambria Math" panose="02040503050406030204" pitchFamily="18" charset="0"/>
                              </a:rPr>
                              <m:t>𝜆</m:t>
                            </m:r>
                          </m:sup>
                        </m:sSup>
                      </m:e>
                    </m:d>
                  </m:oMath>
                </a14:m>
                <a:endParaRPr lang="en-US" dirty="0"/>
              </a:p>
              <a:p>
                <a:pPr marL="0" indent="0">
                  <a:buNone/>
                </a:pPr>
                <a:endParaRPr lang="en-US" dirty="0"/>
              </a:p>
              <a:p>
                <a:pPr marL="0" indent="0">
                  <a:buNone/>
                </a:pPr>
                <a14:m>
                  <m:oMath xmlns:m="http://schemas.openxmlformats.org/officeDocument/2006/math">
                    <m:r>
                      <a:rPr lang="en-US" i="1">
                        <a:latin typeface="Cambria Math" panose="02040503050406030204" pitchFamily="18" charset="0"/>
                      </a:rPr>
                      <m:t>𝑆𝐷</m:t>
                    </m:r>
                    <m:d>
                      <m:dPr>
                        <m:ctrlPr>
                          <a:rPr lang="en-US" i="1">
                            <a:latin typeface="Cambria Math" panose="02040503050406030204" pitchFamily="18" charset="0"/>
                          </a:rPr>
                        </m:ctrlPr>
                      </m:dPr>
                      <m:e>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i="1">
                            <a:latin typeface="Cambria Math" panose="02040503050406030204" pitchFamily="18" charset="0"/>
                          </a:rPr>
                          <m:t>)</m:t>
                        </m:r>
                      </m:e>
                    </m:d>
                  </m:oMath>
                </a14:m>
                <a:r>
                  <a:rPr lang="en-US" i="1" dirty="0">
                    <a:latin typeface="Cambria Math" panose="02040503050406030204" pitchFamily="18" charset="0"/>
                  </a:rPr>
                  <a:t> </a:t>
                </a:r>
              </a:p>
              <a:p>
                <a:pPr marL="0" indent="0">
                  <a:buNone/>
                </a:pPr>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𝑆𝐷</m:t>
                    </m:r>
                    <m:d>
                      <m:dPr>
                        <m:ctrlPr>
                          <a:rPr lang="en-US" i="1">
                            <a:latin typeface="Cambria Math" panose="02040503050406030204" pitchFamily="18" charset="0"/>
                          </a:rPr>
                        </m:ctrlPr>
                      </m:dPr>
                      <m:e>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,0</m:t>
                            </m:r>
                          </m:e>
                        </m:d>
                      </m:e>
                    </m:d>
                  </m:oMath>
                </a14:m>
                <a:r>
                  <a:rPr lang="en-US" i="1" dirty="0">
                    <a:latin typeface="Cambria Math" panose="02040503050406030204" pitchFamily="18" charset="0"/>
                  </a:rPr>
                  <a:t> </a:t>
                </a:r>
                <a:r>
                  <a:rPr lang="en-US" dirty="0"/>
                  <a:t>via data-processing inequality</a:t>
                </a:r>
                <a:endParaRPr lang="en-US" i="1" dirty="0">
                  <a:latin typeface="Cambria Math" panose="02040503050406030204" pitchFamily="18" charset="0"/>
                </a:endParaRPr>
              </a:p>
              <a:p>
                <a:pPr marL="0" indent="0">
                  <a:buNone/>
                </a:pP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𝑂</m:t>
                    </m:r>
                    <m:d>
                      <m:dPr>
                        <m:ctrlPr>
                          <a:rPr lang="en-US" b="0" i="1" smtClean="0">
                            <a:latin typeface="Cambria Math" panose="02040503050406030204" pitchFamily="18" charset="0"/>
                          </a:rPr>
                        </m:ctrlPr>
                      </m:dPr>
                      <m:e>
                        <m:f>
                          <m:fPr>
                            <m:type m:val="lin"/>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r>
                                  <a:rPr lang="en-US" i="1">
                                    <a:latin typeface="Cambria Math" panose="02040503050406030204" pitchFamily="18" charset="0"/>
                                  </a:rPr>
                                  <m:t>𝜆</m:t>
                                </m:r>
                              </m:sup>
                            </m:sSup>
                          </m:num>
                          <m:den>
                            <m:r>
                              <a:rPr lang="en-US" b="0" i="1" smtClean="0">
                                <a:latin typeface="Cambria Math" panose="02040503050406030204" pitchFamily="18" charset="0"/>
                              </a:rPr>
                              <m:t>𝑛</m:t>
                            </m:r>
                          </m:den>
                        </m:f>
                      </m:e>
                    </m:d>
                  </m:oMath>
                </a14:m>
                <a:r>
                  <a:rPr lang="en-US" dirty="0"/>
                  <a:t> </a:t>
                </a:r>
              </a:p>
            </p:txBody>
          </p:sp>
        </mc:Choice>
        <mc:Fallback xmlns="">
          <p:sp>
            <p:nvSpPr>
              <p:cNvPr id="3" name="Content Placeholder 2">
                <a:extLst>
                  <a:ext uri="{FF2B5EF4-FFF2-40B4-BE49-F238E27FC236}">
                    <a16:creationId xmlns:a16="http://schemas.microsoft.com/office/drawing/2014/main" id="{25E668C6-A4DD-4EC6-919B-8CA87CF0C8C0}"/>
                  </a:ext>
                </a:extLst>
              </p:cNvPr>
              <p:cNvSpPr>
                <a:spLocks noGrp="1" noRot="1" noChangeAspect="1" noMove="1" noResize="1" noEditPoints="1" noAdjustHandles="1" noChangeArrowheads="1" noChangeShapeType="1" noTextEdit="1"/>
              </p:cNvSpPr>
              <p:nvPr>
                <p:ph idx="1"/>
              </p:nvPr>
            </p:nvSpPr>
            <p:spPr>
              <a:blipFill>
                <a:blip r:embed="rId4"/>
                <a:stretch>
                  <a:fillRect l="-1217" t="-2521"/>
                </a:stretch>
              </a:blipFill>
            </p:spPr>
            <p:txBody>
              <a:bodyPr/>
              <a:lstStyle/>
              <a:p>
                <a:r>
                  <a:rPr lang="en-US">
                    <a:noFill/>
                  </a:rPr>
                  <a:t> </a:t>
                </a:r>
              </a:p>
            </p:txBody>
          </p:sp>
        </mc:Fallback>
      </mc:AlternateContent>
    </p:spTree>
    <p:extLst>
      <p:ext uri="{BB962C8B-B14F-4D97-AF65-F5344CB8AC3E}">
        <p14:creationId xmlns:p14="http://schemas.microsoft.com/office/powerpoint/2010/main" val="289123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5DAD669-7BE1-490D-B6F3-B91B44FB6186}"/>
                  </a:ext>
                </a:extLst>
              </p:cNvPr>
              <p:cNvSpPr>
                <a:spLocks noGrp="1"/>
              </p:cNvSpPr>
              <p:nvPr>
                <p:ph type="title"/>
              </p:nvPr>
            </p:nvSpPr>
            <p:spPr/>
            <p:txBody>
              <a:bodyPr/>
              <a:lstStyle/>
              <a:p>
                <a:r>
                  <a:rPr lang="en-US" dirty="0"/>
                  <a:t>Secure Sum Evaluation (</a:t>
                </a:r>
                <a14:m>
                  <m:oMath xmlns:m="http://schemas.openxmlformats.org/officeDocument/2006/math">
                    <m:r>
                      <a:rPr lang="en-US" b="0" i="1" smtClean="0">
                        <a:solidFill>
                          <a:srgbClr val="C00000"/>
                        </a:solidFill>
                        <a:latin typeface="Cambria Math" panose="02040503050406030204" pitchFamily="18" charset="0"/>
                      </a:rPr>
                      <m:t>𝑛</m:t>
                    </m:r>
                    <m:r>
                      <a:rPr lang="en-US" b="0" i="1" smtClean="0">
                        <a:solidFill>
                          <a:srgbClr val="C00000"/>
                        </a:solidFill>
                        <a:latin typeface="Cambria Math" panose="02040503050406030204" pitchFamily="18" charset="0"/>
                      </a:rPr>
                      <m:t>&gt;2</m:t>
                    </m:r>
                  </m:oMath>
                </a14:m>
                <a:r>
                  <a:rPr lang="en-US" dirty="0"/>
                  <a:t>)</a:t>
                </a:r>
              </a:p>
            </p:txBody>
          </p:sp>
        </mc:Choice>
        <mc:Fallback xmlns="">
          <p:sp>
            <p:nvSpPr>
              <p:cNvPr id="2" name="Title 1">
                <a:extLst>
                  <a:ext uri="{FF2B5EF4-FFF2-40B4-BE49-F238E27FC236}">
                    <a16:creationId xmlns:a16="http://schemas.microsoft.com/office/drawing/2014/main" id="{D5DAD669-7BE1-490D-B6F3-B91B44FB6186}"/>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74EB72-1BC0-4526-8254-A47AE192137D}"/>
                  </a:ext>
                </a:extLst>
              </p:cNvPr>
              <p:cNvSpPr>
                <a:spLocks noGrp="1"/>
              </p:cNvSpPr>
              <p:nvPr>
                <p:ph idx="1"/>
              </p:nvPr>
            </p:nvSpPr>
            <p:spPr/>
            <p:txBody>
              <a:bodyPr/>
              <a:lstStyle/>
              <a:p>
                <a:pPr marL="0" indent="0">
                  <a:buNone/>
                </a:pPr>
                <a:r>
                  <a:rPr lang="en-US" u="sng" dirty="0"/>
                  <a:t>Claim</a:t>
                </a:r>
                <a:r>
                  <a:rPr lang="en-US" dirty="0"/>
                  <a:t>: </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oMath>
                </a14:m>
                <a:r>
                  <a:rPr lang="en-US" dirty="0"/>
                  <a:t>,</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𝑛</m:t>
                        </m:r>
                      </m:sub>
                      <m:sup>
                        <m:r>
                          <a:rPr lang="en-US" i="1">
                            <a:latin typeface="Cambria Math" panose="02040503050406030204" pitchFamily="18" charset="0"/>
                          </a:rPr>
                          <m:t>′</m:t>
                        </m:r>
                      </m:sup>
                    </m:sSubSup>
                  </m:oMath>
                </a14:m>
                <a:r>
                  <a:rPr lang="en-US" dirty="0"/>
                  <a:t> where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i="1">
                            <a:latin typeface="Cambria Math" panose="02040503050406030204" pitchFamily="18" charset="0"/>
                          </a:rPr>
                          <m:t>′</m:t>
                        </m:r>
                      </m:sup>
                    </m:sSubSup>
                  </m:oMath>
                </a14:m>
                <a:r>
                  <a:rPr lang="en-US" dirty="0"/>
                  <a:t> and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𝑞</m:t>
                        </m:r>
                      </m:e>
                    </m:func>
                    <m:r>
                      <a:rPr lang="en-US" b="0" i="1" smtClean="0">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m:t>
                    </m:r>
                    <m:func>
                      <m:funcPr>
                        <m:ctrlPr>
                          <a:rPr lang="en-US" b="0" i="1" smtClean="0">
                            <a:solidFill>
                              <a:srgbClr val="C00000"/>
                            </a:solidFill>
                            <a:latin typeface="Cambria Math" panose="02040503050406030204" pitchFamily="18" charset="0"/>
                          </a:rPr>
                        </m:ctrlPr>
                      </m:funcPr>
                      <m:fName>
                        <m:r>
                          <m:rPr>
                            <m:sty m:val="p"/>
                          </m:rPr>
                          <a:rPr lang="en-US" b="0" i="0" smtClean="0">
                            <a:solidFill>
                              <a:srgbClr val="C00000"/>
                            </a:solidFill>
                            <a:latin typeface="Cambria Math" panose="02040503050406030204" pitchFamily="18" charset="0"/>
                          </a:rPr>
                          <m:t>log</m:t>
                        </m:r>
                      </m:fName>
                      <m:e>
                        <m:r>
                          <a:rPr lang="en-US" b="0" i="1" smtClean="0">
                            <a:solidFill>
                              <a:srgbClr val="C00000"/>
                            </a:solidFill>
                            <a:latin typeface="Cambria Math" panose="02040503050406030204" pitchFamily="18" charset="0"/>
                          </a:rPr>
                          <m:t>𝑛</m:t>
                        </m:r>
                      </m:e>
                    </m:func>
                  </m:oMath>
                </a14:m>
                <a:r>
                  <a:rPr lang="en-US" dirty="0"/>
                  <a:t>, </a:t>
                </a:r>
                <a14:m>
                  <m:oMath xmlns:m="http://schemas.openxmlformats.org/officeDocument/2006/math">
                    <m:r>
                      <a:rPr lang="en-US" i="1">
                        <a:latin typeface="Cambria Math" panose="02040503050406030204" pitchFamily="18" charset="0"/>
                      </a:rPr>
                      <m:t>𝑆𝐷</m:t>
                    </m:r>
                    <m:d>
                      <m:dPr>
                        <m:ctrlPr>
                          <a:rPr lang="en-US" i="1">
                            <a:latin typeface="Cambria Math" panose="02040503050406030204" pitchFamily="18" charset="0"/>
                          </a:rPr>
                        </m:ctrlPr>
                      </m:dPr>
                      <m:e>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𝑛</m:t>
                                </m:r>
                              </m:sub>
                              <m:sup>
                                <m:r>
                                  <a:rPr lang="en-US" i="1">
                                    <a:latin typeface="Cambria Math" panose="02040503050406030204" pitchFamily="18" charset="0"/>
                                  </a:rPr>
                                  <m:t>′</m:t>
                                </m:r>
                              </m:sup>
                            </m:sSubSup>
                          </m:e>
                        </m:d>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i="1">
                                <a:latin typeface="Cambria Math" panose="02040503050406030204" pitchFamily="18" charset="0"/>
                              </a:rPr>
                              <m:t>𝜆</m:t>
                            </m:r>
                          </m:sup>
                        </m:sSup>
                      </m:e>
                    </m:d>
                  </m:oMath>
                </a14:m>
                <a:r>
                  <a:rPr lang="en-US" dirty="0"/>
                  <a:t> </a:t>
                </a:r>
                <a:r>
                  <a:rPr lang="en-US" sz="2400" dirty="0">
                    <a:solidFill>
                      <a:schemeClr val="bg1">
                        <a:lumMod val="50000"/>
                      </a:schemeClr>
                    </a:solidFill>
                  </a:rPr>
                  <a:t>[</a:t>
                </a:r>
                <a:r>
                  <a:rPr lang="en-US" sz="2400" dirty="0" err="1">
                    <a:solidFill>
                      <a:schemeClr val="bg1">
                        <a:lumMod val="50000"/>
                      </a:schemeClr>
                    </a:solidFill>
                  </a:rPr>
                  <a:t>Ishai</a:t>
                </a:r>
                <a:r>
                  <a:rPr lang="en-US" sz="2400" dirty="0">
                    <a:solidFill>
                      <a:schemeClr val="bg1">
                        <a:lumMod val="50000"/>
                      </a:schemeClr>
                    </a:solidFill>
                  </a:rPr>
                  <a:t> </a:t>
                </a:r>
                <a:r>
                  <a:rPr lang="en-US" sz="2400" dirty="0" err="1">
                    <a:solidFill>
                      <a:schemeClr val="bg1">
                        <a:lumMod val="50000"/>
                      </a:schemeClr>
                    </a:solidFill>
                  </a:rPr>
                  <a:t>Kushilevitz</a:t>
                </a:r>
                <a:r>
                  <a:rPr lang="en-US" sz="2400" dirty="0">
                    <a:solidFill>
                      <a:schemeClr val="bg1">
                        <a:lumMod val="50000"/>
                      </a:schemeClr>
                    </a:solidFill>
                  </a:rPr>
                  <a:t> Ostrovsky </a:t>
                </a:r>
                <a:r>
                  <a:rPr lang="en-US" sz="2400" dirty="0" err="1">
                    <a:solidFill>
                      <a:schemeClr val="bg1">
                        <a:lumMod val="50000"/>
                      </a:schemeClr>
                    </a:solidFill>
                  </a:rPr>
                  <a:t>Sahai</a:t>
                </a:r>
                <a:r>
                  <a:rPr lang="en-US" sz="2400" dirty="0">
                    <a:solidFill>
                      <a:schemeClr val="bg1">
                        <a:lumMod val="50000"/>
                      </a:schemeClr>
                    </a:solidFill>
                  </a:rPr>
                  <a:t> ‘06]</a:t>
                </a:r>
                <a:endParaRPr lang="en-US" dirty="0">
                  <a:solidFill>
                    <a:schemeClr val="bg1">
                      <a:lumMod val="50000"/>
                    </a:schemeClr>
                  </a:solidFill>
                </a:endParaRPr>
              </a:p>
              <a:p>
                <a:pPr marL="0" indent="0">
                  <a:buNone/>
                </a:pPr>
                <a:endParaRPr lang="en-US" dirty="0"/>
              </a:p>
              <a:p>
                <a:pPr marL="0" indent="0">
                  <a:buNone/>
                </a:pPr>
                <a:r>
                  <a:rPr lang="en-US" u="sng" dirty="0"/>
                  <a:t>Claim</a:t>
                </a:r>
                <a:r>
                  <a:rPr lang="en-US" dirty="0"/>
                  <a:t>: Suffices 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𝜆</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𝑞</m:t>
                                </m:r>
                              </m:e>
                            </m:func>
                          </m:num>
                          <m:den>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𝑒</m:t>
                                    </m:r>
                                  </m:den>
                                </m:f>
                                <m:r>
                                  <a:rPr lang="en-US" b="0" i="1" smtClean="0">
                                    <a:latin typeface="Cambria Math" panose="02040503050406030204" pitchFamily="18" charset="0"/>
                                  </a:rPr>
                                  <m:t>)</m:t>
                                </m:r>
                              </m:e>
                            </m:func>
                          </m:den>
                        </m:f>
                      </m:e>
                    </m:d>
                  </m:oMath>
                </a14:m>
                <a:r>
                  <a:rPr lang="en-US" dirty="0"/>
                  <a:t> </a:t>
                </a:r>
                <a:r>
                  <a:rPr lang="en-US" sz="2400" dirty="0">
                    <a:solidFill>
                      <a:schemeClr val="bg1">
                        <a:lumMod val="50000"/>
                      </a:schemeClr>
                    </a:solidFill>
                  </a:rPr>
                  <a:t>[</a:t>
                </a:r>
                <a:r>
                  <a:rPr lang="en-US" sz="2400" dirty="0" err="1">
                    <a:solidFill>
                      <a:schemeClr val="bg1">
                        <a:lumMod val="50000"/>
                      </a:schemeClr>
                    </a:solidFill>
                  </a:rPr>
                  <a:t>Balle</a:t>
                </a:r>
                <a:r>
                  <a:rPr lang="en-US" sz="2400" dirty="0">
                    <a:solidFill>
                      <a:schemeClr val="bg1">
                        <a:lumMod val="50000"/>
                      </a:schemeClr>
                    </a:solidFill>
                  </a:rPr>
                  <a:t> Bell Gascon Nissim ‘19]</a:t>
                </a:r>
                <a:r>
                  <a:rPr lang="en-US" dirty="0">
                    <a:solidFill>
                      <a:schemeClr val="bg1">
                        <a:lumMod val="50000"/>
                      </a:schemeClr>
                    </a:solidFill>
                  </a:rPr>
                  <a:t> </a:t>
                </a:r>
                <a:r>
                  <a:rPr lang="en-US" dirty="0"/>
                  <a:t>and </a:t>
                </a:r>
                <a:r>
                  <a:rPr lang="en-US" sz="2400" dirty="0">
                    <a:solidFill>
                      <a:schemeClr val="bg1">
                        <a:lumMod val="50000"/>
                      </a:schemeClr>
                    </a:solidFill>
                  </a:rPr>
                  <a:t>[Ghazi </a:t>
                </a:r>
                <a:r>
                  <a:rPr lang="en-US" sz="2400" dirty="0" err="1">
                    <a:solidFill>
                      <a:schemeClr val="bg1">
                        <a:lumMod val="50000"/>
                      </a:schemeClr>
                    </a:solidFill>
                  </a:rPr>
                  <a:t>Manurangsi</a:t>
                </a:r>
                <a:r>
                  <a:rPr lang="en-US" sz="2400" dirty="0">
                    <a:solidFill>
                      <a:schemeClr val="bg1">
                        <a:lumMod val="50000"/>
                      </a:schemeClr>
                    </a:solidFill>
                  </a:rPr>
                  <a:t> </a:t>
                </a:r>
                <a:r>
                  <a:rPr lang="en-US" sz="2400" dirty="0" err="1">
                    <a:solidFill>
                      <a:schemeClr val="bg1">
                        <a:lumMod val="50000"/>
                      </a:schemeClr>
                    </a:solidFill>
                  </a:rPr>
                  <a:t>Pagh</a:t>
                </a:r>
                <a:r>
                  <a:rPr lang="en-US" sz="2400" dirty="0">
                    <a:solidFill>
                      <a:schemeClr val="bg1">
                        <a:lumMod val="50000"/>
                      </a:schemeClr>
                    </a:solidFill>
                  </a:rPr>
                  <a:t> </a:t>
                </a:r>
                <a:r>
                  <a:rPr lang="en-US" sz="2400" dirty="0" err="1">
                    <a:solidFill>
                      <a:schemeClr val="bg1">
                        <a:lumMod val="50000"/>
                      </a:schemeClr>
                    </a:solidFill>
                  </a:rPr>
                  <a:t>Velingker</a:t>
                </a:r>
                <a:r>
                  <a:rPr lang="en-US" sz="2400" dirty="0">
                    <a:solidFill>
                      <a:schemeClr val="bg1">
                        <a:lumMod val="50000"/>
                      </a:schemeClr>
                    </a:solidFill>
                  </a:rPr>
                  <a:t> ‘19]</a:t>
                </a:r>
                <a:endParaRPr lang="en-US" dirty="0">
                  <a:solidFill>
                    <a:schemeClr val="bg1">
                      <a:lumMod val="50000"/>
                    </a:schemeClr>
                  </a:solidFill>
                </a:endParaRPr>
              </a:p>
            </p:txBody>
          </p:sp>
        </mc:Choice>
        <mc:Fallback xmlns="">
          <p:sp>
            <p:nvSpPr>
              <p:cNvPr id="3" name="Content Placeholder 2">
                <a:extLst>
                  <a:ext uri="{FF2B5EF4-FFF2-40B4-BE49-F238E27FC236}">
                    <a16:creationId xmlns:a16="http://schemas.microsoft.com/office/drawing/2014/main" id="{B774EB72-1BC0-4526-8254-A47AE192137D}"/>
                  </a:ext>
                </a:extLst>
              </p:cNvPr>
              <p:cNvSpPr>
                <a:spLocks noGrp="1" noRot="1" noChangeAspect="1" noMove="1" noResize="1" noEditPoints="1" noAdjustHandles="1" noChangeArrowheads="1" noChangeShapeType="1" noTextEdit="1"/>
              </p:cNvSpPr>
              <p:nvPr>
                <p:ph idx="1"/>
              </p:nvPr>
            </p:nvSpPr>
            <p:spPr>
              <a:blipFill>
                <a:blip r:embed="rId4"/>
                <a:stretch>
                  <a:fillRect l="-1217" t="-2521"/>
                </a:stretch>
              </a:blipFill>
            </p:spPr>
            <p:txBody>
              <a:bodyPr/>
              <a:lstStyle/>
              <a:p>
                <a:r>
                  <a:rPr lang="en-US">
                    <a:noFill/>
                  </a:rPr>
                  <a:t> </a:t>
                </a:r>
              </a:p>
            </p:txBody>
          </p:sp>
        </mc:Fallback>
      </mc:AlternateContent>
    </p:spTree>
    <p:extLst>
      <p:ext uri="{BB962C8B-B14F-4D97-AF65-F5344CB8AC3E}">
        <p14:creationId xmlns:p14="http://schemas.microsoft.com/office/powerpoint/2010/main" val="108593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4E7B07A-96AE-4D86-8487-CABFD37B6102}"/>
                  </a:ext>
                </a:extLst>
              </p:cNvPr>
              <p:cNvSpPr>
                <a:spLocks noGrp="1"/>
              </p:cNvSpPr>
              <p:nvPr>
                <p:ph type="title"/>
              </p:nvPr>
            </p:nvSpPr>
            <p:spPr/>
            <p:txBody>
              <a:bodyPr/>
              <a:lstStyle/>
              <a:p>
                <a:r>
                  <a:rPr lang="en-US" dirty="0"/>
                  <a:t>Secure Sum Evaluation (</a:t>
                </a:r>
                <a14:m>
                  <m:oMath xmlns:m="http://schemas.openxmlformats.org/officeDocument/2006/math">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=2</m:t>
                    </m:r>
                  </m:oMath>
                </a14:m>
                <a:r>
                  <a:rPr lang="en-US" dirty="0">
                    <a:solidFill>
                      <a:schemeClr val="tx1"/>
                    </a:solidFill>
                  </a:rPr>
                  <a:t>)</a:t>
                </a:r>
                <a:endParaRPr lang="en-US" dirty="0"/>
              </a:p>
            </p:txBody>
          </p:sp>
        </mc:Choice>
        <mc:Fallback xmlns="">
          <p:sp>
            <p:nvSpPr>
              <p:cNvPr id="2" name="Title 1">
                <a:extLst>
                  <a:ext uri="{FF2B5EF4-FFF2-40B4-BE49-F238E27FC236}">
                    <a16:creationId xmlns:a16="http://schemas.microsoft.com/office/drawing/2014/main" id="{24E7B07A-96AE-4D86-8487-CABFD37B6102}"/>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E668C6-A4DD-4EC6-919B-8CA87CF0C8C0}"/>
                  </a:ext>
                </a:extLst>
              </p:cNvPr>
              <p:cNvSpPr>
                <a:spLocks noGrp="1"/>
              </p:cNvSpPr>
              <p:nvPr>
                <p:ph idx="1"/>
              </p:nvPr>
            </p:nvSpPr>
            <p:spPr/>
            <p:txBody>
              <a:bodyPr>
                <a:normAutofit/>
              </a:bodyPr>
              <a:lstStyle/>
              <a:p>
                <a:pPr marL="0" indent="0">
                  <a:buNone/>
                </a:pPr>
                <a:r>
                  <a:rPr lang="en-US" dirty="0"/>
                  <a:t>Alice has value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oMath>
                </a14:m>
                <a:r>
                  <a:rPr lang="en-US" dirty="0"/>
                  <a:t> and Bob has value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sub>
                    </m:sSub>
                  </m:oMath>
                </a14:m>
                <a:endParaRPr lang="en-US" dirty="0"/>
              </a:p>
              <a:p>
                <a:pPr marL="0" indent="0">
                  <a:buNone/>
                </a:pPr>
                <a:r>
                  <a:rPr lang="en-US" u="sng" dirty="0"/>
                  <a:t>Claim</a:t>
                </a:r>
                <a:r>
                  <a:rPr lang="en-US" dirty="0"/>
                  <a:t>: </a:t>
                </a:r>
                <a14:m>
                  <m:oMath xmlns:m="http://schemas.openxmlformats.org/officeDocument/2006/math">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𝐴</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𝐵</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sub>
                    </m:sSub>
                  </m:oMath>
                </a14:m>
                <a:r>
                  <a:rPr lang="en-US" dirty="0"/>
                  <a:t> where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𝐴</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𝐵</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sub>
                    </m:sSub>
                  </m:oMath>
                </a14:m>
                <a:r>
                  <a:rPr lang="en-US" dirty="0"/>
                  <a:t> and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𝑞</m:t>
                        </m:r>
                      </m:e>
                    </m:func>
                    <m:r>
                      <a:rPr lang="en-US" i="1">
                        <a:latin typeface="Cambria Math" panose="02040503050406030204" pitchFamily="18" charset="0"/>
                      </a:rPr>
                      <m:t>+</m:t>
                    </m:r>
                    <m:r>
                      <a:rPr lang="en-US" i="1">
                        <a:latin typeface="Cambria Math" panose="02040503050406030204" pitchFamily="18" charset="0"/>
                      </a:rPr>
                      <m:t>𝜆</m:t>
                    </m:r>
                  </m:oMath>
                </a14:m>
                <a:r>
                  <a:rPr lang="en-US" dirty="0"/>
                  <a:t>,</a:t>
                </a:r>
              </a:p>
              <a:p>
                <a:pPr marL="0" indent="0">
                  <a:buNone/>
                </a:pPr>
                <a14:m>
                  <m:oMath xmlns:m="http://schemas.openxmlformats.org/officeDocument/2006/math">
                    <m:r>
                      <a:rPr lang="en-US" i="1">
                        <a:latin typeface="Cambria Math" panose="02040503050406030204" pitchFamily="18" charset="0"/>
                      </a:rPr>
                      <m:t>𝑆𝐷</m:t>
                    </m:r>
                    <m:d>
                      <m:dPr>
                        <m:ctrlPr>
                          <a:rPr lang="en-US" i="1">
                            <a:latin typeface="Cambria Math" panose="02040503050406030204" pitchFamily="18" charset="0"/>
                          </a:rPr>
                        </m:ctrlPr>
                      </m:dPr>
                      <m:e>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𝐴</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𝐵</m:t>
                                </m:r>
                              </m:sub>
                              <m:sup>
                                <m:r>
                                  <a:rPr lang="en-US" i="1">
                                    <a:latin typeface="Cambria Math" panose="02040503050406030204" pitchFamily="18" charset="0"/>
                                  </a:rPr>
                                  <m:t>′</m:t>
                                </m:r>
                              </m:sup>
                            </m:sSubSup>
                          </m:e>
                        </m:d>
                      </m:e>
                    </m:d>
                  </m:oMath>
                </a14:m>
                <a:r>
                  <a:rPr lang="en-US" dirty="0"/>
                  <a:t> </a:t>
                </a:r>
              </a:p>
              <a:p>
                <a:pPr marL="0" indent="0">
                  <a:lnSpc>
                    <a:spcPct val="150000"/>
                  </a:lnSpc>
                  <a:buNone/>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i="1">
                        <a:latin typeface="Cambria Math" panose="02040503050406030204" pitchFamily="18" charset="0"/>
                      </a:rPr>
                      <m:t>𝑆𝐷</m:t>
                    </m:r>
                    <m:d>
                      <m:dPr>
                        <m:ctrlPr>
                          <a:rPr lang="en-US" i="1">
                            <a:latin typeface="Cambria Math" panose="02040503050406030204" pitchFamily="18" charset="0"/>
                          </a:rPr>
                        </m:ctrlPr>
                      </m:dPr>
                      <m:e>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𝐵</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𝐴</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𝐵</m:t>
                                </m:r>
                              </m:sub>
                            </m:sSub>
                          </m:e>
                        </m:d>
                      </m:e>
                    </m:d>
                  </m:oMath>
                </a14:m>
                <a:r>
                  <a:rPr lang="en-US" dirty="0"/>
                  <a:t> for uniformly random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rPr>
                          <m:t>𝑞</m:t>
                        </m:r>
                      </m:sub>
                    </m:sSub>
                  </m:oMath>
                </a14:m>
                <a:endParaRPr lang="en-US" dirty="0"/>
              </a:p>
              <a:p>
                <a:pPr marL="0" indent="0">
                  <a:lnSpc>
                    <a:spcPct val="150000"/>
                  </a:lnSpc>
                  <a:buNone/>
                </a:pP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𝑆𝐷</m:t>
                    </m:r>
                    <m:d>
                      <m:dPr>
                        <m:ctrlPr>
                          <a:rPr lang="en-US" i="1">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𝐴</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𝐴</m:t>
                                </m:r>
                              </m:sub>
                              <m:sup>
                                <m:r>
                                  <a:rPr lang="en-US" b="0" i="1" smtClean="0">
                                    <a:latin typeface="Cambria Math" panose="02040503050406030204" pitchFamily="18" charset="0"/>
                                  </a:rPr>
                                  <m:t>′</m:t>
                                </m:r>
                              </m:sup>
                            </m:sSubSup>
                          </m:e>
                        </m:d>
                      </m:e>
                    </m:d>
                  </m:oMath>
                </a14:m>
                <a:r>
                  <a:rPr lang="en-US" dirty="0"/>
                  <a:t> for uniformly random </a:t>
                </a:r>
                <a14:m>
                  <m:oMath xmlns:m="http://schemas.openxmlformats.org/officeDocument/2006/math">
                    <m:r>
                      <a:rPr lang="en-US" i="1">
                        <a:latin typeface="Cambria Math" panose="02040503050406030204" pitchFamily="18" charset="0"/>
                      </a:rPr>
                      <m:t>𝐺</m:t>
                    </m:r>
                    <m:r>
                      <a:rPr lang="en-US" i="1">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rPr>
                          <m:t>𝑞</m:t>
                        </m:r>
                      </m:sub>
                      <m:sup>
                        <m:r>
                          <a:rPr lang="en-US" i="1">
                            <a:latin typeface="Cambria Math" panose="02040503050406030204" pitchFamily="18" charset="0"/>
                          </a:rPr>
                          <m:t>2</m:t>
                        </m:r>
                        <m:r>
                          <a:rPr lang="en-US" i="1">
                            <a:latin typeface="Cambria Math" panose="02040503050406030204" pitchFamily="18" charset="0"/>
                          </a:rPr>
                          <m:t>𝑘</m:t>
                        </m:r>
                        <m:r>
                          <a:rPr lang="en-US" i="1">
                            <a:latin typeface="Cambria Math" panose="02040503050406030204" pitchFamily="18" charset="0"/>
                          </a:rPr>
                          <m:t>−1</m:t>
                        </m:r>
                      </m:sup>
                    </m:sSubSup>
                  </m:oMath>
                </a14:m>
                <a:endParaRPr lang="en-US" dirty="0"/>
              </a:p>
              <a:p>
                <a:pPr marL="0" indent="0">
                  <a:lnSpc>
                    <a:spcPct val="150000"/>
                  </a:lnSpc>
                  <a:buNone/>
                </a:pP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2</m:t>
                        </m:r>
                      </m:den>
                    </m:f>
                    <m:r>
                      <a:rPr lang="en-US" i="1">
                        <a:latin typeface="Cambria Math" panose="02040503050406030204" pitchFamily="18" charset="0"/>
                      </a:rPr>
                      <m:t>⋅</m:t>
                    </m:r>
                    <m:nary>
                      <m:naryPr>
                        <m:chr m:val="∑"/>
                        <m:limLoc m:val="subSup"/>
                        <m:ctrlPr>
                          <a:rPr lang="en-US" i="1" smtClean="0">
                            <a:latin typeface="Cambria Math" panose="02040503050406030204" pitchFamily="18" charset="0"/>
                          </a:rPr>
                        </m:ctrlPr>
                      </m:naryPr>
                      <m:sub>
                        <m:r>
                          <m:rPr>
                            <m:brk m:alnAt="25"/>
                          </m:rPr>
                          <a:rPr lang="en-US" b="0" i="1" smtClean="0">
                            <a:latin typeface="Cambria Math" panose="02040503050406030204" pitchFamily="18" charset="0"/>
                          </a:rPr>
                          <m:t>𝑦</m:t>
                        </m:r>
                        <m:r>
                          <a:rPr lang="en-US" b="0" i="1" smtClean="0">
                            <a:latin typeface="Cambria Math" panose="02040503050406030204" pitchFamily="18" charset="0"/>
                          </a:rPr>
                          <m:t>=0</m:t>
                        </m:r>
                      </m:sub>
                      <m:sup>
                        <m:r>
                          <a:rPr lang="en-US" b="0" i="1" smtClean="0">
                            <a:latin typeface="Cambria Math" panose="02040503050406030204" pitchFamily="18" charset="0"/>
                          </a:rPr>
                          <m:t>𝑞</m:t>
                        </m:r>
                      </m:sup>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𝑦</m:t>
                                    </m:r>
                                  </m:e>
                                </m:d>
                              </m:e>
                            </m:func>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𝐴</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e>
                                    </m:d>
                                  </m:e>
                                </m:d>
                              </m:e>
                            </m:func>
                          </m:e>
                        </m:d>
                      </m:e>
                    </m:nary>
                  </m:oMath>
                </a14:m>
                <a:r>
                  <a:rPr lang="en-US" dirty="0"/>
                  <a:t> </a:t>
                </a:r>
              </a:p>
            </p:txBody>
          </p:sp>
        </mc:Choice>
        <mc:Fallback xmlns="">
          <p:sp>
            <p:nvSpPr>
              <p:cNvPr id="3" name="Content Placeholder 2">
                <a:extLst>
                  <a:ext uri="{FF2B5EF4-FFF2-40B4-BE49-F238E27FC236}">
                    <a16:creationId xmlns:a16="http://schemas.microsoft.com/office/drawing/2014/main" id="{25E668C6-A4DD-4EC6-919B-8CA87CF0C8C0}"/>
                  </a:ext>
                </a:extLst>
              </p:cNvPr>
              <p:cNvSpPr>
                <a:spLocks noGrp="1" noRot="1" noChangeAspect="1" noMove="1" noResize="1" noEditPoints="1" noAdjustHandles="1" noChangeArrowheads="1" noChangeShapeType="1" noTextEdit="1"/>
              </p:cNvSpPr>
              <p:nvPr>
                <p:ph idx="1"/>
              </p:nvPr>
            </p:nvSpPr>
            <p:spPr>
              <a:blipFill>
                <a:blip r:embed="rId4"/>
                <a:stretch>
                  <a:fillRect l="-1217" t="-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peech Bubble: Rectangle with Corners Rounded 3">
                <a:extLst>
                  <a:ext uri="{FF2B5EF4-FFF2-40B4-BE49-F238E27FC236}">
                    <a16:creationId xmlns:a16="http://schemas.microsoft.com/office/drawing/2014/main" id="{6EE1CFB6-AE4D-4E13-BCB1-99B9C8D87154}"/>
                  </a:ext>
                </a:extLst>
              </p:cNvPr>
              <p:cNvSpPr/>
              <p:nvPr/>
            </p:nvSpPr>
            <p:spPr>
              <a:xfrm>
                <a:off x="1483112" y="2587082"/>
                <a:ext cx="3836019" cy="98018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Bob sends </a:t>
                </a:r>
                <a14:m>
                  <m:oMath xmlns:m="http://schemas.openxmlformats.org/officeDocument/2006/math">
                    <m:r>
                      <a:rPr lang="en-US" b="0" i="1" smtClean="0">
                        <a:latin typeface="Cambria Math" panose="02040503050406030204" pitchFamily="18" charset="0"/>
                      </a:rPr>
                      <m:t>𝑘</m:t>
                    </m:r>
                  </m:oMath>
                </a14:m>
                <a:r>
                  <a:rPr lang="en-US" dirty="0"/>
                  <a:t> random numbers,</a:t>
                </a:r>
              </a:p>
              <a:p>
                <a:pPr algn="ctr"/>
                <a:r>
                  <a:rPr lang="en-US" dirty="0"/>
                  <a:t>Alice sends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random numbers and one extra to ensure sum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oMath>
                </a14:m>
                <a:endParaRPr lang="en-US" dirty="0"/>
              </a:p>
            </p:txBody>
          </p:sp>
        </mc:Choice>
        <mc:Fallback xmlns="">
          <p:sp>
            <p:nvSpPr>
              <p:cNvPr id="4" name="Speech Bubble: Rectangle with Corners Rounded 3">
                <a:extLst>
                  <a:ext uri="{FF2B5EF4-FFF2-40B4-BE49-F238E27FC236}">
                    <a16:creationId xmlns:a16="http://schemas.microsoft.com/office/drawing/2014/main" id="{6EE1CFB6-AE4D-4E13-BCB1-99B9C8D87154}"/>
                  </a:ext>
                </a:extLst>
              </p:cNvPr>
              <p:cNvSpPr>
                <a:spLocks noRot="1" noChangeAspect="1" noMove="1" noResize="1" noEditPoints="1" noAdjustHandles="1" noChangeArrowheads="1" noChangeShapeType="1" noTextEdit="1"/>
              </p:cNvSpPr>
              <p:nvPr/>
            </p:nvSpPr>
            <p:spPr>
              <a:xfrm>
                <a:off x="1483112" y="2587082"/>
                <a:ext cx="3836019" cy="980185"/>
              </a:xfrm>
              <a:prstGeom prst="wedgeRoundRectCallou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85977E62-AE0F-444C-B719-816D8F3E0A5B}"/>
                  </a:ext>
                </a:extLst>
              </p:cNvPr>
              <p:cNvSpPr/>
              <p:nvPr/>
            </p:nvSpPr>
            <p:spPr>
              <a:xfrm>
                <a:off x="2161477" y="1401628"/>
                <a:ext cx="4562708" cy="1325562"/>
              </a:xfrm>
              <a:prstGeom prst="wedgeRound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a:t>Equivalently, pick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rPr>
                          <m:t>𝑞</m:t>
                        </m:r>
                      </m:sub>
                      <m:sup>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sup>
                    </m:sSubSup>
                  </m:oMath>
                </a14:m>
                <a:r>
                  <a:rPr lang="en-US" dirty="0"/>
                  <a:t> </a:t>
                </a:r>
                <a:r>
                  <a:rPr lang="en-US" dirty="0" err="1"/>
                  <a:t>u.a.r.</a:t>
                </a:r>
                <a:r>
                  <a:rPr lang="en-US" dirty="0"/>
                  <a:t> and then</a:t>
                </a:r>
              </a:p>
              <a:p>
                <a:pPr marL="342900" indent="-342900">
                  <a:buFont typeface="+mj-lt"/>
                  <a:buAutoNum type="arabicPeriod"/>
                </a:pPr>
                <a:r>
                  <a:rPr lang="en-US" dirty="0"/>
                  <a:t>Pick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a:t>
                </a:r>
                <a:r>
                  <a:rPr lang="en-US" dirty="0" err="1"/>
                  <a:t>u.a.r.</a:t>
                </a:r>
                <a:r>
                  <a:rPr lang="en-US" dirty="0"/>
                  <a:t> from </a:t>
                </a:r>
                <a14:m>
                  <m:oMath xmlns:m="http://schemas.openxmlformats.org/officeDocument/2006/math">
                    <m:r>
                      <a:rPr lang="en-US" b="0" i="1" smtClean="0">
                        <a:latin typeface="Cambria Math" panose="02040503050406030204" pitchFamily="18" charset="0"/>
                      </a:rPr>
                      <m:t>𝐺</m:t>
                    </m:r>
                  </m:oMath>
                </a14:m>
                <a:endParaRPr lang="en-US" dirty="0"/>
              </a:p>
              <a:p>
                <a:pPr marL="342900" indent="-342900">
                  <a:buFont typeface="+mj-lt"/>
                  <a:buAutoNum type="arabicPeriod"/>
                </a:pPr>
                <a:r>
                  <a:rPr lang="en-US" dirty="0"/>
                  <a:t>Compute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𝑔</m:t>
                        </m:r>
                      </m:e>
                      <m:sub>
                        <m:r>
                          <a:rPr lang="en-US" i="1">
                            <a:latin typeface="Cambria Math" panose="02040503050406030204" pitchFamily="18" charset="0"/>
                          </a:rPr>
                          <m:t>𝑖</m:t>
                        </m:r>
                      </m:sub>
                    </m:sSub>
                  </m:oMath>
                </a14:m>
                <a:endParaRPr lang="en-US" dirty="0"/>
              </a:p>
              <a:p>
                <a:pPr marL="342900" indent="-342900">
                  <a:buFont typeface="+mj-lt"/>
                  <a:buAutoNum type="arabicPeriod"/>
                </a:pPr>
                <a:r>
                  <a:rPr lang="en-US" dirty="0"/>
                  <a:t>Shuffle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𝐴</m:t>
                        </m:r>
                      </m:sub>
                    </m:sSub>
                  </m:oMath>
                </a14:m>
                <a:r>
                  <a:rPr lang="en-US" dirty="0"/>
                  <a:t> with </a:t>
                </a:r>
                <a14:m>
                  <m:oMath xmlns:m="http://schemas.openxmlformats.org/officeDocument/2006/math">
                    <m:r>
                      <a:rPr lang="en-US" b="0" i="1" smtClean="0">
                        <a:latin typeface="Cambria Math" panose="02040503050406030204" pitchFamily="18" charset="0"/>
                      </a:rPr>
                      <m:t>𝐺</m:t>
                    </m:r>
                  </m:oMath>
                </a14:m>
                <a:endParaRPr lang="en-US" dirty="0"/>
              </a:p>
            </p:txBody>
          </p:sp>
        </mc:Choice>
        <mc:Fallback xmlns="">
          <p:sp>
            <p:nvSpPr>
              <p:cNvPr id="6" name="Speech Bubble: Rectangle with Corners Rounded 5">
                <a:extLst>
                  <a:ext uri="{FF2B5EF4-FFF2-40B4-BE49-F238E27FC236}">
                    <a16:creationId xmlns:a16="http://schemas.microsoft.com/office/drawing/2014/main" id="{85977E62-AE0F-444C-B719-816D8F3E0A5B}"/>
                  </a:ext>
                </a:extLst>
              </p:cNvPr>
              <p:cNvSpPr>
                <a:spLocks noRot="1" noChangeAspect="1" noMove="1" noResize="1" noEditPoints="1" noAdjustHandles="1" noChangeArrowheads="1" noChangeShapeType="1" noTextEdit="1"/>
              </p:cNvSpPr>
              <p:nvPr/>
            </p:nvSpPr>
            <p:spPr>
              <a:xfrm>
                <a:off x="2161477" y="1401628"/>
                <a:ext cx="4562708" cy="1325562"/>
              </a:xfrm>
              <a:prstGeom prst="wedgeRoundRectCallou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585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4E7B07A-96AE-4D86-8487-CABFD37B6102}"/>
                  </a:ext>
                </a:extLst>
              </p:cNvPr>
              <p:cNvSpPr>
                <a:spLocks noGrp="1"/>
              </p:cNvSpPr>
              <p:nvPr>
                <p:ph type="title"/>
              </p:nvPr>
            </p:nvSpPr>
            <p:spPr/>
            <p:txBody>
              <a:bodyPr/>
              <a:lstStyle/>
              <a:p>
                <a:r>
                  <a:rPr lang="en-US" dirty="0"/>
                  <a:t>Secure Sum Evaluation (</a:t>
                </a:r>
                <a14:m>
                  <m:oMath xmlns:m="http://schemas.openxmlformats.org/officeDocument/2006/math">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=2</m:t>
                    </m:r>
                  </m:oMath>
                </a14:m>
                <a:r>
                  <a:rPr lang="en-US" dirty="0">
                    <a:solidFill>
                      <a:schemeClr val="tx1"/>
                    </a:solidFill>
                  </a:rPr>
                  <a:t>)</a:t>
                </a:r>
                <a:endParaRPr lang="en-US" dirty="0"/>
              </a:p>
            </p:txBody>
          </p:sp>
        </mc:Choice>
        <mc:Fallback xmlns="">
          <p:sp>
            <p:nvSpPr>
              <p:cNvPr id="2" name="Title 1">
                <a:extLst>
                  <a:ext uri="{FF2B5EF4-FFF2-40B4-BE49-F238E27FC236}">
                    <a16:creationId xmlns:a16="http://schemas.microsoft.com/office/drawing/2014/main" id="{24E7B07A-96AE-4D86-8487-CABFD37B6102}"/>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E668C6-A4DD-4EC6-919B-8CA87CF0C8C0}"/>
                  </a:ext>
                </a:extLst>
              </p:cNvPr>
              <p:cNvSpPr>
                <a:spLocks noGrp="1"/>
              </p:cNvSpPr>
              <p:nvPr>
                <p:ph idx="1"/>
              </p:nvPr>
            </p:nvSpPr>
            <p:spPr/>
            <p:txBody>
              <a:bodyPr>
                <a:normAutofit fontScale="92500" lnSpcReduction="10000"/>
              </a:bodyPr>
              <a:lstStyle/>
              <a:p>
                <a:pPr marL="0" indent="0">
                  <a:buNone/>
                </a:pPr>
                <a:r>
                  <a:rPr lang="en-US" dirty="0"/>
                  <a:t>Alice has value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oMath>
                </a14:m>
                <a:r>
                  <a:rPr lang="en-US" dirty="0"/>
                  <a:t> and Bob has value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sub>
                    </m:sSub>
                  </m:oMath>
                </a14:m>
                <a:endParaRPr lang="en-US" dirty="0"/>
              </a:p>
              <a:p>
                <a:pPr marL="0" indent="0">
                  <a:buNone/>
                </a:pPr>
                <a:r>
                  <a:rPr lang="en-US" u="sng" dirty="0"/>
                  <a:t>Claim</a:t>
                </a:r>
                <a:r>
                  <a:rPr lang="en-US" dirty="0"/>
                  <a:t>: </a:t>
                </a:r>
                <a14:m>
                  <m:oMath xmlns:m="http://schemas.openxmlformats.org/officeDocument/2006/math">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𝐴</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𝐵</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sub>
                    </m:sSub>
                  </m:oMath>
                </a14:m>
                <a:r>
                  <a:rPr lang="en-US" dirty="0"/>
                  <a:t> where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𝐴</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𝐵</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sub>
                    </m:sSub>
                  </m:oMath>
                </a14:m>
                <a:r>
                  <a:rPr lang="en-US" dirty="0"/>
                  <a:t> and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𝑞</m:t>
                        </m:r>
                      </m:e>
                    </m:func>
                    <m:r>
                      <a:rPr lang="en-US" i="1">
                        <a:latin typeface="Cambria Math" panose="02040503050406030204" pitchFamily="18" charset="0"/>
                      </a:rPr>
                      <m:t>+</m:t>
                    </m:r>
                    <m:r>
                      <a:rPr lang="en-US" i="1">
                        <a:latin typeface="Cambria Math" panose="02040503050406030204" pitchFamily="18" charset="0"/>
                      </a:rPr>
                      <m:t>𝜆</m:t>
                    </m:r>
                  </m:oMath>
                </a14:m>
                <a:r>
                  <a:rPr lang="en-US" dirty="0"/>
                  <a:t>,</a:t>
                </a:r>
              </a:p>
              <a:p>
                <a:pPr marL="0" indent="0">
                  <a:buNone/>
                </a:pPr>
                <a14:m>
                  <m:oMath xmlns:m="http://schemas.openxmlformats.org/officeDocument/2006/math">
                    <m:r>
                      <a:rPr lang="en-US" i="1">
                        <a:latin typeface="Cambria Math" panose="02040503050406030204" pitchFamily="18" charset="0"/>
                      </a:rPr>
                      <m:t>𝑆𝐷</m:t>
                    </m:r>
                    <m:d>
                      <m:dPr>
                        <m:ctrlPr>
                          <a:rPr lang="en-US" i="1">
                            <a:latin typeface="Cambria Math" panose="02040503050406030204" pitchFamily="18" charset="0"/>
                          </a:rPr>
                        </m:ctrlPr>
                      </m:dPr>
                      <m:e>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sub>
                            </m:sSub>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𝐴</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𝐵</m:t>
                                </m:r>
                              </m:sub>
                              <m:sup>
                                <m:r>
                                  <a:rPr lang="en-US" i="1">
                                    <a:latin typeface="Cambria Math" panose="02040503050406030204" pitchFamily="18" charset="0"/>
                                  </a:rPr>
                                  <m:t>′</m:t>
                                </m:r>
                              </m:sup>
                            </m:sSubSup>
                          </m:e>
                        </m:d>
                      </m:e>
                    </m:d>
                  </m:oMath>
                </a14:m>
                <a:r>
                  <a:rPr lang="en-US" dirty="0"/>
                  <a:t> </a:t>
                </a:r>
              </a:p>
              <a:p>
                <a:pPr marL="0" indent="0">
                  <a:lnSpc>
                    <a:spcPct val="150000"/>
                  </a:lnSpc>
                  <a:buNone/>
                </a:pPr>
                <a14:m>
                  <m:oMath xmlns:m="http://schemas.openxmlformats.org/officeDocument/2006/math">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i="1">
                            <a:latin typeface="Cambria Math" panose="02040503050406030204" pitchFamily="18" charset="0"/>
                          </a:rPr>
                          <m:t>𝑞</m:t>
                        </m:r>
                      </m:num>
                      <m:den>
                        <m:r>
                          <a:rPr lang="en-US" i="1">
                            <a:latin typeface="Cambria Math" panose="02040503050406030204" pitchFamily="18" charset="0"/>
                          </a:rPr>
                          <m:t>2</m:t>
                        </m:r>
                      </m:den>
                    </m:f>
                    <m:r>
                      <a:rPr lang="en-US" i="1">
                        <a:latin typeface="Cambria Math" panose="02040503050406030204" pitchFamily="18" charset="0"/>
                      </a:rPr>
                      <m:t>⋅</m:t>
                    </m:r>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𝑦</m:t>
                        </m:r>
                        <m:r>
                          <a:rPr lang="en-US" i="1">
                            <a:latin typeface="Cambria Math" panose="02040503050406030204" pitchFamily="18" charset="0"/>
                          </a:rPr>
                          <m:t>=0</m:t>
                        </m:r>
                      </m:sub>
                      <m:sup>
                        <m:r>
                          <a:rPr lang="en-US" i="1">
                            <a:latin typeface="Cambria Math" panose="02040503050406030204" pitchFamily="18" charset="0"/>
                          </a:rPr>
                          <m:t>𝑞</m:t>
                        </m:r>
                      </m:sup>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𝑦</m:t>
                                    </m:r>
                                  </m:e>
                                </m:d>
                              </m:e>
                            </m:func>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𝐴</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e>
                                    </m:d>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𝑞</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𝑞</m:t>
                                </m:r>
                              </m:den>
                            </m:f>
                          </m:e>
                        </m:d>
                      </m:e>
                    </m:nary>
                  </m:oMath>
                </a14:m>
                <a:r>
                  <a:rPr lang="en-US" dirty="0"/>
                  <a:t> </a:t>
                </a:r>
              </a:p>
              <a:p>
                <a:pPr marL="0" indent="0">
                  <a:lnSpc>
                    <a:spcPct val="150000"/>
                  </a:lnSpc>
                  <a:buNone/>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𝑞</m:t>
                    </m:r>
                    <m:r>
                      <a:rPr lang="en-US" i="1">
                        <a:latin typeface="Cambria Math" panose="02040503050406030204" pitchFamily="18" charset="0"/>
                      </a:rPr>
                      <m:t>⋅</m:t>
                    </m:r>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𝑦</m:t>
                        </m:r>
                        <m:r>
                          <a:rPr lang="en-US" i="1">
                            <a:latin typeface="Cambria Math" panose="02040503050406030204" pitchFamily="18" charset="0"/>
                          </a:rPr>
                          <m:t>=0</m:t>
                        </m:r>
                      </m:sub>
                      <m:sup>
                        <m:r>
                          <a:rPr lang="en-US" i="1">
                            <a:latin typeface="Cambria Math" panose="02040503050406030204" pitchFamily="18" charset="0"/>
                          </a:rPr>
                          <m:t>𝑞</m:t>
                        </m:r>
                      </m:sup>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𝑦</m:t>
                                    </m:r>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𝑞</m:t>
                                </m:r>
                              </m:den>
                            </m:f>
                          </m:e>
                        </m:d>
                      </m:e>
                    </m:nary>
                  </m:oMath>
                </a14:m>
                <a:r>
                  <a:rPr lang="en-US" dirty="0"/>
                  <a:t> via triangle </a:t>
                </a:r>
                <a:r>
                  <a:rPr lang="en-US" dirty="0" err="1"/>
                  <a:t>ineq</a:t>
                </a:r>
                <a:r>
                  <a:rPr lang="en-US" dirty="0"/>
                  <a:t>.</a:t>
                </a:r>
              </a:p>
              <a:p>
                <a:pPr marL="0" indent="0">
                  <a:lnSpc>
                    <a:spcPct val="150000"/>
                  </a:lnSpc>
                  <a:buNone/>
                </a:pP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𝑞</m:t>
                    </m:r>
                    <m:r>
                      <a:rPr lang="en-US" i="1" smtClean="0">
                        <a:latin typeface="Cambria Math" panose="02040503050406030204" pitchFamily="18" charset="0"/>
                      </a:rPr>
                      <m:t>⋅</m:t>
                    </m:r>
                    <m:r>
                      <a:rPr lang="en-US" i="1" smtClean="0">
                        <a:latin typeface="Cambria Math" panose="02040503050406030204" pitchFamily="18" charset="0"/>
                      </a:rPr>
                      <m:t>𝑆𝐷</m:t>
                    </m:r>
                    <m:d>
                      <m:dPr>
                        <m:ctrlPr>
                          <a:rPr lang="en-US" i="1">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𝑖</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𝐴</m:t>
                                </m:r>
                              </m:sub>
                            </m:sSub>
                          </m:e>
                        </m:d>
                      </m:e>
                    </m:d>
                  </m:oMath>
                </a14:m>
                <a:r>
                  <a:rPr lang="en-US" dirty="0"/>
                  <a:t> for uniformly random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rPr>
                          <m:t>𝑞</m:t>
                        </m:r>
                      </m:sub>
                    </m:sSub>
                  </m:oMath>
                </a14:m>
                <a:endParaRPr lang="en-US" dirty="0"/>
              </a:p>
              <a:p>
                <a:pPr marL="0" indent="0">
                  <a:lnSpc>
                    <a:spcPct val="150000"/>
                  </a:lnSpc>
                  <a:buNone/>
                </a:pPr>
                <a:endParaRPr lang="en-US" dirty="0"/>
              </a:p>
            </p:txBody>
          </p:sp>
        </mc:Choice>
        <mc:Fallback xmlns="">
          <p:sp>
            <p:nvSpPr>
              <p:cNvPr id="3" name="Content Placeholder 2">
                <a:extLst>
                  <a:ext uri="{FF2B5EF4-FFF2-40B4-BE49-F238E27FC236}">
                    <a16:creationId xmlns:a16="http://schemas.microsoft.com/office/drawing/2014/main" id="{25E668C6-A4DD-4EC6-919B-8CA87CF0C8C0}"/>
                  </a:ext>
                </a:extLst>
              </p:cNvPr>
              <p:cNvSpPr>
                <a:spLocks noGrp="1" noRot="1" noChangeAspect="1" noMove="1" noResize="1" noEditPoints="1" noAdjustHandles="1" noChangeArrowheads="1" noChangeShapeType="1" noTextEdit="1"/>
              </p:cNvSpPr>
              <p:nvPr>
                <p:ph idx="1"/>
              </p:nvPr>
            </p:nvSpPr>
            <p:spPr>
              <a:blipFill>
                <a:blip r:embed="rId4"/>
                <a:stretch>
                  <a:fillRect l="-1043" t="-3081" b="-980"/>
                </a:stretch>
              </a:blipFill>
            </p:spPr>
            <p:txBody>
              <a:bodyPr/>
              <a:lstStyle/>
              <a:p>
                <a:r>
                  <a:rPr lang="en-US">
                    <a:noFill/>
                  </a:rPr>
                  <a:t> </a:t>
                </a:r>
              </a:p>
            </p:txBody>
          </p:sp>
        </mc:Fallback>
      </mc:AlternateContent>
    </p:spTree>
    <p:extLst>
      <p:ext uri="{BB962C8B-B14F-4D97-AF65-F5344CB8AC3E}">
        <p14:creationId xmlns:p14="http://schemas.microsoft.com/office/powerpoint/2010/main" val="3450256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E936-0274-4204-92F0-C1870C48653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5F1507F-5361-4BB8-ABA9-1F5CB2B9B87A}"/>
              </a:ext>
            </a:extLst>
          </p:cNvPr>
          <p:cNvSpPr>
            <a:spLocks noGrp="1"/>
          </p:cNvSpPr>
          <p:nvPr>
            <p:ph idx="1"/>
          </p:nvPr>
        </p:nvSpPr>
        <p:spPr/>
        <p:txBody>
          <a:bodyPr>
            <a:normAutofit fontScale="92500" lnSpcReduction="20000"/>
          </a:bodyPr>
          <a:lstStyle/>
          <a:p>
            <a:pPr>
              <a:lnSpc>
                <a:spcPct val="150000"/>
              </a:lnSpc>
            </a:pPr>
            <a:r>
              <a:rPr lang="en-US" dirty="0"/>
              <a:t>Define communication model</a:t>
            </a:r>
          </a:p>
          <a:p>
            <a:pPr lvl="1">
              <a:lnSpc>
                <a:spcPct val="150000"/>
              </a:lnSpc>
            </a:pPr>
            <a:r>
              <a:rPr lang="en-US" dirty="0"/>
              <a:t>One possible instantiation</a:t>
            </a:r>
          </a:p>
          <a:p>
            <a:pPr>
              <a:lnSpc>
                <a:spcPct val="150000"/>
              </a:lnSpc>
            </a:pPr>
            <a:r>
              <a:rPr lang="en-US" dirty="0"/>
              <a:t>Single-Server Private Information Retrieval (PIR)</a:t>
            </a:r>
          </a:p>
          <a:p>
            <a:pPr>
              <a:lnSpc>
                <a:spcPct val="150000"/>
              </a:lnSpc>
            </a:pPr>
            <a:r>
              <a:rPr lang="en-US" dirty="0"/>
              <a:t>Secure Sum Evaluation</a:t>
            </a:r>
          </a:p>
          <a:p>
            <a:pPr>
              <a:lnSpc>
                <a:spcPct val="150000"/>
              </a:lnSpc>
            </a:pPr>
            <a:r>
              <a:rPr lang="en-US" b="1" dirty="0"/>
              <a:t>Key agreement from anonymity</a:t>
            </a:r>
          </a:p>
          <a:p>
            <a:pPr lvl="1">
              <a:lnSpc>
                <a:spcPct val="150000"/>
              </a:lnSpc>
            </a:pPr>
            <a:r>
              <a:rPr lang="en-US" dirty="0"/>
              <a:t>Communication “without” key agreement </a:t>
            </a:r>
            <a:r>
              <a:rPr lang="en-US" sz="2000" dirty="0">
                <a:solidFill>
                  <a:schemeClr val="bg1">
                    <a:lumMod val="50000"/>
                  </a:schemeClr>
                </a:solidFill>
              </a:rPr>
              <a:t>[</a:t>
            </a:r>
            <a:r>
              <a:rPr lang="en-US" sz="2000" dirty="0" err="1">
                <a:solidFill>
                  <a:schemeClr val="bg1">
                    <a:lumMod val="50000"/>
                  </a:schemeClr>
                </a:solidFill>
              </a:rPr>
              <a:t>Beimel</a:t>
            </a:r>
            <a:r>
              <a:rPr lang="en-US" sz="2000" dirty="0">
                <a:solidFill>
                  <a:schemeClr val="bg1">
                    <a:lumMod val="50000"/>
                  </a:schemeClr>
                </a:solidFill>
              </a:rPr>
              <a:t> et al. ‘20]</a:t>
            </a:r>
          </a:p>
          <a:p>
            <a:pPr>
              <a:lnSpc>
                <a:spcPct val="150000"/>
              </a:lnSpc>
            </a:pPr>
            <a:r>
              <a:rPr lang="en-US" dirty="0"/>
              <a:t>Restricting the model</a:t>
            </a:r>
          </a:p>
        </p:txBody>
      </p:sp>
    </p:spTree>
    <p:extLst>
      <p:ext uri="{BB962C8B-B14F-4D97-AF65-F5344CB8AC3E}">
        <p14:creationId xmlns:p14="http://schemas.microsoft.com/office/powerpoint/2010/main" val="2867510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E936-0274-4204-92F0-C1870C48653B}"/>
              </a:ext>
            </a:extLst>
          </p:cNvPr>
          <p:cNvSpPr>
            <a:spLocks noGrp="1"/>
          </p:cNvSpPr>
          <p:nvPr>
            <p:ph type="title"/>
          </p:nvPr>
        </p:nvSpPr>
        <p:spPr/>
        <p:txBody>
          <a:bodyPr/>
          <a:lstStyle/>
          <a:p>
            <a:r>
              <a:rPr lang="en-US" dirty="0"/>
              <a:t>Key Agreement</a:t>
            </a:r>
          </a:p>
        </p:txBody>
      </p:sp>
      <p:sp>
        <p:nvSpPr>
          <p:cNvPr id="3" name="Content Placeholder 2">
            <a:extLst>
              <a:ext uri="{FF2B5EF4-FFF2-40B4-BE49-F238E27FC236}">
                <a16:creationId xmlns:a16="http://schemas.microsoft.com/office/drawing/2014/main" id="{15F1507F-5361-4BB8-ABA9-1F5CB2B9B87A}"/>
              </a:ext>
            </a:extLst>
          </p:cNvPr>
          <p:cNvSpPr>
            <a:spLocks noGrp="1"/>
          </p:cNvSpPr>
          <p:nvPr>
            <p:ph idx="1"/>
          </p:nvPr>
        </p:nvSpPr>
        <p:spPr/>
        <p:txBody>
          <a:bodyPr>
            <a:normAutofit/>
          </a:bodyPr>
          <a:lstStyle/>
          <a:p>
            <a:pPr marL="0" indent="0">
              <a:lnSpc>
                <a:spcPct val="150000"/>
              </a:lnSpc>
              <a:buNone/>
            </a:pPr>
            <a:r>
              <a:rPr lang="en-US" dirty="0"/>
              <a:t>Assuming that a shuffler exists, </a:t>
            </a:r>
            <a:r>
              <a:rPr lang="en-US" i="1" dirty="0"/>
              <a:t>how do we use it to set up a symmetric key?</a:t>
            </a:r>
          </a:p>
          <a:p>
            <a:pPr>
              <a:lnSpc>
                <a:spcPct val="150000"/>
              </a:lnSpc>
            </a:pPr>
            <a:r>
              <a:rPr lang="en-US" dirty="0"/>
              <a:t>A little strange if shuffler is made by (public-key) onion routing</a:t>
            </a:r>
          </a:p>
        </p:txBody>
      </p:sp>
    </p:spTree>
    <p:extLst>
      <p:ext uri="{BB962C8B-B14F-4D97-AF65-F5344CB8AC3E}">
        <p14:creationId xmlns:p14="http://schemas.microsoft.com/office/powerpoint/2010/main" val="91891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B478F-A322-4FBD-885F-5E2599C34CB8}"/>
              </a:ext>
            </a:extLst>
          </p:cNvPr>
          <p:cNvSpPr>
            <a:spLocks noGrp="1"/>
          </p:cNvSpPr>
          <p:nvPr>
            <p:ph type="title"/>
          </p:nvPr>
        </p:nvSpPr>
        <p:spPr/>
        <p:txBody>
          <a:bodyPr/>
          <a:lstStyle/>
          <a:p>
            <a:r>
              <a:rPr lang="en-US" dirty="0"/>
              <a:t>Key Agreement Building Block</a:t>
            </a:r>
          </a:p>
        </p:txBody>
      </p:sp>
      <p:sp>
        <p:nvSpPr>
          <p:cNvPr id="3" name="Content Placeholder 2">
            <a:extLst>
              <a:ext uri="{FF2B5EF4-FFF2-40B4-BE49-F238E27FC236}">
                <a16:creationId xmlns:a16="http://schemas.microsoft.com/office/drawing/2014/main" id="{C5F35DA2-6A59-4CCE-8C2A-008954A6D528}"/>
              </a:ext>
            </a:extLst>
          </p:cNvPr>
          <p:cNvSpPr>
            <a:spLocks noGrp="1"/>
          </p:cNvSpPr>
          <p:nvPr>
            <p:ph idx="1"/>
          </p:nvPr>
        </p:nvSpPr>
        <p:spPr/>
        <p:txBody>
          <a:bodyPr>
            <a:normAutofit/>
          </a:bodyPr>
          <a:lstStyle/>
          <a:p>
            <a:r>
              <a:rPr lang="en-US" dirty="0"/>
              <a:t>Alice and Bob each flip a fair coin</a:t>
            </a:r>
          </a:p>
          <a:p>
            <a:pPr lvl="1"/>
            <a:r>
              <a:rPr lang="en-US" dirty="0"/>
              <a:t>Alice remembers her value and so does Bob</a:t>
            </a:r>
          </a:p>
          <a:p>
            <a:r>
              <a:rPr lang="en-US" dirty="0"/>
              <a:t>Shuffler receives coins and swaps order with probability ½ </a:t>
            </a:r>
          </a:p>
          <a:p>
            <a:r>
              <a:rPr lang="en-US" dirty="0"/>
              <a:t>With probability ½, coins differ (HT or TH)</a:t>
            </a:r>
          </a:p>
          <a:p>
            <a:pPr lvl="1"/>
            <a:r>
              <a:rPr lang="en-US" dirty="0"/>
              <a:t>Comparison yields a bit (1 when Alice=H, 0 when Alice=T)</a:t>
            </a:r>
          </a:p>
          <a:p>
            <a:pPr lvl="1"/>
            <a:r>
              <a:rPr lang="en-US" dirty="0"/>
              <a:t>But Eve can’t tell which coin belongs to who</a:t>
            </a:r>
          </a:p>
          <a:p>
            <a:pPr marL="0" indent="0">
              <a:buNone/>
            </a:pPr>
            <a:endParaRPr lang="en-US" dirty="0"/>
          </a:p>
          <a:p>
            <a:pPr marL="0" indent="0">
              <a:buNone/>
            </a:pPr>
            <a:r>
              <a:rPr lang="en-US" dirty="0"/>
              <a:t>Perform this experiment many times to generate many bits</a:t>
            </a:r>
          </a:p>
        </p:txBody>
      </p:sp>
      <p:sp>
        <p:nvSpPr>
          <p:cNvPr id="4" name="Rectangle 3">
            <a:extLst>
              <a:ext uri="{FF2B5EF4-FFF2-40B4-BE49-F238E27FC236}">
                <a16:creationId xmlns:a16="http://schemas.microsoft.com/office/drawing/2014/main" id="{8265E586-6C1E-4413-A655-DBAB24D614BA}"/>
              </a:ext>
            </a:extLst>
          </p:cNvPr>
          <p:cNvSpPr/>
          <p:nvPr/>
        </p:nvSpPr>
        <p:spPr>
          <a:xfrm>
            <a:off x="1264228" y="1001223"/>
            <a:ext cx="9298258" cy="4855553"/>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ANY QUESTIONS?</a:t>
            </a:r>
          </a:p>
        </p:txBody>
      </p:sp>
    </p:spTree>
    <p:extLst>
      <p:ext uri="{BB962C8B-B14F-4D97-AF65-F5344CB8AC3E}">
        <p14:creationId xmlns:p14="http://schemas.microsoft.com/office/powerpoint/2010/main" val="410121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42959D3A-140D-41B5-9861-E5511A5088C3}"/>
              </a:ext>
            </a:extLst>
          </p:cNvPr>
          <p:cNvSpPr/>
          <p:nvPr/>
        </p:nvSpPr>
        <p:spPr>
          <a:xfrm>
            <a:off x="762000" y="3810000"/>
            <a:ext cx="2277828"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Bob</a:t>
            </a:r>
          </a:p>
        </p:txBody>
      </p:sp>
      <p:sp>
        <p:nvSpPr>
          <p:cNvPr id="10" name="Rectangle: Rounded Corners 9">
            <a:extLst>
              <a:ext uri="{FF2B5EF4-FFF2-40B4-BE49-F238E27FC236}">
                <a16:creationId xmlns:a16="http://schemas.microsoft.com/office/drawing/2014/main" id="{F671042E-5532-4F95-B336-1C68966CF3DD}"/>
              </a:ext>
            </a:extLst>
          </p:cNvPr>
          <p:cNvSpPr/>
          <p:nvPr/>
        </p:nvSpPr>
        <p:spPr>
          <a:xfrm>
            <a:off x="762000" y="3124200"/>
            <a:ext cx="2277828"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Alice</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7C91482-02EA-4117-921D-11E18D0A1565}"/>
                  </a:ext>
                </a:extLst>
              </p:cNvPr>
              <p:cNvSpPr/>
              <p:nvPr/>
            </p:nvSpPr>
            <p:spPr>
              <a:xfrm>
                <a:off x="3606454" y="3200232"/>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1</m:t>
                              </m:r>
                            </m:sub>
                          </m:sSub>
                        </m:e>
                      </m:d>
                    </m:oMath>
                  </m:oMathPara>
                </a14:m>
                <a:endParaRPr lang="en-US" dirty="0">
                  <a:solidFill>
                    <a:schemeClr val="tx1"/>
                  </a:solidFill>
                </a:endParaRPr>
              </a:p>
            </p:txBody>
          </p:sp>
        </mc:Choice>
        <mc:Fallback xmlns="">
          <p:sp>
            <p:nvSpPr>
              <p:cNvPr id="4" name="Rectangle 3">
                <a:extLst>
                  <a:ext uri="{FF2B5EF4-FFF2-40B4-BE49-F238E27FC236}">
                    <a16:creationId xmlns:a16="http://schemas.microsoft.com/office/drawing/2014/main" id="{67C91482-02EA-4117-921D-11E18D0A1565}"/>
                  </a:ext>
                </a:extLst>
              </p:cNvPr>
              <p:cNvSpPr>
                <a:spLocks noRot="1" noChangeAspect="1" noMove="1" noResize="1" noEditPoints="1" noAdjustHandles="1" noChangeArrowheads="1" noChangeShapeType="1" noTextEdit="1"/>
              </p:cNvSpPr>
              <p:nvPr/>
            </p:nvSpPr>
            <p:spPr>
              <a:xfrm>
                <a:off x="3606454" y="3200232"/>
                <a:ext cx="911117" cy="502920"/>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3B734FA1-0B2C-4A4C-A0B9-A5F2945284D2}"/>
                  </a:ext>
                </a:extLst>
              </p:cNvPr>
              <p:cNvSpPr/>
              <p:nvPr/>
            </p:nvSpPr>
            <p:spPr>
              <a:xfrm>
                <a:off x="8100582" y="2098975"/>
                <a:ext cx="1290320" cy="33604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Shuffler</a:t>
                </a: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𝑆</m:t>
                      </m:r>
                    </m:oMath>
                  </m:oMathPara>
                </a14:m>
                <a:endParaRPr lang="en-US" dirty="0">
                  <a:solidFill>
                    <a:schemeClr val="tx1"/>
                  </a:solidFill>
                </a:endParaRPr>
              </a:p>
            </p:txBody>
          </p:sp>
        </mc:Choice>
        <mc:Fallback xmlns="">
          <p:sp>
            <p:nvSpPr>
              <p:cNvPr id="16" name="Rectangle 15">
                <a:extLst>
                  <a:ext uri="{FF2B5EF4-FFF2-40B4-BE49-F238E27FC236}">
                    <a16:creationId xmlns:a16="http://schemas.microsoft.com/office/drawing/2014/main" id="{3B734FA1-0B2C-4A4C-A0B9-A5F2945284D2}"/>
                  </a:ext>
                </a:extLst>
              </p:cNvPr>
              <p:cNvSpPr>
                <a:spLocks noRot="1" noChangeAspect="1" noMove="1" noResize="1" noEditPoints="1" noAdjustHandles="1" noChangeArrowheads="1" noChangeShapeType="1" noTextEdit="1"/>
              </p:cNvSpPr>
              <p:nvPr/>
            </p:nvSpPr>
            <p:spPr>
              <a:xfrm>
                <a:off x="8100582" y="2098975"/>
                <a:ext cx="1290320" cy="3360420"/>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17" name="Right Brace 16">
            <a:extLst>
              <a:ext uri="{FF2B5EF4-FFF2-40B4-BE49-F238E27FC236}">
                <a16:creationId xmlns:a16="http://schemas.microsoft.com/office/drawing/2014/main" id="{50BB036D-047B-4176-B298-A97B1CB8118F}"/>
              </a:ext>
            </a:extLst>
          </p:cNvPr>
          <p:cNvSpPr/>
          <p:nvPr/>
        </p:nvSpPr>
        <p:spPr>
          <a:xfrm>
            <a:off x="7455350" y="2684975"/>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700F44ED-B414-4D80-8303-2A80DCF54D0E}"/>
                  </a:ext>
                </a:extLst>
              </p:cNvPr>
              <p:cNvSpPr/>
              <p:nvPr/>
            </p:nvSpPr>
            <p:spPr>
              <a:xfrm>
                <a:off x="1881405" y="3200232"/>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𝑅</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1</m:t>
                          </m:r>
                        </m:e>
                        <m:sup>
                          <m:r>
                            <a:rPr lang="en-US" b="0" i="1" smtClean="0">
                              <a:solidFill>
                                <a:schemeClr val="tx1"/>
                              </a:solidFill>
                              <a:latin typeface="Cambria Math" panose="02040503050406030204" pitchFamily="18" charset="0"/>
                            </a:rPr>
                            <m:t>𝑘</m:t>
                          </m:r>
                        </m:sup>
                      </m:sSup>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4" name="Rectangle 23">
                <a:extLst>
                  <a:ext uri="{FF2B5EF4-FFF2-40B4-BE49-F238E27FC236}">
                    <a16:creationId xmlns:a16="http://schemas.microsoft.com/office/drawing/2014/main" id="{700F44ED-B414-4D80-8303-2A80DCF54D0E}"/>
                  </a:ext>
                </a:extLst>
              </p:cNvPr>
              <p:cNvSpPr>
                <a:spLocks noRot="1" noChangeAspect="1" noMove="1" noResize="1" noEditPoints="1" noAdjustHandles="1" noChangeArrowheads="1" noChangeShapeType="1" noTextEdit="1"/>
              </p:cNvSpPr>
              <p:nvPr/>
            </p:nvSpPr>
            <p:spPr>
              <a:xfrm>
                <a:off x="1881405" y="3200232"/>
                <a:ext cx="803739" cy="502920"/>
              </a:xfrm>
              <a:prstGeom prst="rect">
                <a:avLst/>
              </a:prstGeom>
              <a:blipFill>
                <a:blip r:embed="rId5"/>
                <a:stretch>
                  <a:fillRect/>
                </a:stretch>
              </a:blipFill>
              <a:ln>
                <a:solidFill>
                  <a:schemeClr val="tx1"/>
                </a:solidFill>
              </a:ln>
            </p:spPr>
            <p:txBody>
              <a:bodyPr/>
              <a:lstStyle/>
              <a:p>
                <a:r>
                  <a:rPr lang="en-US">
                    <a:noFill/>
                  </a:rPr>
                  <a:t> </a:t>
                </a:r>
              </a:p>
            </p:txBody>
          </p:sp>
        </mc:Fallback>
      </mc:AlternateContent>
      <p:sp>
        <p:nvSpPr>
          <p:cNvPr id="28" name="Arrow: Right 27">
            <a:extLst>
              <a:ext uri="{FF2B5EF4-FFF2-40B4-BE49-F238E27FC236}">
                <a16:creationId xmlns:a16="http://schemas.microsoft.com/office/drawing/2014/main" id="{0527FA4E-6156-417D-BA1E-3AB090E026A3}"/>
              </a:ext>
            </a:extLst>
          </p:cNvPr>
          <p:cNvSpPr/>
          <p:nvPr/>
        </p:nvSpPr>
        <p:spPr>
          <a:xfrm>
            <a:off x="3039828" y="3357560"/>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D251C6C5-3DBB-4DB7-A26B-B2EBCA21CBFC}"/>
                  </a:ext>
                </a:extLst>
              </p:cNvPr>
              <p:cNvSpPr/>
              <p:nvPr/>
            </p:nvSpPr>
            <p:spPr>
              <a:xfrm>
                <a:off x="1867739" y="3886032"/>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𝑅</m:t>
                      </m:r>
                      <m:r>
                        <a:rPr lang="en-US"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1</m:t>
                          </m:r>
                        </m:e>
                        <m:sup>
                          <m:r>
                            <a:rPr lang="en-US" b="0" i="1" smtClean="0">
                              <a:solidFill>
                                <a:schemeClr val="tx1"/>
                              </a:solidFill>
                              <a:latin typeface="Cambria Math" panose="02040503050406030204" pitchFamily="18" charset="0"/>
                            </a:rPr>
                            <m:t>𝑘</m:t>
                          </m:r>
                        </m:sup>
                      </m:sSup>
                      <m:r>
                        <a:rPr lang="en-US" i="1">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51" name="Rectangle 50">
                <a:extLst>
                  <a:ext uri="{FF2B5EF4-FFF2-40B4-BE49-F238E27FC236}">
                    <a16:creationId xmlns:a16="http://schemas.microsoft.com/office/drawing/2014/main" id="{D251C6C5-3DBB-4DB7-A26B-B2EBCA21CBFC}"/>
                  </a:ext>
                </a:extLst>
              </p:cNvPr>
              <p:cNvSpPr>
                <a:spLocks noRot="1" noChangeAspect="1" noMove="1" noResize="1" noEditPoints="1" noAdjustHandles="1" noChangeArrowheads="1" noChangeShapeType="1" noTextEdit="1"/>
              </p:cNvSpPr>
              <p:nvPr/>
            </p:nvSpPr>
            <p:spPr>
              <a:xfrm>
                <a:off x="1867739" y="3886032"/>
                <a:ext cx="803739" cy="502920"/>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54" name="Arrow: Right 53">
            <a:extLst>
              <a:ext uri="{FF2B5EF4-FFF2-40B4-BE49-F238E27FC236}">
                <a16:creationId xmlns:a16="http://schemas.microsoft.com/office/drawing/2014/main" id="{E688CFB6-DB2E-4794-B0DC-39914DC61E4F}"/>
              </a:ext>
            </a:extLst>
          </p:cNvPr>
          <p:cNvSpPr/>
          <p:nvPr/>
        </p:nvSpPr>
        <p:spPr>
          <a:xfrm>
            <a:off x="3026162" y="4043360"/>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Brace 62">
            <a:extLst>
              <a:ext uri="{FF2B5EF4-FFF2-40B4-BE49-F238E27FC236}">
                <a16:creationId xmlns:a16="http://schemas.microsoft.com/office/drawing/2014/main" id="{E2C79DC5-CA8E-4347-A579-C3CDC1FFD3D7}"/>
              </a:ext>
            </a:extLst>
          </p:cNvPr>
          <p:cNvSpPr/>
          <p:nvPr/>
        </p:nvSpPr>
        <p:spPr>
          <a:xfrm flipH="1">
            <a:off x="9568959" y="2684975"/>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2CBDEE71-F916-4589-A17B-00D48145835B}"/>
              </a:ext>
            </a:extLst>
          </p:cNvPr>
          <p:cNvSpPr txBox="1"/>
          <p:nvPr/>
        </p:nvSpPr>
        <p:spPr>
          <a:xfrm>
            <a:off x="5675817" y="3267026"/>
            <a:ext cx="427729" cy="369332"/>
          </a:xfrm>
          <a:prstGeom prst="rect">
            <a:avLst/>
          </a:prstGeom>
          <a:noFill/>
        </p:spPr>
        <p:txBody>
          <a:bodyPr wrap="square" rtlCol="0">
            <a:spAutoFit/>
          </a:bodyPr>
          <a:lstStyle/>
          <a:p>
            <a:pPr algn="ctr"/>
            <a:r>
              <a:rPr lang="en-US" dirty="0"/>
              <a:t>… </a:t>
            </a:r>
          </a:p>
        </p:txBody>
      </p:sp>
      <p:pic>
        <p:nvPicPr>
          <p:cNvPr id="12" name="Picture 11">
            <a:extLst>
              <a:ext uri="{FF2B5EF4-FFF2-40B4-BE49-F238E27FC236}">
                <a16:creationId xmlns:a16="http://schemas.microsoft.com/office/drawing/2014/main" id="{AF4E8087-EA21-422C-B2C9-1BFBCFCE9FEC}"/>
              </a:ext>
            </a:extLst>
          </p:cNvPr>
          <p:cNvPicPr>
            <a:picLocks noChangeAspect="1"/>
          </p:cNvPicPr>
          <p:nvPr/>
        </p:nvPicPr>
        <p:blipFill>
          <a:blip r:embed="rId7"/>
          <a:stretch>
            <a:fillRect/>
          </a:stretch>
        </p:blipFill>
        <p:spPr>
          <a:xfrm>
            <a:off x="8507978" y="2620892"/>
            <a:ext cx="475529" cy="609653"/>
          </a:xfrm>
          <a:prstGeom prst="rect">
            <a:avLst/>
          </a:prstGeom>
        </p:spPr>
      </p:pic>
      <p:sp>
        <p:nvSpPr>
          <p:cNvPr id="69" name="Title 1">
            <a:extLst>
              <a:ext uri="{FF2B5EF4-FFF2-40B4-BE49-F238E27FC236}">
                <a16:creationId xmlns:a16="http://schemas.microsoft.com/office/drawing/2014/main" id="{22466640-65B9-4945-A87D-E4FCCF87B5B2}"/>
              </a:ext>
            </a:extLst>
          </p:cNvPr>
          <p:cNvSpPr>
            <a:spLocks noGrp="1"/>
          </p:cNvSpPr>
          <p:nvPr>
            <p:ph type="title"/>
          </p:nvPr>
        </p:nvSpPr>
        <p:spPr>
          <a:xfrm>
            <a:off x="838200" y="313754"/>
            <a:ext cx="10515600" cy="1325563"/>
          </a:xfrm>
        </p:spPr>
        <p:txBody>
          <a:bodyPr>
            <a:normAutofit/>
          </a:bodyPr>
          <a:lstStyle/>
          <a:p>
            <a:r>
              <a:rPr lang="en-US" dirty="0"/>
              <a:t>Key Agreement: Transmission Step</a:t>
            </a:r>
            <a:endParaRPr lang="en-US" dirty="0">
              <a:latin typeface="HelveticaNeueLT Std Cn" panose="020B0506030502030204"/>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DF20232-34E3-4C0E-8FEC-044F6DC28722}"/>
                  </a:ext>
                </a:extLst>
              </p:cNvPr>
              <p:cNvSpPr/>
              <p:nvPr/>
            </p:nvSpPr>
            <p:spPr>
              <a:xfrm>
                <a:off x="4622063" y="3200232"/>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2</m:t>
                              </m:r>
                            </m:sub>
                          </m:sSub>
                        </m:e>
                      </m:d>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DF20232-34E3-4C0E-8FEC-044F6DC28722}"/>
                  </a:ext>
                </a:extLst>
              </p:cNvPr>
              <p:cNvSpPr>
                <a:spLocks noRot="1" noChangeAspect="1" noMove="1" noResize="1" noEditPoints="1" noAdjustHandles="1" noChangeArrowheads="1" noChangeShapeType="1" noTextEdit="1"/>
              </p:cNvSpPr>
              <p:nvPr/>
            </p:nvSpPr>
            <p:spPr>
              <a:xfrm>
                <a:off x="4622063" y="3200232"/>
                <a:ext cx="911117" cy="502920"/>
              </a:xfrm>
              <a:prstGeom prst="rect">
                <a:avLst/>
              </a:prstGeom>
              <a:blipFill>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3374820-E4A2-41A3-B6A2-D2E083F77907}"/>
                  </a:ext>
                </a:extLst>
              </p:cNvPr>
              <p:cNvSpPr/>
              <p:nvPr/>
            </p:nvSpPr>
            <p:spPr>
              <a:xfrm>
                <a:off x="6252390" y="3206300"/>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𝑘</m:t>
                              </m:r>
                            </m:sub>
                          </m:sSub>
                        </m:e>
                      </m:d>
                    </m:oMath>
                  </m:oMathPara>
                </a14:m>
                <a:endParaRPr lang="en-US" dirty="0">
                  <a:solidFill>
                    <a:schemeClr val="tx1"/>
                  </a:solidFill>
                </a:endParaRPr>
              </a:p>
            </p:txBody>
          </p:sp>
        </mc:Choice>
        <mc:Fallback xmlns="">
          <p:sp>
            <p:nvSpPr>
              <p:cNvPr id="3" name="Rectangle 2">
                <a:extLst>
                  <a:ext uri="{FF2B5EF4-FFF2-40B4-BE49-F238E27FC236}">
                    <a16:creationId xmlns:a16="http://schemas.microsoft.com/office/drawing/2014/main" id="{D3374820-E4A2-41A3-B6A2-D2E083F77907}"/>
                  </a:ext>
                </a:extLst>
              </p:cNvPr>
              <p:cNvSpPr>
                <a:spLocks noRot="1" noChangeAspect="1" noMove="1" noResize="1" noEditPoints="1" noAdjustHandles="1" noChangeArrowheads="1" noChangeShapeType="1" noTextEdit="1"/>
              </p:cNvSpPr>
              <p:nvPr/>
            </p:nvSpPr>
            <p:spPr>
              <a:xfrm>
                <a:off x="6252390" y="3206300"/>
                <a:ext cx="911117" cy="502920"/>
              </a:xfrm>
              <a:prstGeom prst="rect">
                <a:avLst/>
              </a:prstGeom>
              <a:blipFill>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F8F26A-175A-4AAE-B5D4-1389B9CB8C14}"/>
                  </a:ext>
                </a:extLst>
              </p:cNvPr>
              <p:cNvSpPr/>
              <p:nvPr/>
            </p:nvSpPr>
            <p:spPr>
              <a:xfrm>
                <a:off x="3620038" y="3886032"/>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𝑏</m:t>
                              </m:r>
                            </m:e>
                            <m:sub>
                              <m:r>
                                <a:rPr lang="en-US" b="0" i="1" smtClean="0">
                                  <a:solidFill>
                                    <a:schemeClr val="tx1"/>
                                  </a:solidFill>
                                  <a:latin typeface="Cambria Math" panose="02040503050406030204" pitchFamily="18" charset="0"/>
                                </a:rPr>
                                <m:t>1</m:t>
                              </m:r>
                            </m:sub>
                          </m:sSub>
                        </m:e>
                      </m:d>
                    </m:oMath>
                  </m:oMathPara>
                </a14:m>
                <a:endParaRPr lang="en-US" dirty="0">
                  <a:solidFill>
                    <a:schemeClr val="tx1"/>
                  </a:solidFill>
                </a:endParaRPr>
              </a:p>
            </p:txBody>
          </p:sp>
        </mc:Choice>
        <mc:Fallback xmlns="">
          <p:sp>
            <p:nvSpPr>
              <p:cNvPr id="5" name="Rectangle 4">
                <a:extLst>
                  <a:ext uri="{FF2B5EF4-FFF2-40B4-BE49-F238E27FC236}">
                    <a16:creationId xmlns:a16="http://schemas.microsoft.com/office/drawing/2014/main" id="{67F8F26A-175A-4AAE-B5D4-1389B9CB8C14}"/>
                  </a:ext>
                </a:extLst>
              </p:cNvPr>
              <p:cNvSpPr>
                <a:spLocks noRot="1" noChangeAspect="1" noMove="1" noResize="1" noEditPoints="1" noAdjustHandles="1" noChangeArrowheads="1" noChangeShapeType="1" noTextEdit="1"/>
              </p:cNvSpPr>
              <p:nvPr/>
            </p:nvSpPr>
            <p:spPr>
              <a:xfrm>
                <a:off x="3620038" y="3886032"/>
                <a:ext cx="911117" cy="502920"/>
              </a:xfrm>
              <a:prstGeom prst="rect">
                <a:avLst/>
              </a:prstGeom>
              <a:blipFill>
                <a:blip r:embed="rId10"/>
                <a:stretch>
                  <a:fillRect/>
                </a:stretch>
              </a:blipFill>
              <a:ln>
                <a:solidFill>
                  <a:schemeClr val="tx1"/>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6D63F290-7878-445D-A0A6-E99F5FE2BCE1}"/>
              </a:ext>
            </a:extLst>
          </p:cNvPr>
          <p:cNvSpPr txBox="1"/>
          <p:nvPr/>
        </p:nvSpPr>
        <p:spPr>
          <a:xfrm>
            <a:off x="5689401" y="3952826"/>
            <a:ext cx="427729" cy="369332"/>
          </a:xfrm>
          <a:prstGeom prst="rect">
            <a:avLst/>
          </a:prstGeom>
          <a:noFill/>
        </p:spPr>
        <p:txBody>
          <a:bodyPr wrap="square" rtlCol="0">
            <a:spAutoFit/>
          </a:bodyPr>
          <a:lstStyle/>
          <a:p>
            <a:pPr algn="ctr"/>
            <a:r>
              <a:rPr lang="en-US" dirty="0"/>
              <a:t>… </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D1A539F-4979-41FD-B957-9FB782481338}"/>
                  </a:ext>
                </a:extLst>
              </p:cNvPr>
              <p:cNvSpPr/>
              <p:nvPr/>
            </p:nvSpPr>
            <p:spPr>
              <a:xfrm>
                <a:off x="4635647" y="3886032"/>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𝑏</m:t>
                              </m:r>
                            </m:e>
                            <m:sub>
                              <m:r>
                                <a:rPr lang="en-US" b="0" i="1" smtClean="0">
                                  <a:solidFill>
                                    <a:schemeClr val="tx1"/>
                                  </a:solidFill>
                                  <a:latin typeface="Cambria Math" panose="02040503050406030204" pitchFamily="18" charset="0"/>
                                </a:rPr>
                                <m:t>2</m:t>
                              </m:r>
                            </m:sub>
                          </m:sSub>
                        </m:e>
                      </m:d>
                    </m:oMath>
                  </m:oMathPara>
                </a14:m>
                <a:endParaRPr lang="en-US" dirty="0">
                  <a:solidFill>
                    <a:schemeClr val="tx1"/>
                  </a:solidFill>
                </a:endParaRPr>
              </a:p>
            </p:txBody>
          </p:sp>
        </mc:Choice>
        <mc:Fallback xmlns="">
          <p:sp>
            <p:nvSpPr>
              <p:cNvPr id="8" name="Rectangle 7">
                <a:extLst>
                  <a:ext uri="{FF2B5EF4-FFF2-40B4-BE49-F238E27FC236}">
                    <a16:creationId xmlns:a16="http://schemas.microsoft.com/office/drawing/2014/main" id="{7D1A539F-4979-41FD-B957-9FB782481338}"/>
                  </a:ext>
                </a:extLst>
              </p:cNvPr>
              <p:cNvSpPr>
                <a:spLocks noRot="1" noChangeAspect="1" noMove="1" noResize="1" noEditPoints="1" noAdjustHandles="1" noChangeArrowheads="1" noChangeShapeType="1" noTextEdit="1"/>
              </p:cNvSpPr>
              <p:nvPr/>
            </p:nvSpPr>
            <p:spPr>
              <a:xfrm>
                <a:off x="4635647" y="3886032"/>
                <a:ext cx="911117" cy="502920"/>
              </a:xfrm>
              <a:prstGeom prst="rect">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7CF7164-ED8E-4254-A061-7E8B1C6A6DB6}"/>
                  </a:ext>
                </a:extLst>
              </p:cNvPr>
              <p:cNvSpPr/>
              <p:nvPr/>
            </p:nvSpPr>
            <p:spPr>
              <a:xfrm>
                <a:off x="6265974" y="3886032"/>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𝑏</m:t>
                              </m:r>
                            </m:e>
                            <m:sub>
                              <m:r>
                                <a:rPr lang="en-US" b="0" i="1" smtClean="0">
                                  <a:solidFill>
                                    <a:schemeClr val="tx1"/>
                                  </a:solidFill>
                                  <a:latin typeface="Cambria Math" panose="02040503050406030204" pitchFamily="18" charset="0"/>
                                </a:rPr>
                                <m:t>𝑘</m:t>
                              </m:r>
                            </m:sub>
                          </m:sSub>
                        </m:e>
                      </m:d>
                    </m:oMath>
                  </m:oMathPara>
                </a14:m>
                <a:endParaRPr lang="en-US" dirty="0">
                  <a:solidFill>
                    <a:schemeClr val="tx1"/>
                  </a:solidFill>
                </a:endParaRPr>
              </a:p>
            </p:txBody>
          </p:sp>
        </mc:Choice>
        <mc:Fallback xmlns="">
          <p:sp>
            <p:nvSpPr>
              <p:cNvPr id="9" name="Rectangle 8">
                <a:extLst>
                  <a:ext uri="{FF2B5EF4-FFF2-40B4-BE49-F238E27FC236}">
                    <a16:creationId xmlns:a16="http://schemas.microsoft.com/office/drawing/2014/main" id="{47CF7164-ED8E-4254-A061-7E8B1C6A6DB6}"/>
                  </a:ext>
                </a:extLst>
              </p:cNvPr>
              <p:cNvSpPr>
                <a:spLocks noRot="1" noChangeAspect="1" noMove="1" noResize="1" noEditPoints="1" noAdjustHandles="1" noChangeArrowheads="1" noChangeShapeType="1" noTextEdit="1"/>
              </p:cNvSpPr>
              <p:nvPr/>
            </p:nvSpPr>
            <p:spPr>
              <a:xfrm>
                <a:off x="6265974" y="3886032"/>
                <a:ext cx="911117" cy="502920"/>
              </a:xfrm>
              <a:prstGeom prst="rect">
                <a:avLst/>
              </a:prstGeom>
              <a:blipFill>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5A9D610-C475-40B4-8C75-39F88BC13E43}"/>
                  </a:ext>
                </a:extLst>
              </p:cNvPr>
              <p:cNvSpPr/>
              <p:nvPr/>
            </p:nvSpPr>
            <p:spPr>
              <a:xfrm>
                <a:off x="10114870" y="2391591"/>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1,1</m:t>
                              </m:r>
                            </m:sub>
                          </m:sSub>
                        </m:e>
                      </m:d>
                    </m:oMath>
                  </m:oMathPara>
                </a14:m>
                <a:endParaRPr lang="en-US" dirty="0">
                  <a:solidFill>
                    <a:schemeClr val="tx1"/>
                  </a:solidFill>
                </a:endParaRPr>
              </a:p>
            </p:txBody>
          </p:sp>
        </mc:Choice>
        <mc:Fallback xmlns="">
          <p:sp>
            <p:nvSpPr>
              <p:cNvPr id="11" name="Rectangle 10">
                <a:extLst>
                  <a:ext uri="{FF2B5EF4-FFF2-40B4-BE49-F238E27FC236}">
                    <a16:creationId xmlns:a16="http://schemas.microsoft.com/office/drawing/2014/main" id="{85A9D610-C475-40B4-8C75-39F88BC13E43}"/>
                  </a:ext>
                </a:extLst>
              </p:cNvPr>
              <p:cNvSpPr>
                <a:spLocks noRot="1" noChangeAspect="1" noMove="1" noResize="1" noEditPoints="1" noAdjustHandles="1" noChangeArrowheads="1" noChangeShapeType="1" noTextEdit="1"/>
              </p:cNvSpPr>
              <p:nvPr/>
            </p:nvSpPr>
            <p:spPr>
              <a:xfrm>
                <a:off x="10114870" y="2391591"/>
                <a:ext cx="1007344" cy="502920"/>
              </a:xfrm>
              <a:prstGeom prst="rect">
                <a:avLst/>
              </a:prstGeom>
              <a:blipFill>
                <a:blip r:embed="rId1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6BB03B6-FC3A-4359-B2FB-A05041281062}"/>
                  </a:ext>
                </a:extLst>
              </p:cNvPr>
              <p:cNvSpPr/>
              <p:nvPr/>
            </p:nvSpPr>
            <p:spPr>
              <a:xfrm>
                <a:off x="10114870" y="2979085"/>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1,2</m:t>
                              </m:r>
                            </m:sub>
                          </m:sSub>
                        </m:e>
                      </m:d>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B6BB03B6-FC3A-4359-B2FB-A05041281062}"/>
                  </a:ext>
                </a:extLst>
              </p:cNvPr>
              <p:cNvSpPr>
                <a:spLocks noRot="1" noChangeAspect="1" noMove="1" noResize="1" noEditPoints="1" noAdjustHandles="1" noChangeArrowheads="1" noChangeShapeType="1" noTextEdit="1"/>
              </p:cNvSpPr>
              <p:nvPr/>
            </p:nvSpPr>
            <p:spPr>
              <a:xfrm>
                <a:off x="10114870" y="2979085"/>
                <a:ext cx="1007344" cy="502920"/>
              </a:xfrm>
              <a:prstGeom prst="rect">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218C108-04B7-4686-AD76-C50DC7904840}"/>
                  </a:ext>
                </a:extLst>
              </p:cNvPr>
              <p:cNvSpPr/>
              <p:nvPr/>
            </p:nvSpPr>
            <p:spPr>
              <a:xfrm>
                <a:off x="10114870" y="3979997"/>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,1</m:t>
                              </m:r>
                            </m:sub>
                          </m:sSub>
                        </m:e>
                      </m:d>
                    </m:oMath>
                  </m:oMathPara>
                </a14:m>
                <a:endParaRPr lang="en-US" dirty="0">
                  <a:solidFill>
                    <a:schemeClr val="tx1"/>
                  </a:solidFill>
                </a:endParaRPr>
              </a:p>
            </p:txBody>
          </p:sp>
        </mc:Choice>
        <mc:Fallback xmlns="">
          <p:sp>
            <p:nvSpPr>
              <p:cNvPr id="14" name="Rectangle 13">
                <a:extLst>
                  <a:ext uri="{FF2B5EF4-FFF2-40B4-BE49-F238E27FC236}">
                    <a16:creationId xmlns:a16="http://schemas.microsoft.com/office/drawing/2014/main" id="{6218C108-04B7-4686-AD76-C50DC7904840}"/>
                  </a:ext>
                </a:extLst>
              </p:cNvPr>
              <p:cNvSpPr>
                <a:spLocks noRot="1" noChangeAspect="1" noMove="1" noResize="1" noEditPoints="1" noAdjustHandles="1" noChangeArrowheads="1" noChangeShapeType="1" noTextEdit="1"/>
              </p:cNvSpPr>
              <p:nvPr/>
            </p:nvSpPr>
            <p:spPr>
              <a:xfrm>
                <a:off x="10114870" y="3979997"/>
                <a:ext cx="1007344" cy="502920"/>
              </a:xfrm>
              <a:prstGeom prst="rect">
                <a:avLst/>
              </a:prstGeom>
              <a:blipFill>
                <a:blip r:embed="rId1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86C3CA0-CA28-44CA-BCE3-B7E1CD566F95}"/>
                  </a:ext>
                </a:extLst>
              </p:cNvPr>
              <p:cNvSpPr/>
              <p:nvPr/>
            </p:nvSpPr>
            <p:spPr>
              <a:xfrm>
                <a:off x="10114870" y="4567491"/>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,2</m:t>
                              </m:r>
                            </m:sub>
                          </m:sSub>
                        </m:e>
                      </m:d>
                    </m:oMath>
                  </m:oMathPara>
                </a14:m>
                <a:endParaRPr lang="en-US" dirty="0">
                  <a:solidFill>
                    <a:schemeClr val="tx1"/>
                  </a:solidFill>
                </a:endParaRPr>
              </a:p>
            </p:txBody>
          </p:sp>
        </mc:Choice>
        <mc:Fallback xmlns="">
          <p:sp>
            <p:nvSpPr>
              <p:cNvPr id="15" name="Rectangle 14">
                <a:extLst>
                  <a:ext uri="{FF2B5EF4-FFF2-40B4-BE49-F238E27FC236}">
                    <a16:creationId xmlns:a16="http://schemas.microsoft.com/office/drawing/2014/main" id="{886C3CA0-CA28-44CA-BCE3-B7E1CD566F95}"/>
                  </a:ext>
                </a:extLst>
              </p:cNvPr>
              <p:cNvSpPr>
                <a:spLocks noRot="1" noChangeAspect="1" noMove="1" noResize="1" noEditPoints="1" noAdjustHandles="1" noChangeArrowheads="1" noChangeShapeType="1" noTextEdit="1"/>
              </p:cNvSpPr>
              <p:nvPr/>
            </p:nvSpPr>
            <p:spPr>
              <a:xfrm>
                <a:off x="10114870" y="4567491"/>
                <a:ext cx="1007344" cy="502920"/>
              </a:xfrm>
              <a:prstGeom prst="rect">
                <a:avLst/>
              </a:prstGeom>
              <a:blipFill>
                <a:blip r:embed="rId16"/>
                <a:stretch>
                  <a:fillRect/>
                </a:stretch>
              </a:blipFill>
              <a:ln>
                <a:solidFill>
                  <a:schemeClr val="tx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39D3AA60-B9C9-472D-9D72-D5E0EF4FC380}"/>
              </a:ext>
            </a:extLst>
          </p:cNvPr>
          <p:cNvSpPr txBox="1"/>
          <p:nvPr/>
        </p:nvSpPr>
        <p:spPr>
          <a:xfrm>
            <a:off x="10404678" y="3568378"/>
            <a:ext cx="427729" cy="369332"/>
          </a:xfrm>
          <a:prstGeom prst="rect">
            <a:avLst/>
          </a:prstGeom>
          <a:noFill/>
        </p:spPr>
        <p:txBody>
          <a:bodyPr wrap="square" rtlCol="0">
            <a:spAutoFit/>
          </a:bodyPr>
          <a:lstStyle/>
          <a:p>
            <a:pPr algn="ctr"/>
            <a:r>
              <a:rPr lang="en-US" dirty="0"/>
              <a:t>… </a:t>
            </a:r>
          </a:p>
        </p:txBody>
      </p:sp>
      <mc:AlternateContent xmlns:mc="http://schemas.openxmlformats.org/markup-compatibility/2006" xmlns:a14="http://schemas.microsoft.com/office/drawing/2010/main">
        <mc:Choice Requires="a14">
          <p:sp>
            <p:nvSpPr>
              <p:cNvPr id="20" name="Speech Bubble: Rectangle with Corners Rounded 19">
                <a:extLst>
                  <a:ext uri="{FF2B5EF4-FFF2-40B4-BE49-F238E27FC236}">
                    <a16:creationId xmlns:a16="http://schemas.microsoft.com/office/drawing/2014/main" id="{A1E89A99-B914-40E5-990F-C5905361F18F}"/>
                  </a:ext>
                </a:extLst>
              </p:cNvPr>
              <p:cNvSpPr/>
              <p:nvPr/>
            </p:nvSpPr>
            <p:spPr>
              <a:xfrm>
                <a:off x="4566060" y="2520602"/>
                <a:ext cx="1867599" cy="6549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NeueLT Std Cn" panose="020B0506030502030204"/>
                  </a:rPr>
                  <a:t>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oMath>
                </a14:m>
                <a:r>
                  <a:rPr lang="en-US" dirty="0">
                    <a:latin typeface="HelveticaNeueLT Std Cn" panose="020B0506030502030204"/>
                  </a:rPr>
                  <a:t> is a random bit</a:t>
                </a:r>
              </a:p>
            </p:txBody>
          </p:sp>
        </mc:Choice>
        <mc:Fallback xmlns="">
          <p:sp>
            <p:nvSpPr>
              <p:cNvPr id="20" name="Speech Bubble: Rectangle with Corners Rounded 19">
                <a:extLst>
                  <a:ext uri="{FF2B5EF4-FFF2-40B4-BE49-F238E27FC236}">
                    <a16:creationId xmlns:a16="http://schemas.microsoft.com/office/drawing/2014/main" id="{A1E89A99-B914-40E5-990F-C5905361F18F}"/>
                  </a:ext>
                </a:extLst>
              </p:cNvPr>
              <p:cNvSpPr>
                <a:spLocks noRot="1" noChangeAspect="1" noMove="1" noResize="1" noEditPoints="1" noAdjustHandles="1" noChangeArrowheads="1" noChangeShapeType="1" noTextEdit="1"/>
              </p:cNvSpPr>
              <p:nvPr/>
            </p:nvSpPr>
            <p:spPr>
              <a:xfrm>
                <a:off x="4566060" y="2520602"/>
                <a:ext cx="1867599" cy="654984"/>
              </a:xfrm>
              <a:prstGeom prst="wedgeRoundRectCallout">
                <a:avLst/>
              </a:prstGeom>
              <a:blipFill>
                <a:blip r:embed="rId18"/>
                <a:stretch>
                  <a:fillRect t="-4032" b="-2419"/>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F9672D9B-8CB4-4368-AF79-1BA5D5A26EA8}"/>
              </a:ext>
            </a:extLst>
          </p:cNvPr>
          <p:cNvPicPr>
            <a:picLocks noChangeAspect="1"/>
          </p:cNvPicPr>
          <p:nvPr/>
        </p:nvPicPr>
        <p:blipFill>
          <a:blip r:embed="rId19"/>
          <a:stretch>
            <a:fillRect/>
          </a:stretch>
        </p:blipFill>
        <p:spPr>
          <a:xfrm>
            <a:off x="9509536" y="5907354"/>
            <a:ext cx="463336" cy="499915"/>
          </a:xfrm>
          <a:prstGeom prst="rect">
            <a:avLst/>
          </a:prstGeom>
        </p:spPr>
      </p:pic>
      <p:sp>
        <p:nvSpPr>
          <p:cNvPr id="22" name="Thought Bubble: Cloud 21">
            <a:extLst>
              <a:ext uri="{FF2B5EF4-FFF2-40B4-BE49-F238E27FC236}">
                <a16:creationId xmlns:a16="http://schemas.microsoft.com/office/drawing/2014/main" id="{247E465B-023F-402F-963C-31EA64B9C2B4}"/>
              </a:ext>
            </a:extLst>
          </p:cNvPr>
          <p:cNvSpPr/>
          <p:nvPr/>
        </p:nvSpPr>
        <p:spPr>
          <a:xfrm>
            <a:off x="9346634" y="4759782"/>
            <a:ext cx="2345423" cy="9679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Just a bunch of coin tosses!</a:t>
            </a:r>
          </a:p>
        </p:txBody>
      </p:sp>
    </p:spTree>
    <p:extLst>
      <p:ext uri="{BB962C8B-B14F-4D97-AF65-F5344CB8AC3E}">
        <p14:creationId xmlns:p14="http://schemas.microsoft.com/office/powerpoint/2010/main" val="198748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54" grpId="0" animBg="1"/>
      <p:bldP spid="67" grpId="0"/>
      <p:bldP spid="2" grpId="0" animBg="1"/>
      <p:bldP spid="3" grpId="0" animBg="1"/>
      <p:bldP spid="5" grpId="0" animBg="1"/>
      <p:bldP spid="7" grpId="0"/>
      <p:bldP spid="8" grpId="0" animBg="1"/>
      <p:bldP spid="9" grpId="0" animBg="1"/>
      <p:bldP spid="11" grpId="0" animBg="1"/>
      <p:bldP spid="13" grpId="0" animBg="1"/>
      <p:bldP spid="14" grpId="0" animBg="1"/>
      <p:bldP spid="15" grpId="0" animBg="1"/>
      <p:bldP spid="18" grpId="0"/>
      <p:bldP spid="20"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Rectangle: Rounded Corners 40">
                <a:extLst>
                  <a:ext uri="{FF2B5EF4-FFF2-40B4-BE49-F238E27FC236}">
                    <a16:creationId xmlns:a16="http://schemas.microsoft.com/office/drawing/2014/main" id="{75B19ACD-52AA-451A-BF84-F91467345C36}"/>
                  </a:ext>
                </a:extLst>
              </p:cNvPr>
              <p:cNvSpPr/>
              <p:nvPr/>
            </p:nvSpPr>
            <p:spPr>
              <a:xfrm>
                <a:off x="762000" y="4953000"/>
                <a:ext cx="3429000"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Party </a:t>
                </a:r>
                <a14:m>
                  <m:oMath xmlns:m="http://schemas.openxmlformats.org/officeDocument/2006/math">
                    <m:r>
                      <a:rPr lang="en-US" b="0" i="1" dirty="0" smtClean="0">
                        <a:latin typeface="Cambria Math" panose="02040503050406030204" pitchFamily="18" charset="0"/>
                      </a:rPr>
                      <m:t>𝑛</m:t>
                    </m:r>
                  </m:oMath>
                </a14:m>
                <a:endParaRPr lang="en-US" dirty="0"/>
              </a:p>
            </p:txBody>
          </p:sp>
        </mc:Choice>
        <mc:Fallback xmlns="">
          <p:sp>
            <p:nvSpPr>
              <p:cNvPr id="41" name="Rectangle: Rounded Corners 40">
                <a:extLst>
                  <a:ext uri="{FF2B5EF4-FFF2-40B4-BE49-F238E27FC236}">
                    <a16:creationId xmlns:a16="http://schemas.microsoft.com/office/drawing/2014/main" id="{75B19ACD-52AA-451A-BF84-F91467345C36}"/>
                  </a:ext>
                </a:extLst>
              </p:cNvPr>
              <p:cNvSpPr>
                <a:spLocks noRot="1" noChangeAspect="1" noMove="1" noResize="1" noEditPoints="1" noAdjustHandles="1" noChangeArrowheads="1" noChangeShapeType="1" noTextEdit="1"/>
              </p:cNvSpPr>
              <p:nvPr/>
            </p:nvSpPr>
            <p:spPr>
              <a:xfrm>
                <a:off x="762000" y="4953000"/>
                <a:ext cx="3429000" cy="654985"/>
              </a:xfrm>
              <a:prstGeom prst="roundRect">
                <a:avLst/>
              </a:prstGeom>
              <a:blipFill>
                <a:blip r:embed="rId3"/>
                <a:stretch>
                  <a:fillRect l="-533"/>
                </a:stretch>
              </a:blipFill>
              <a:ln>
                <a:noFill/>
              </a:ln>
            </p:spPr>
            <p:txBody>
              <a:bodyPr/>
              <a:lstStyle/>
              <a:p>
                <a:r>
                  <a:rPr lang="en-US">
                    <a:noFill/>
                  </a:rPr>
                  <a:t> </a:t>
                </a:r>
              </a:p>
            </p:txBody>
          </p:sp>
        </mc:Fallback>
      </mc:AlternateContent>
      <p:sp>
        <p:nvSpPr>
          <p:cNvPr id="40" name="Rectangle: Rounded Corners 39">
            <a:extLst>
              <a:ext uri="{FF2B5EF4-FFF2-40B4-BE49-F238E27FC236}">
                <a16:creationId xmlns:a16="http://schemas.microsoft.com/office/drawing/2014/main" id="{42959D3A-140D-41B5-9861-E5511A5088C3}"/>
              </a:ext>
            </a:extLst>
          </p:cNvPr>
          <p:cNvSpPr/>
          <p:nvPr/>
        </p:nvSpPr>
        <p:spPr>
          <a:xfrm>
            <a:off x="762000" y="3810000"/>
            <a:ext cx="3429000"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Party 2</a:t>
            </a:r>
          </a:p>
        </p:txBody>
      </p:sp>
      <p:sp>
        <p:nvSpPr>
          <p:cNvPr id="10" name="Rectangle: Rounded Corners 9">
            <a:extLst>
              <a:ext uri="{FF2B5EF4-FFF2-40B4-BE49-F238E27FC236}">
                <a16:creationId xmlns:a16="http://schemas.microsoft.com/office/drawing/2014/main" id="{F671042E-5532-4F95-B336-1C68966CF3DD}"/>
              </a:ext>
            </a:extLst>
          </p:cNvPr>
          <p:cNvSpPr/>
          <p:nvPr/>
        </p:nvSpPr>
        <p:spPr>
          <a:xfrm>
            <a:off x="762000" y="3124200"/>
            <a:ext cx="3429000"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Party 1</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7C91482-02EA-4117-921D-11E18D0A1565}"/>
                  </a:ext>
                </a:extLst>
              </p:cNvPr>
              <p:cNvSpPr/>
              <p:nvPr/>
            </p:nvSpPr>
            <p:spPr>
              <a:xfrm>
                <a:off x="4615510" y="3201644"/>
                <a:ext cx="55995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1,1</m:t>
                          </m:r>
                        </m:sub>
                      </m:sSub>
                    </m:oMath>
                  </m:oMathPara>
                </a14:m>
                <a:endParaRPr lang="en-US" dirty="0">
                  <a:solidFill>
                    <a:schemeClr val="tx1"/>
                  </a:solidFill>
                </a:endParaRPr>
              </a:p>
            </p:txBody>
          </p:sp>
        </mc:Choice>
        <mc:Fallback xmlns="">
          <p:sp>
            <p:nvSpPr>
              <p:cNvPr id="4" name="Rectangle 3">
                <a:extLst>
                  <a:ext uri="{FF2B5EF4-FFF2-40B4-BE49-F238E27FC236}">
                    <a16:creationId xmlns:a16="http://schemas.microsoft.com/office/drawing/2014/main" id="{67C91482-02EA-4117-921D-11E18D0A1565}"/>
                  </a:ext>
                </a:extLst>
              </p:cNvPr>
              <p:cNvSpPr>
                <a:spLocks noRot="1" noChangeAspect="1" noMove="1" noResize="1" noEditPoints="1" noAdjustHandles="1" noChangeArrowheads="1" noChangeShapeType="1" noTextEdit="1"/>
              </p:cNvSpPr>
              <p:nvPr/>
            </p:nvSpPr>
            <p:spPr>
              <a:xfrm>
                <a:off x="4615510" y="3201644"/>
                <a:ext cx="559957" cy="502920"/>
              </a:xfrm>
              <a:prstGeom prst="rect">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3B734FA1-0B2C-4A4C-A0B9-A5F2945284D2}"/>
                  </a:ext>
                </a:extLst>
              </p:cNvPr>
              <p:cNvSpPr/>
              <p:nvPr/>
            </p:nvSpPr>
            <p:spPr>
              <a:xfrm>
                <a:off x="6654800" y="2678430"/>
                <a:ext cx="1290320" cy="33604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Shuffler</a:t>
                </a: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𝑆</m:t>
                      </m:r>
                    </m:oMath>
                  </m:oMathPara>
                </a14:m>
                <a:endParaRPr lang="en-US" dirty="0">
                  <a:solidFill>
                    <a:schemeClr val="tx1"/>
                  </a:solidFill>
                </a:endParaRPr>
              </a:p>
            </p:txBody>
          </p:sp>
        </mc:Choice>
        <mc:Fallback xmlns="">
          <p:sp>
            <p:nvSpPr>
              <p:cNvPr id="16" name="Rectangle 15">
                <a:extLst>
                  <a:ext uri="{FF2B5EF4-FFF2-40B4-BE49-F238E27FC236}">
                    <a16:creationId xmlns:a16="http://schemas.microsoft.com/office/drawing/2014/main" id="{3B734FA1-0B2C-4A4C-A0B9-A5F2945284D2}"/>
                  </a:ext>
                </a:extLst>
              </p:cNvPr>
              <p:cNvSpPr>
                <a:spLocks noRot="1" noChangeAspect="1" noMove="1" noResize="1" noEditPoints="1" noAdjustHandles="1" noChangeArrowheads="1" noChangeShapeType="1" noTextEdit="1"/>
              </p:cNvSpPr>
              <p:nvPr/>
            </p:nvSpPr>
            <p:spPr>
              <a:xfrm>
                <a:off x="6654800" y="2678430"/>
                <a:ext cx="1290320" cy="3360420"/>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17" name="Right Brace 16">
            <a:extLst>
              <a:ext uri="{FF2B5EF4-FFF2-40B4-BE49-F238E27FC236}">
                <a16:creationId xmlns:a16="http://schemas.microsoft.com/office/drawing/2014/main" id="{50BB036D-047B-4176-B298-A97B1CB8118F}"/>
              </a:ext>
            </a:extLst>
          </p:cNvPr>
          <p:cNvSpPr/>
          <p:nvPr/>
        </p:nvSpPr>
        <p:spPr>
          <a:xfrm>
            <a:off x="6009568" y="3264430"/>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700F44ED-B414-4D80-8303-2A80DCF54D0E}"/>
                  </a:ext>
                </a:extLst>
              </p:cNvPr>
              <p:cNvSpPr/>
              <p:nvPr/>
            </p:nvSpPr>
            <p:spPr>
              <a:xfrm>
                <a:off x="3231479" y="3213630"/>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𝑅</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4" name="Rectangle 23">
                <a:extLst>
                  <a:ext uri="{FF2B5EF4-FFF2-40B4-BE49-F238E27FC236}">
                    <a16:creationId xmlns:a16="http://schemas.microsoft.com/office/drawing/2014/main" id="{700F44ED-B414-4D80-8303-2A80DCF54D0E}"/>
                  </a:ext>
                </a:extLst>
              </p:cNvPr>
              <p:cNvSpPr>
                <a:spLocks noRot="1" noChangeAspect="1" noMove="1" noResize="1" noEditPoints="1" noAdjustHandles="1" noChangeArrowheads="1" noChangeShapeType="1" noTextEdit="1"/>
              </p:cNvSpPr>
              <p:nvPr/>
            </p:nvSpPr>
            <p:spPr>
              <a:xfrm>
                <a:off x="3231479" y="3213630"/>
                <a:ext cx="803739" cy="502920"/>
              </a:xfrm>
              <a:prstGeom prst="rect">
                <a:avLst/>
              </a:prstGeom>
              <a:blipFill>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4AE6EF69-B58B-42C2-8918-8D55999891B7}"/>
                  </a:ext>
                </a:extLst>
              </p:cNvPr>
              <p:cNvSpPr/>
              <p:nvPr/>
            </p:nvSpPr>
            <p:spPr>
              <a:xfrm>
                <a:off x="1769689" y="3201644"/>
                <a:ext cx="516635"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5" name="Rectangle 24">
                <a:extLst>
                  <a:ext uri="{FF2B5EF4-FFF2-40B4-BE49-F238E27FC236}">
                    <a16:creationId xmlns:a16="http://schemas.microsoft.com/office/drawing/2014/main" id="{4AE6EF69-B58B-42C2-8918-8D55999891B7}"/>
                  </a:ext>
                </a:extLst>
              </p:cNvPr>
              <p:cNvSpPr>
                <a:spLocks noRot="1" noChangeAspect="1" noMove="1" noResize="1" noEditPoints="1" noAdjustHandles="1" noChangeArrowheads="1" noChangeShapeType="1" noTextEdit="1"/>
              </p:cNvSpPr>
              <p:nvPr/>
            </p:nvSpPr>
            <p:spPr>
              <a:xfrm>
                <a:off x="1769689" y="3201644"/>
                <a:ext cx="516635" cy="502920"/>
              </a:xfrm>
              <a:prstGeom prst="rect">
                <a:avLst/>
              </a:prstGeom>
              <a:blipFill>
                <a:blip r:embed="rId8"/>
                <a:stretch>
                  <a:fillRect/>
                </a:stretch>
              </a:blipFill>
              <a:ln>
                <a:solidFill>
                  <a:schemeClr val="tx1"/>
                </a:solidFill>
              </a:ln>
            </p:spPr>
            <p:txBody>
              <a:bodyPr/>
              <a:lstStyle/>
              <a:p>
                <a:r>
                  <a:rPr lang="en-US">
                    <a:noFill/>
                  </a:rPr>
                  <a:t> </a:t>
                </a:r>
              </a:p>
            </p:txBody>
          </p:sp>
        </mc:Fallback>
      </mc:AlternateContent>
      <p:sp>
        <p:nvSpPr>
          <p:cNvPr id="26" name="Arrow: Right 25">
            <a:extLst>
              <a:ext uri="{FF2B5EF4-FFF2-40B4-BE49-F238E27FC236}">
                <a16:creationId xmlns:a16="http://schemas.microsoft.com/office/drawing/2014/main" id="{0A3DD0A8-DAED-464A-8012-E3571912544C}"/>
              </a:ext>
            </a:extLst>
          </p:cNvPr>
          <p:cNvSpPr/>
          <p:nvPr/>
        </p:nvSpPr>
        <p:spPr>
          <a:xfrm>
            <a:off x="2307128" y="3373094"/>
            <a:ext cx="924352" cy="182183"/>
          </a:xfrm>
          <a:prstGeom prst="rightArrow">
            <a:avLst>
              <a:gd name="adj1" fmla="val 27322"/>
              <a:gd name="adj2" fmla="val 651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0527FA4E-6156-417D-BA1E-3AB090E026A3}"/>
              </a:ext>
            </a:extLst>
          </p:cNvPr>
          <p:cNvSpPr/>
          <p:nvPr/>
        </p:nvSpPr>
        <p:spPr>
          <a:xfrm>
            <a:off x="4048884" y="3397780"/>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A5237241-ADF6-4189-9719-66304037B5AF}"/>
                  </a:ext>
                </a:extLst>
              </p:cNvPr>
              <p:cNvSpPr/>
              <p:nvPr/>
            </p:nvSpPr>
            <p:spPr>
              <a:xfrm>
                <a:off x="4615510" y="3852199"/>
                <a:ext cx="55995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2,1</m:t>
                          </m:r>
                        </m:sub>
                      </m:sSub>
                    </m:oMath>
                  </m:oMathPara>
                </a14:m>
                <a:endParaRPr lang="en-US" dirty="0">
                  <a:solidFill>
                    <a:schemeClr val="tx1"/>
                  </a:solidFill>
                </a:endParaRPr>
              </a:p>
            </p:txBody>
          </p:sp>
        </mc:Choice>
        <mc:Fallback xmlns="">
          <p:sp>
            <p:nvSpPr>
              <p:cNvPr id="50" name="Rectangle 49">
                <a:extLst>
                  <a:ext uri="{FF2B5EF4-FFF2-40B4-BE49-F238E27FC236}">
                    <a16:creationId xmlns:a16="http://schemas.microsoft.com/office/drawing/2014/main" id="{A5237241-ADF6-4189-9719-66304037B5AF}"/>
                  </a:ext>
                </a:extLst>
              </p:cNvPr>
              <p:cNvSpPr>
                <a:spLocks noRot="1" noChangeAspect="1" noMove="1" noResize="1" noEditPoints="1" noAdjustHandles="1" noChangeArrowheads="1" noChangeShapeType="1" noTextEdit="1"/>
              </p:cNvSpPr>
              <p:nvPr/>
            </p:nvSpPr>
            <p:spPr>
              <a:xfrm>
                <a:off x="4615510" y="3852199"/>
                <a:ext cx="559957" cy="502920"/>
              </a:xfrm>
              <a:prstGeom prst="rect">
                <a:avLst/>
              </a:prstGeom>
              <a:blipFill>
                <a:blip r:embed="rId13"/>
                <a:stretch>
                  <a:fillRect l="-106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D251C6C5-3DBB-4DB7-A26B-B2EBCA21CBFC}"/>
                  </a:ext>
                </a:extLst>
              </p:cNvPr>
              <p:cNvSpPr/>
              <p:nvPr/>
            </p:nvSpPr>
            <p:spPr>
              <a:xfrm>
                <a:off x="3217813" y="3864185"/>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𝑅</m:t>
                      </m:r>
                      <m:r>
                        <a:rPr lang="en-US"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51" name="Rectangle 50">
                <a:extLst>
                  <a:ext uri="{FF2B5EF4-FFF2-40B4-BE49-F238E27FC236}">
                    <a16:creationId xmlns:a16="http://schemas.microsoft.com/office/drawing/2014/main" id="{D251C6C5-3DBB-4DB7-A26B-B2EBCA21CBFC}"/>
                  </a:ext>
                </a:extLst>
              </p:cNvPr>
              <p:cNvSpPr>
                <a:spLocks noRot="1" noChangeAspect="1" noMove="1" noResize="1" noEditPoints="1" noAdjustHandles="1" noChangeArrowheads="1" noChangeShapeType="1" noTextEdit="1"/>
              </p:cNvSpPr>
              <p:nvPr/>
            </p:nvSpPr>
            <p:spPr>
              <a:xfrm>
                <a:off x="3217813" y="3864185"/>
                <a:ext cx="803739" cy="502920"/>
              </a:xfrm>
              <a:prstGeom prst="rect">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EDEAC06F-460C-4659-B2DF-7F0A5B01614F}"/>
                  </a:ext>
                </a:extLst>
              </p:cNvPr>
              <p:cNvSpPr/>
              <p:nvPr/>
            </p:nvSpPr>
            <p:spPr>
              <a:xfrm>
                <a:off x="1769689" y="3852199"/>
                <a:ext cx="516635"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52" name="Rectangle 51">
                <a:extLst>
                  <a:ext uri="{FF2B5EF4-FFF2-40B4-BE49-F238E27FC236}">
                    <a16:creationId xmlns:a16="http://schemas.microsoft.com/office/drawing/2014/main" id="{EDEAC06F-460C-4659-B2DF-7F0A5B01614F}"/>
                  </a:ext>
                </a:extLst>
              </p:cNvPr>
              <p:cNvSpPr>
                <a:spLocks noRot="1" noChangeAspect="1" noMove="1" noResize="1" noEditPoints="1" noAdjustHandles="1" noChangeArrowheads="1" noChangeShapeType="1" noTextEdit="1"/>
              </p:cNvSpPr>
              <p:nvPr/>
            </p:nvSpPr>
            <p:spPr>
              <a:xfrm>
                <a:off x="1769689" y="3852199"/>
                <a:ext cx="516635" cy="502920"/>
              </a:xfrm>
              <a:prstGeom prst="rect">
                <a:avLst/>
              </a:prstGeom>
              <a:blipFill>
                <a:blip r:embed="rId15"/>
                <a:stretch>
                  <a:fillRect/>
                </a:stretch>
              </a:blipFill>
              <a:ln>
                <a:solidFill>
                  <a:schemeClr val="tx1"/>
                </a:solidFill>
              </a:ln>
            </p:spPr>
            <p:txBody>
              <a:bodyPr/>
              <a:lstStyle/>
              <a:p>
                <a:r>
                  <a:rPr lang="en-US">
                    <a:noFill/>
                  </a:rPr>
                  <a:t> </a:t>
                </a:r>
              </a:p>
            </p:txBody>
          </p:sp>
        </mc:Fallback>
      </mc:AlternateContent>
      <p:sp>
        <p:nvSpPr>
          <p:cNvPr id="53" name="Arrow: Right 52">
            <a:extLst>
              <a:ext uri="{FF2B5EF4-FFF2-40B4-BE49-F238E27FC236}">
                <a16:creationId xmlns:a16="http://schemas.microsoft.com/office/drawing/2014/main" id="{8A001752-46AB-43B8-A552-2753F051194C}"/>
              </a:ext>
            </a:extLst>
          </p:cNvPr>
          <p:cNvSpPr/>
          <p:nvPr/>
        </p:nvSpPr>
        <p:spPr>
          <a:xfrm>
            <a:off x="2293461" y="4023649"/>
            <a:ext cx="918689" cy="182183"/>
          </a:xfrm>
          <a:prstGeom prst="rightArrow">
            <a:avLst>
              <a:gd name="adj1" fmla="val 27322"/>
              <a:gd name="adj2" fmla="val 651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Right 53">
            <a:extLst>
              <a:ext uri="{FF2B5EF4-FFF2-40B4-BE49-F238E27FC236}">
                <a16:creationId xmlns:a16="http://schemas.microsoft.com/office/drawing/2014/main" id="{E688CFB6-DB2E-4794-B0DC-39914DC61E4F}"/>
              </a:ext>
            </a:extLst>
          </p:cNvPr>
          <p:cNvSpPr/>
          <p:nvPr/>
        </p:nvSpPr>
        <p:spPr>
          <a:xfrm>
            <a:off x="4035218" y="4048335"/>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E49DA716-5910-4106-B11B-D63DF2F1FB6A}"/>
                  </a:ext>
                </a:extLst>
              </p:cNvPr>
              <p:cNvSpPr/>
              <p:nvPr/>
            </p:nvSpPr>
            <p:spPr>
              <a:xfrm>
                <a:off x="4615510" y="5001881"/>
                <a:ext cx="55995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55" name="Rectangle 54">
                <a:extLst>
                  <a:ext uri="{FF2B5EF4-FFF2-40B4-BE49-F238E27FC236}">
                    <a16:creationId xmlns:a16="http://schemas.microsoft.com/office/drawing/2014/main" id="{E49DA716-5910-4106-B11B-D63DF2F1FB6A}"/>
                  </a:ext>
                </a:extLst>
              </p:cNvPr>
              <p:cNvSpPr>
                <a:spLocks noRot="1" noChangeAspect="1" noMove="1" noResize="1" noEditPoints="1" noAdjustHandles="1" noChangeArrowheads="1" noChangeShapeType="1" noTextEdit="1"/>
              </p:cNvSpPr>
              <p:nvPr/>
            </p:nvSpPr>
            <p:spPr>
              <a:xfrm>
                <a:off x="4615510" y="5001881"/>
                <a:ext cx="559957" cy="502920"/>
              </a:xfrm>
              <a:prstGeom prst="rect">
                <a:avLst/>
              </a:prstGeom>
              <a:blipFill>
                <a:blip r:embed="rId16"/>
                <a:stretch>
                  <a:fillRect l="-2128"/>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345322F2-3596-47E5-A813-E8EC5B2A329D}"/>
                  </a:ext>
                </a:extLst>
              </p:cNvPr>
              <p:cNvSpPr/>
              <p:nvPr/>
            </p:nvSpPr>
            <p:spPr>
              <a:xfrm>
                <a:off x="3231479" y="5013867"/>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𝑅</m:t>
                      </m:r>
                      <m:r>
                        <a:rPr lang="en-US"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𝑛</m:t>
                          </m:r>
                        </m:sub>
                      </m:sSub>
                      <m:r>
                        <a:rPr lang="en-US" i="1">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56" name="Rectangle 55">
                <a:extLst>
                  <a:ext uri="{FF2B5EF4-FFF2-40B4-BE49-F238E27FC236}">
                    <a16:creationId xmlns:a16="http://schemas.microsoft.com/office/drawing/2014/main" id="{345322F2-3596-47E5-A813-E8EC5B2A329D}"/>
                  </a:ext>
                </a:extLst>
              </p:cNvPr>
              <p:cNvSpPr>
                <a:spLocks noRot="1" noChangeAspect="1" noMove="1" noResize="1" noEditPoints="1" noAdjustHandles="1" noChangeArrowheads="1" noChangeShapeType="1" noTextEdit="1"/>
              </p:cNvSpPr>
              <p:nvPr/>
            </p:nvSpPr>
            <p:spPr>
              <a:xfrm>
                <a:off x="3231479" y="5013867"/>
                <a:ext cx="803739" cy="502920"/>
              </a:xfrm>
              <a:prstGeom prst="rect">
                <a:avLst/>
              </a:prstGeom>
              <a:blipFill>
                <a:blip r:embed="rId1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C2B73033-AF73-418D-BF96-D40C09805162}"/>
                  </a:ext>
                </a:extLst>
              </p:cNvPr>
              <p:cNvSpPr/>
              <p:nvPr/>
            </p:nvSpPr>
            <p:spPr>
              <a:xfrm>
                <a:off x="1769689" y="5001881"/>
                <a:ext cx="516635"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𝑛</m:t>
                          </m:r>
                        </m:sub>
                      </m:sSub>
                    </m:oMath>
                  </m:oMathPara>
                </a14:m>
                <a:endParaRPr lang="en-US" dirty="0">
                  <a:solidFill>
                    <a:schemeClr val="tx1"/>
                  </a:solidFill>
                </a:endParaRPr>
              </a:p>
            </p:txBody>
          </p:sp>
        </mc:Choice>
        <mc:Fallback xmlns="">
          <p:sp>
            <p:nvSpPr>
              <p:cNvPr id="57" name="Rectangle 56">
                <a:extLst>
                  <a:ext uri="{FF2B5EF4-FFF2-40B4-BE49-F238E27FC236}">
                    <a16:creationId xmlns:a16="http://schemas.microsoft.com/office/drawing/2014/main" id="{C2B73033-AF73-418D-BF96-D40C09805162}"/>
                  </a:ext>
                </a:extLst>
              </p:cNvPr>
              <p:cNvSpPr>
                <a:spLocks noRot="1" noChangeAspect="1" noMove="1" noResize="1" noEditPoints="1" noAdjustHandles="1" noChangeArrowheads="1" noChangeShapeType="1" noTextEdit="1"/>
              </p:cNvSpPr>
              <p:nvPr/>
            </p:nvSpPr>
            <p:spPr>
              <a:xfrm>
                <a:off x="1769689" y="5001881"/>
                <a:ext cx="516635" cy="502920"/>
              </a:xfrm>
              <a:prstGeom prst="rect">
                <a:avLst/>
              </a:prstGeom>
              <a:blipFill>
                <a:blip r:embed="rId18"/>
                <a:stretch>
                  <a:fillRect/>
                </a:stretch>
              </a:blipFill>
              <a:ln>
                <a:solidFill>
                  <a:schemeClr val="tx1"/>
                </a:solidFill>
              </a:ln>
            </p:spPr>
            <p:txBody>
              <a:bodyPr/>
              <a:lstStyle/>
              <a:p>
                <a:r>
                  <a:rPr lang="en-US">
                    <a:noFill/>
                  </a:rPr>
                  <a:t> </a:t>
                </a:r>
              </a:p>
            </p:txBody>
          </p:sp>
        </mc:Fallback>
      </mc:AlternateContent>
      <p:sp>
        <p:nvSpPr>
          <p:cNvPr id="58" name="Arrow: Right 57">
            <a:extLst>
              <a:ext uri="{FF2B5EF4-FFF2-40B4-BE49-F238E27FC236}">
                <a16:creationId xmlns:a16="http://schemas.microsoft.com/office/drawing/2014/main" id="{F6DA56EE-1D16-42D9-9742-7A313715D16A}"/>
              </a:ext>
            </a:extLst>
          </p:cNvPr>
          <p:cNvSpPr/>
          <p:nvPr/>
        </p:nvSpPr>
        <p:spPr>
          <a:xfrm>
            <a:off x="2307128" y="5173331"/>
            <a:ext cx="924352" cy="158000"/>
          </a:xfrm>
          <a:prstGeom prst="rightArrow">
            <a:avLst>
              <a:gd name="adj1" fmla="val 27322"/>
              <a:gd name="adj2" fmla="val 651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Right 58">
            <a:extLst>
              <a:ext uri="{FF2B5EF4-FFF2-40B4-BE49-F238E27FC236}">
                <a16:creationId xmlns:a16="http://schemas.microsoft.com/office/drawing/2014/main" id="{1ACA875F-24BB-4865-BE86-7C89011EFBC5}"/>
              </a:ext>
            </a:extLst>
          </p:cNvPr>
          <p:cNvSpPr/>
          <p:nvPr/>
        </p:nvSpPr>
        <p:spPr>
          <a:xfrm>
            <a:off x="4048884" y="5198016"/>
            <a:ext cx="470277" cy="192799"/>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0131978D-EEB9-483F-A644-5925A9098EA3}"/>
              </a:ext>
            </a:extLst>
          </p:cNvPr>
          <p:cNvSpPr txBox="1"/>
          <p:nvPr/>
        </p:nvSpPr>
        <p:spPr>
          <a:xfrm>
            <a:off x="4306102" y="5726668"/>
            <a:ext cx="2020537" cy="369332"/>
          </a:xfrm>
          <a:prstGeom prst="rect">
            <a:avLst/>
          </a:prstGeom>
          <a:noFill/>
        </p:spPr>
        <p:txBody>
          <a:bodyPr wrap="square" rtlCol="0">
            <a:spAutoFit/>
          </a:bodyPr>
          <a:lstStyle/>
          <a:p>
            <a:pPr algn="ctr"/>
            <a:r>
              <a:rPr lang="en-US" dirty="0"/>
              <a:t>Messages</a:t>
            </a: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6928BCA2-3ACD-4955-9F73-DED1DB7C84F1}"/>
                  </a:ext>
                </a:extLst>
              </p:cNvPr>
              <p:cNvSpPr/>
              <p:nvPr/>
            </p:nvSpPr>
            <p:spPr>
              <a:xfrm>
                <a:off x="8608624" y="3213630"/>
                <a:ext cx="55995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81,1</m:t>
                          </m:r>
                        </m:sub>
                      </m:sSub>
                    </m:oMath>
                  </m:oMathPara>
                </a14:m>
                <a:endParaRPr lang="en-US" dirty="0">
                  <a:solidFill>
                    <a:schemeClr val="tx1"/>
                  </a:solidFill>
                </a:endParaRPr>
              </a:p>
            </p:txBody>
          </p:sp>
        </mc:Choice>
        <mc:Fallback xmlns="">
          <p:sp>
            <p:nvSpPr>
              <p:cNvPr id="47" name="Rectangle 46">
                <a:extLst>
                  <a:ext uri="{FF2B5EF4-FFF2-40B4-BE49-F238E27FC236}">
                    <a16:creationId xmlns:a16="http://schemas.microsoft.com/office/drawing/2014/main" id="{6928BCA2-3ACD-4955-9F73-DED1DB7C84F1}"/>
                  </a:ext>
                </a:extLst>
              </p:cNvPr>
              <p:cNvSpPr>
                <a:spLocks noRot="1" noChangeAspect="1" noMove="1" noResize="1" noEditPoints="1" noAdjustHandles="1" noChangeArrowheads="1" noChangeShapeType="1" noTextEdit="1"/>
              </p:cNvSpPr>
              <p:nvPr/>
            </p:nvSpPr>
            <p:spPr>
              <a:xfrm>
                <a:off x="8608624" y="3213630"/>
                <a:ext cx="559957" cy="502920"/>
              </a:xfrm>
              <a:prstGeom prst="rect">
                <a:avLst/>
              </a:prstGeom>
              <a:blipFill>
                <a:blip r:embed="rId19"/>
                <a:stretch>
                  <a:fillRect l="-957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6307D734-F87B-4ABF-9B30-C562843C2AA1}"/>
                  </a:ext>
                </a:extLst>
              </p:cNvPr>
              <p:cNvSpPr/>
              <p:nvPr/>
            </p:nvSpPr>
            <p:spPr>
              <a:xfrm>
                <a:off x="8608624" y="3864185"/>
                <a:ext cx="55995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27,2</m:t>
                          </m:r>
                        </m:sub>
                      </m:sSub>
                    </m:oMath>
                  </m:oMathPara>
                </a14:m>
                <a:endParaRPr lang="en-US" dirty="0">
                  <a:solidFill>
                    <a:schemeClr val="tx1"/>
                  </a:solidFill>
                </a:endParaRPr>
              </a:p>
            </p:txBody>
          </p:sp>
        </mc:Choice>
        <mc:Fallback xmlns="">
          <p:sp>
            <p:nvSpPr>
              <p:cNvPr id="48" name="Rectangle 47">
                <a:extLst>
                  <a:ext uri="{FF2B5EF4-FFF2-40B4-BE49-F238E27FC236}">
                    <a16:creationId xmlns:a16="http://schemas.microsoft.com/office/drawing/2014/main" id="{6307D734-F87B-4ABF-9B30-C562843C2AA1}"/>
                  </a:ext>
                </a:extLst>
              </p:cNvPr>
              <p:cNvSpPr>
                <a:spLocks noRot="1" noChangeAspect="1" noMove="1" noResize="1" noEditPoints="1" noAdjustHandles="1" noChangeArrowheads="1" noChangeShapeType="1" noTextEdit="1"/>
              </p:cNvSpPr>
              <p:nvPr/>
            </p:nvSpPr>
            <p:spPr>
              <a:xfrm>
                <a:off x="8608624" y="3864185"/>
                <a:ext cx="559957" cy="502920"/>
              </a:xfrm>
              <a:prstGeom prst="rect">
                <a:avLst/>
              </a:prstGeom>
              <a:blipFill>
                <a:blip r:embed="rId20"/>
                <a:stretch>
                  <a:fillRect l="-957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9854BF12-8927-4712-B3F1-8D7E1A741AA8}"/>
                  </a:ext>
                </a:extLst>
              </p:cNvPr>
              <p:cNvSpPr/>
              <p:nvPr/>
            </p:nvSpPr>
            <p:spPr>
              <a:xfrm>
                <a:off x="8608624" y="5013867"/>
                <a:ext cx="55995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4,1</m:t>
                          </m:r>
                        </m:sub>
                      </m:sSub>
                    </m:oMath>
                  </m:oMathPara>
                </a14:m>
                <a:endParaRPr lang="en-US" dirty="0">
                  <a:solidFill>
                    <a:schemeClr val="tx1"/>
                  </a:solidFill>
                </a:endParaRPr>
              </a:p>
            </p:txBody>
          </p:sp>
        </mc:Choice>
        <mc:Fallback xmlns="">
          <p:sp>
            <p:nvSpPr>
              <p:cNvPr id="62" name="Rectangle 61">
                <a:extLst>
                  <a:ext uri="{FF2B5EF4-FFF2-40B4-BE49-F238E27FC236}">
                    <a16:creationId xmlns:a16="http://schemas.microsoft.com/office/drawing/2014/main" id="{9854BF12-8927-4712-B3F1-8D7E1A741AA8}"/>
                  </a:ext>
                </a:extLst>
              </p:cNvPr>
              <p:cNvSpPr>
                <a:spLocks noRot="1" noChangeAspect="1" noMove="1" noResize="1" noEditPoints="1" noAdjustHandles="1" noChangeArrowheads="1" noChangeShapeType="1" noTextEdit="1"/>
              </p:cNvSpPr>
              <p:nvPr/>
            </p:nvSpPr>
            <p:spPr>
              <a:xfrm>
                <a:off x="8608624" y="5013867"/>
                <a:ext cx="559957" cy="502920"/>
              </a:xfrm>
              <a:prstGeom prst="rect">
                <a:avLst/>
              </a:prstGeom>
              <a:blipFill>
                <a:blip r:embed="rId21"/>
                <a:stretch>
                  <a:fillRect/>
                </a:stretch>
              </a:blipFill>
              <a:ln>
                <a:solidFill>
                  <a:schemeClr val="tx1"/>
                </a:solidFill>
              </a:ln>
            </p:spPr>
            <p:txBody>
              <a:bodyPr/>
              <a:lstStyle/>
              <a:p>
                <a:r>
                  <a:rPr lang="en-US">
                    <a:noFill/>
                  </a:rPr>
                  <a:t> </a:t>
                </a:r>
              </a:p>
            </p:txBody>
          </p:sp>
        </mc:Fallback>
      </mc:AlternateContent>
      <p:sp>
        <p:nvSpPr>
          <p:cNvPr id="63" name="Right Brace 62">
            <a:extLst>
              <a:ext uri="{FF2B5EF4-FFF2-40B4-BE49-F238E27FC236}">
                <a16:creationId xmlns:a16="http://schemas.microsoft.com/office/drawing/2014/main" id="{E2C79DC5-CA8E-4347-A579-C3CDC1FFD3D7}"/>
              </a:ext>
            </a:extLst>
          </p:cNvPr>
          <p:cNvSpPr/>
          <p:nvPr/>
        </p:nvSpPr>
        <p:spPr>
          <a:xfrm flipH="1">
            <a:off x="8123177" y="3264430"/>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Right Brace 63">
            <a:extLst>
              <a:ext uri="{FF2B5EF4-FFF2-40B4-BE49-F238E27FC236}">
                <a16:creationId xmlns:a16="http://schemas.microsoft.com/office/drawing/2014/main" id="{87CC4B97-2AFD-4F88-8343-8C3957F02594}"/>
              </a:ext>
            </a:extLst>
          </p:cNvPr>
          <p:cNvSpPr/>
          <p:nvPr/>
        </p:nvSpPr>
        <p:spPr>
          <a:xfrm>
            <a:off x="9350980" y="3264430"/>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E88D7D8F-C6B6-4705-84F5-60ADAD1DB2E6}"/>
              </a:ext>
            </a:extLst>
          </p:cNvPr>
          <p:cNvSpPr txBox="1"/>
          <p:nvPr/>
        </p:nvSpPr>
        <p:spPr>
          <a:xfrm>
            <a:off x="3429000" y="4487554"/>
            <a:ext cx="427729" cy="369332"/>
          </a:xfrm>
          <a:prstGeom prst="rect">
            <a:avLst/>
          </a:prstGeom>
          <a:noFill/>
        </p:spPr>
        <p:txBody>
          <a:bodyPr wrap="square" rtlCol="0">
            <a:spAutoFit/>
          </a:bodyPr>
          <a:lstStyle/>
          <a:p>
            <a:r>
              <a:rPr lang="en-US" dirty="0"/>
              <a:t>… </a:t>
            </a:r>
          </a:p>
        </p:txBody>
      </p:sp>
      <p:sp>
        <p:nvSpPr>
          <p:cNvPr id="65" name="TextBox 64">
            <a:extLst>
              <a:ext uri="{FF2B5EF4-FFF2-40B4-BE49-F238E27FC236}">
                <a16:creationId xmlns:a16="http://schemas.microsoft.com/office/drawing/2014/main" id="{CEB48579-F4C0-472A-BEE1-2D70CC8A7981}"/>
              </a:ext>
            </a:extLst>
          </p:cNvPr>
          <p:cNvSpPr txBox="1"/>
          <p:nvPr/>
        </p:nvSpPr>
        <p:spPr>
          <a:xfrm>
            <a:off x="1814142" y="4487554"/>
            <a:ext cx="427729" cy="369332"/>
          </a:xfrm>
          <a:prstGeom prst="rect">
            <a:avLst/>
          </a:prstGeom>
          <a:noFill/>
        </p:spPr>
        <p:txBody>
          <a:bodyPr wrap="square" rtlCol="0">
            <a:spAutoFit/>
          </a:bodyPr>
          <a:lstStyle/>
          <a:p>
            <a:r>
              <a:rPr lang="en-US" dirty="0"/>
              <a:t>… </a:t>
            </a:r>
          </a:p>
        </p:txBody>
      </p:sp>
      <p:sp>
        <p:nvSpPr>
          <p:cNvPr id="66" name="TextBox 65">
            <a:extLst>
              <a:ext uri="{FF2B5EF4-FFF2-40B4-BE49-F238E27FC236}">
                <a16:creationId xmlns:a16="http://schemas.microsoft.com/office/drawing/2014/main" id="{163110F6-6924-42DE-8AA4-A9DC8F9CF52F}"/>
              </a:ext>
            </a:extLst>
          </p:cNvPr>
          <p:cNvSpPr txBox="1"/>
          <p:nvPr/>
        </p:nvSpPr>
        <p:spPr>
          <a:xfrm>
            <a:off x="4765080" y="4487554"/>
            <a:ext cx="427729" cy="369332"/>
          </a:xfrm>
          <a:prstGeom prst="rect">
            <a:avLst/>
          </a:prstGeom>
          <a:noFill/>
        </p:spPr>
        <p:txBody>
          <a:bodyPr wrap="square" rtlCol="0">
            <a:spAutoFit/>
          </a:bodyPr>
          <a:lstStyle/>
          <a:p>
            <a:r>
              <a:rPr lang="en-US" dirty="0"/>
              <a:t>… </a:t>
            </a:r>
          </a:p>
        </p:txBody>
      </p:sp>
      <p:sp>
        <p:nvSpPr>
          <p:cNvPr id="67" name="TextBox 66">
            <a:extLst>
              <a:ext uri="{FF2B5EF4-FFF2-40B4-BE49-F238E27FC236}">
                <a16:creationId xmlns:a16="http://schemas.microsoft.com/office/drawing/2014/main" id="{2CBDEE71-F916-4589-A17B-00D48145835B}"/>
              </a:ext>
            </a:extLst>
          </p:cNvPr>
          <p:cNvSpPr txBox="1"/>
          <p:nvPr/>
        </p:nvSpPr>
        <p:spPr>
          <a:xfrm>
            <a:off x="8683767" y="4487554"/>
            <a:ext cx="427729" cy="369332"/>
          </a:xfrm>
          <a:prstGeom prst="rect">
            <a:avLst/>
          </a:prstGeom>
          <a:noFill/>
        </p:spPr>
        <p:txBody>
          <a:bodyPr wrap="square" rtlCol="0">
            <a:spAutoFit/>
          </a:bodyPr>
          <a:lstStyle/>
          <a:p>
            <a:r>
              <a:rPr lang="en-US" dirty="0"/>
              <a:t>… </a:t>
            </a:r>
          </a:p>
        </p:txBody>
      </p:sp>
      <p:pic>
        <p:nvPicPr>
          <p:cNvPr id="12" name="Picture 11">
            <a:extLst>
              <a:ext uri="{FF2B5EF4-FFF2-40B4-BE49-F238E27FC236}">
                <a16:creationId xmlns:a16="http://schemas.microsoft.com/office/drawing/2014/main" id="{AF4E8087-EA21-422C-B2C9-1BFBCFCE9FEC}"/>
              </a:ext>
            </a:extLst>
          </p:cNvPr>
          <p:cNvPicPr>
            <a:picLocks noChangeAspect="1"/>
          </p:cNvPicPr>
          <p:nvPr/>
        </p:nvPicPr>
        <p:blipFill>
          <a:blip r:embed="rId22"/>
          <a:stretch>
            <a:fillRect/>
          </a:stretch>
        </p:blipFill>
        <p:spPr>
          <a:xfrm>
            <a:off x="7062196" y="3200347"/>
            <a:ext cx="475529" cy="609653"/>
          </a:xfrm>
          <a:prstGeom prst="rect">
            <a:avLst/>
          </a:prstGeom>
        </p:spPr>
      </p:pic>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5027E2B4-65B0-4A4F-92B0-345CC6AFD877}"/>
                  </a:ext>
                </a:extLst>
              </p:cNvPr>
              <p:cNvSpPr/>
              <p:nvPr/>
            </p:nvSpPr>
            <p:spPr>
              <a:xfrm>
                <a:off x="5300149" y="3200347"/>
                <a:ext cx="55995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1,2</m:t>
                          </m:r>
                        </m:sub>
                      </m:sSub>
                    </m:oMath>
                  </m:oMathPara>
                </a14:m>
                <a:endParaRPr lang="en-US" dirty="0">
                  <a:solidFill>
                    <a:schemeClr val="tx1"/>
                  </a:solidFill>
                </a:endParaRPr>
              </a:p>
            </p:txBody>
          </p:sp>
        </mc:Choice>
        <mc:Fallback xmlns="">
          <p:sp>
            <p:nvSpPr>
              <p:cNvPr id="42" name="Rectangle 41">
                <a:extLst>
                  <a:ext uri="{FF2B5EF4-FFF2-40B4-BE49-F238E27FC236}">
                    <a16:creationId xmlns:a16="http://schemas.microsoft.com/office/drawing/2014/main" id="{5027E2B4-65B0-4A4F-92B0-345CC6AFD877}"/>
                  </a:ext>
                </a:extLst>
              </p:cNvPr>
              <p:cNvSpPr>
                <a:spLocks noRot="1" noChangeAspect="1" noMove="1" noResize="1" noEditPoints="1" noAdjustHandles="1" noChangeArrowheads="1" noChangeShapeType="1" noTextEdit="1"/>
              </p:cNvSpPr>
              <p:nvPr/>
            </p:nvSpPr>
            <p:spPr>
              <a:xfrm>
                <a:off x="5300149" y="3200347"/>
                <a:ext cx="559957" cy="502920"/>
              </a:xfrm>
              <a:prstGeom prst="rect">
                <a:avLst/>
              </a:prstGeom>
              <a:blipFill>
                <a:blip r:embed="rId2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01B6DC76-3154-40DA-9CF6-F3EA8C0CED63}"/>
                  </a:ext>
                </a:extLst>
              </p:cNvPr>
              <p:cNvSpPr/>
              <p:nvPr/>
            </p:nvSpPr>
            <p:spPr>
              <a:xfrm>
                <a:off x="5300149" y="3850902"/>
                <a:ext cx="55995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2,2</m:t>
                          </m:r>
                        </m:sub>
                      </m:sSub>
                    </m:oMath>
                  </m:oMathPara>
                </a14:m>
                <a:endParaRPr lang="en-US" dirty="0">
                  <a:solidFill>
                    <a:schemeClr val="tx1"/>
                  </a:solidFill>
                </a:endParaRPr>
              </a:p>
            </p:txBody>
          </p:sp>
        </mc:Choice>
        <mc:Fallback xmlns="">
          <p:sp>
            <p:nvSpPr>
              <p:cNvPr id="43" name="Rectangle 42">
                <a:extLst>
                  <a:ext uri="{FF2B5EF4-FFF2-40B4-BE49-F238E27FC236}">
                    <a16:creationId xmlns:a16="http://schemas.microsoft.com/office/drawing/2014/main" id="{01B6DC76-3154-40DA-9CF6-F3EA8C0CED63}"/>
                  </a:ext>
                </a:extLst>
              </p:cNvPr>
              <p:cNvSpPr>
                <a:spLocks noRot="1" noChangeAspect="1" noMove="1" noResize="1" noEditPoints="1" noAdjustHandles="1" noChangeArrowheads="1" noChangeShapeType="1" noTextEdit="1"/>
              </p:cNvSpPr>
              <p:nvPr/>
            </p:nvSpPr>
            <p:spPr>
              <a:xfrm>
                <a:off x="5300149" y="3850902"/>
                <a:ext cx="559957" cy="502920"/>
              </a:xfrm>
              <a:prstGeom prst="rect">
                <a:avLst/>
              </a:prstGeom>
              <a:blipFill>
                <a:blip r:embed="rId25"/>
                <a:stretch>
                  <a:fillRect l="-106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64B95B43-8931-43DF-9C42-CCD7E8DFEE17}"/>
                  </a:ext>
                </a:extLst>
              </p:cNvPr>
              <p:cNvSpPr/>
              <p:nvPr/>
            </p:nvSpPr>
            <p:spPr>
              <a:xfrm>
                <a:off x="5300149" y="5000584"/>
                <a:ext cx="55995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4" name="Rectangle 43">
                <a:extLst>
                  <a:ext uri="{FF2B5EF4-FFF2-40B4-BE49-F238E27FC236}">
                    <a16:creationId xmlns:a16="http://schemas.microsoft.com/office/drawing/2014/main" id="{64B95B43-8931-43DF-9C42-CCD7E8DFEE17}"/>
                  </a:ext>
                </a:extLst>
              </p:cNvPr>
              <p:cNvSpPr>
                <a:spLocks noRot="1" noChangeAspect="1" noMove="1" noResize="1" noEditPoints="1" noAdjustHandles="1" noChangeArrowheads="1" noChangeShapeType="1" noTextEdit="1"/>
              </p:cNvSpPr>
              <p:nvPr/>
            </p:nvSpPr>
            <p:spPr>
              <a:xfrm>
                <a:off x="5300149" y="5000584"/>
                <a:ext cx="559957" cy="502920"/>
              </a:xfrm>
              <a:prstGeom prst="rect">
                <a:avLst/>
              </a:prstGeom>
              <a:blipFill>
                <a:blip r:embed="rId26"/>
                <a:stretch>
                  <a:fillRect l="-2128"/>
                </a:stretch>
              </a:blipFill>
              <a:ln>
                <a:solidFill>
                  <a:schemeClr val="tx1"/>
                </a:solidFill>
              </a:ln>
            </p:spPr>
            <p:txBody>
              <a:bodyPr/>
              <a:lstStyle/>
              <a:p>
                <a:r>
                  <a:rPr lang="en-US">
                    <a:noFill/>
                  </a:rPr>
                  <a:t> </a:t>
                </a:r>
              </a:p>
            </p:txBody>
          </p:sp>
        </mc:Fallback>
      </mc:AlternateContent>
      <p:sp>
        <p:nvSpPr>
          <p:cNvPr id="69" name="Title 1">
            <a:extLst>
              <a:ext uri="{FF2B5EF4-FFF2-40B4-BE49-F238E27FC236}">
                <a16:creationId xmlns:a16="http://schemas.microsoft.com/office/drawing/2014/main" id="{22466640-65B9-4945-A87D-E4FCCF87B5B2}"/>
              </a:ext>
            </a:extLst>
          </p:cNvPr>
          <p:cNvSpPr>
            <a:spLocks noGrp="1"/>
          </p:cNvSpPr>
          <p:nvPr>
            <p:ph type="title"/>
          </p:nvPr>
        </p:nvSpPr>
        <p:spPr>
          <a:xfrm>
            <a:off x="838200" y="313754"/>
            <a:ext cx="10515600" cy="1325563"/>
          </a:xfrm>
        </p:spPr>
        <p:txBody>
          <a:bodyPr>
            <a:normAutofit/>
          </a:bodyPr>
          <a:lstStyle/>
          <a:p>
            <a:r>
              <a:rPr lang="en-US" dirty="0"/>
              <a:t>Communication Model</a:t>
            </a:r>
            <a:endParaRPr lang="en-US" dirty="0">
              <a:latin typeface="HelveticaNeueLT Std Cn" panose="020B0506030502030204"/>
            </a:endParaRPr>
          </a:p>
        </p:txBody>
      </p:sp>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A702C8D7-C76B-4E88-BC48-8E4FD9D2AB72}"/>
                  </a:ext>
                </a:extLst>
              </p:cNvPr>
              <p:cNvSpPr/>
              <p:nvPr/>
            </p:nvSpPr>
            <p:spPr>
              <a:xfrm>
                <a:off x="10025544" y="2674909"/>
                <a:ext cx="1562463" cy="33604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1800" b="0" i="0" u="none" strike="noStrike" kern="1200" cap="none" spc="0" normalizeH="0" baseline="0" noProof="0" dirty="0">
                    <a:ln>
                      <a:noFill/>
                    </a:ln>
                    <a:solidFill>
                      <a:prstClr val="black"/>
                    </a:solidFill>
                    <a:effectLst/>
                    <a:uLnTx/>
                    <a:uFillTx/>
                    <a:latin typeface="HelveticaNeueLT Std Cn" panose="020B0506030502030204"/>
                  </a:rPr>
                  <a:t>View </a:t>
                </a:r>
                <a14:m>
                  <m:oMath xmlns:m="http://schemas.openxmlformats.org/officeDocument/2006/math">
                    <m:r>
                      <a:rPr lang="en-US" i="1" smtClean="0">
                        <a:solidFill>
                          <a:schemeClr val="tx1"/>
                        </a:solidFill>
                        <a:latin typeface="Cambria Math" panose="02040503050406030204" pitchFamily="18" charset="0"/>
                      </a:rPr>
                      <m:t>𝑉</m:t>
                    </m:r>
                    <m:r>
                      <a:rPr lang="en-US"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𝑛</m:t>
                        </m:r>
                      </m:sub>
                    </m:sSub>
                    <m:r>
                      <a:rPr lang="en-US" i="1">
                        <a:solidFill>
                          <a:schemeClr val="tx1"/>
                        </a:solidFill>
                        <a:latin typeface="Cambria Math" panose="02040503050406030204" pitchFamily="18" charset="0"/>
                      </a:rPr>
                      <m:t>)</m:t>
                    </m:r>
                  </m:oMath>
                </a14:m>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NeueLT Std Cn" panose="020B0506030502030204"/>
                  </a:rPr>
                  <a:t>is </a:t>
                </a:r>
                <a:r>
                  <a:rPr kumimoji="0" lang="en-US" sz="1800" b="0" i="0" u="none" strike="noStrike" kern="1200" cap="none" spc="0" normalizeH="0" noProof="0" dirty="0">
                    <a:ln>
                      <a:noFill/>
                    </a:ln>
                    <a:solidFill>
                      <a:prstClr val="black"/>
                    </a:solidFill>
                    <a:effectLst/>
                    <a:uLnTx/>
                    <a:uFillTx/>
                    <a:latin typeface="HelveticaNeueLT Std Cn" panose="020B0506030502030204"/>
                  </a:rPr>
                  <a:t>accessible to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solidFill>
                      <a:prstClr val="black"/>
                    </a:solidFill>
                    <a:latin typeface="HelveticaNeueLT Std Cn" panose="020B0506030502030204"/>
                  </a:rPr>
                  <a:t>Party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noProof="0" dirty="0">
                    <a:ln>
                      <a:noFill/>
                    </a:ln>
                    <a:solidFill>
                      <a:prstClr val="black"/>
                    </a:solidFill>
                    <a:effectLst/>
                    <a:uLnTx/>
                    <a:uFillTx/>
                    <a:latin typeface="HelveticaNeueLT Std Cn" panose="020B0506030502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solidFill>
                      <a:prstClr val="black"/>
                    </a:solidFill>
                    <a:latin typeface="HelveticaNeueLT Std Cn" panose="020B0506030502030204"/>
                  </a:rPr>
                  <a:t>Party </a:t>
                </a:r>
                <a14:m>
                  <m:oMath xmlns:m="http://schemas.openxmlformats.org/officeDocument/2006/math">
                    <m:r>
                      <a:rPr lang="en-US" b="0" i="1" baseline="0" smtClean="0">
                        <a:solidFill>
                          <a:prstClr val="black"/>
                        </a:solidFill>
                        <a:latin typeface="Cambria Math" panose="02040503050406030204" pitchFamily="18" charset="0"/>
                      </a:rPr>
                      <m:t>𝑛</m:t>
                    </m:r>
                  </m:oMath>
                </a14:m>
                <a:endParaRPr kumimoji="0" lang="en-US" sz="1800" b="0" i="0" u="none" strike="noStrike" kern="1200" cap="none" spc="0" normalizeH="0" baseline="0" noProof="0" dirty="0">
                  <a:ln>
                    <a:noFill/>
                  </a:ln>
                  <a:solidFill>
                    <a:prstClr val="black"/>
                  </a:solidFill>
                  <a:effectLst/>
                  <a:uLnTx/>
                  <a:uFillTx/>
                  <a:latin typeface="HelveticaNeueLT Std Cn" panose="020B0506030502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HelveticaNeueLT Std Cn" panose="020B0506030502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HelveticaNeueLT Std Cn" panose="020B0506030502030204"/>
                  </a:rPr>
                  <a:t>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1" name="Rectangle 70">
                <a:extLst>
                  <a:ext uri="{FF2B5EF4-FFF2-40B4-BE49-F238E27FC236}">
                    <a16:creationId xmlns:a16="http://schemas.microsoft.com/office/drawing/2014/main" id="{A702C8D7-C76B-4E88-BC48-8E4FD9D2AB72}"/>
                  </a:ext>
                </a:extLst>
              </p:cNvPr>
              <p:cNvSpPr>
                <a:spLocks noRot="1" noChangeAspect="1" noMove="1" noResize="1" noEditPoints="1" noAdjustHandles="1" noChangeArrowheads="1" noChangeShapeType="1" noTextEdit="1"/>
              </p:cNvSpPr>
              <p:nvPr/>
            </p:nvSpPr>
            <p:spPr>
              <a:xfrm>
                <a:off x="10025544" y="2674909"/>
                <a:ext cx="1562463" cy="3360420"/>
              </a:xfrm>
              <a:prstGeom prst="rect">
                <a:avLst/>
              </a:prstGeom>
              <a:blipFill>
                <a:blip r:embed="rId27"/>
                <a:stretch>
                  <a:fillRect l="-775" r="-3876"/>
                </a:stretch>
              </a:blipFill>
              <a:ln>
                <a:solidFill>
                  <a:schemeClr val="tx1"/>
                </a:solidFill>
              </a:ln>
            </p:spPr>
            <p:txBody>
              <a:bodyPr/>
              <a:lstStyle/>
              <a:p>
                <a:r>
                  <a:rPr lang="en-US">
                    <a:noFill/>
                  </a:rPr>
                  <a:t> </a:t>
                </a:r>
              </a:p>
            </p:txBody>
          </p:sp>
        </mc:Fallback>
      </mc:AlternateContent>
      <p:pic>
        <p:nvPicPr>
          <p:cNvPr id="72" name="Picture 71">
            <a:extLst>
              <a:ext uri="{FF2B5EF4-FFF2-40B4-BE49-F238E27FC236}">
                <a16:creationId xmlns:a16="http://schemas.microsoft.com/office/drawing/2014/main" id="{4D462D95-D597-4324-8853-60FD89B8EF1C}"/>
              </a:ext>
            </a:extLst>
          </p:cNvPr>
          <p:cNvPicPr>
            <a:picLocks noChangeAspect="1"/>
          </p:cNvPicPr>
          <p:nvPr/>
        </p:nvPicPr>
        <p:blipFill>
          <a:blip r:embed="rId28"/>
          <a:stretch>
            <a:fillRect/>
          </a:stretch>
        </p:blipFill>
        <p:spPr>
          <a:xfrm>
            <a:off x="10575107" y="5503504"/>
            <a:ext cx="463336" cy="499915"/>
          </a:xfrm>
          <a:prstGeom prst="rect">
            <a:avLst/>
          </a:prstGeom>
        </p:spPr>
      </p:pic>
      <p:sp>
        <p:nvSpPr>
          <p:cNvPr id="39" name="Rectangle 38">
            <a:extLst>
              <a:ext uri="{FF2B5EF4-FFF2-40B4-BE49-F238E27FC236}">
                <a16:creationId xmlns:a16="http://schemas.microsoft.com/office/drawing/2014/main" id="{1ED9BFB9-8605-40D4-BDB5-22CE86046BA3}"/>
              </a:ext>
            </a:extLst>
          </p:cNvPr>
          <p:cNvSpPr/>
          <p:nvPr/>
        </p:nvSpPr>
        <p:spPr>
          <a:xfrm>
            <a:off x="1448532" y="1122164"/>
            <a:ext cx="9298258" cy="4855553"/>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ANY QUESTIONS?</a:t>
            </a:r>
          </a:p>
        </p:txBody>
      </p:sp>
    </p:spTree>
    <p:extLst>
      <p:ext uri="{BB962C8B-B14F-4D97-AF65-F5344CB8AC3E}">
        <p14:creationId xmlns:p14="http://schemas.microsoft.com/office/powerpoint/2010/main" val="231009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6" grpId="0" animBg="1"/>
      <p:bldP spid="28" grpId="0" animBg="1"/>
      <p:bldP spid="50" grpId="0" animBg="1"/>
      <p:bldP spid="51" grpId="0" animBg="1"/>
      <p:bldP spid="53" grpId="0" animBg="1"/>
      <p:bldP spid="54" grpId="0" animBg="1"/>
      <p:bldP spid="55" grpId="0" animBg="1"/>
      <p:bldP spid="56" grpId="0" animBg="1"/>
      <p:bldP spid="58" grpId="0" animBg="1"/>
      <p:bldP spid="59" grpId="0" animBg="1"/>
      <p:bldP spid="61" grpId="0"/>
      <p:bldP spid="47" grpId="0" animBg="1"/>
      <p:bldP spid="48" grpId="0" animBg="1"/>
      <p:bldP spid="62" grpId="0" animBg="1"/>
      <p:bldP spid="63" grpId="0" animBg="1"/>
      <p:bldP spid="64" grpId="0" animBg="1"/>
      <p:bldP spid="6" grpId="0"/>
      <p:bldP spid="66" grpId="0"/>
      <p:bldP spid="67" grpId="0"/>
      <p:bldP spid="42" grpId="0" animBg="1"/>
      <p:bldP spid="43" grpId="0" animBg="1"/>
      <p:bldP spid="44" grpId="0" animBg="1"/>
      <p:bldP spid="71" grpId="0" animBg="1"/>
      <p:bldP spid="3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E936-0274-4204-92F0-C1870C48653B}"/>
              </a:ext>
            </a:extLst>
          </p:cNvPr>
          <p:cNvSpPr>
            <a:spLocks noGrp="1"/>
          </p:cNvSpPr>
          <p:nvPr>
            <p:ph type="title"/>
          </p:nvPr>
        </p:nvSpPr>
        <p:spPr/>
        <p:txBody>
          <a:bodyPr/>
          <a:lstStyle/>
          <a:p>
            <a:r>
              <a:rPr lang="en-US" dirty="0"/>
              <a:t>Key Agreement: Recovery Step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F1507F-5361-4BB8-ABA9-1F5CB2B9B87A}"/>
                  </a:ext>
                </a:extLst>
              </p:cNvPr>
              <p:cNvSpPr>
                <a:spLocks noGrp="1"/>
              </p:cNvSpPr>
              <p:nvPr>
                <p:ph idx="1"/>
              </p:nvPr>
            </p:nvSpPr>
            <p:spPr/>
            <p:txBody>
              <a:bodyPr>
                <a:normAutofit/>
              </a:bodyPr>
              <a:lstStyle/>
              <a:p>
                <a:pPr>
                  <a:lnSpc>
                    <a:spcPct val="150000"/>
                  </a:lnSpc>
                </a:pPr>
                <a:r>
                  <a:rPr lang="en-US" dirty="0"/>
                  <a:t>Alice remembers what she sent: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endParaRPr lang="en-US" dirty="0"/>
              </a:p>
              <a:p>
                <a:pPr>
                  <a:lnSpc>
                    <a:spcPct val="150000"/>
                  </a:lnSpc>
                </a:pPr>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m:t>
                        </m:r>
                      </m:sub>
                    </m:sSub>
                  </m:oMath>
                </a14:m>
                <a:r>
                  <a:rPr lang="en-US" dirty="0"/>
                  <a:t>, she can get a bit by checking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m:t>
                        </m:r>
                      </m:sub>
                    </m:sSub>
                  </m:oMath>
                </a14:m>
                <a:endParaRPr lang="en-US" dirty="0"/>
              </a:p>
              <a:p>
                <a:pPr>
                  <a:lnSpc>
                    <a:spcPct val="150000"/>
                  </a:lnSpc>
                </a:pPr>
                <a:r>
                  <a:rPr lang="en-US" dirty="0"/>
                  <a:t>And Bob can recover the same bit</a:t>
                </a:r>
              </a:p>
              <a:p>
                <a:pPr>
                  <a:lnSpc>
                    <a:spcPct val="150000"/>
                  </a:lnSpc>
                </a:pPr>
                <a:r>
                  <a:rPr lang="en-US" dirty="0"/>
                  <a:t>Via </a:t>
                </a:r>
                <a:r>
                  <a:rPr lang="en-US" dirty="0" err="1"/>
                  <a:t>Hoeffding’s</a:t>
                </a:r>
                <a:r>
                  <a:rPr lang="en-US" dirty="0"/>
                  <a:t> inequality, they get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49</m:t>
                        </m:r>
                      </m:num>
                      <m:den>
                        <m:r>
                          <a:rPr lang="en-US" b="0" i="1" smtClean="0">
                            <a:latin typeface="Cambria Math" panose="02040503050406030204" pitchFamily="18" charset="0"/>
                          </a:rPr>
                          <m:t>100</m:t>
                        </m:r>
                      </m:den>
                    </m:f>
                    <m:r>
                      <a:rPr lang="en-US" b="0" i="1" smtClean="0">
                        <a:latin typeface="Cambria Math" panose="02040503050406030204" pitchFamily="18" charset="0"/>
                      </a:rPr>
                      <m:t>𝑘</m:t>
                    </m:r>
                  </m:oMath>
                </a14:m>
                <a:r>
                  <a:rPr lang="en-US" dirty="0"/>
                  <a:t> bits</a:t>
                </a:r>
              </a:p>
            </p:txBody>
          </p:sp>
        </mc:Choice>
        <mc:Fallback xmlns="">
          <p:sp>
            <p:nvSpPr>
              <p:cNvPr id="3" name="Content Placeholder 2">
                <a:extLst>
                  <a:ext uri="{FF2B5EF4-FFF2-40B4-BE49-F238E27FC236}">
                    <a16:creationId xmlns:a16="http://schemas.microsoft.com/office/drawing/2014/main" id="{15F1507F-5361-4BB8-ABA9-1F5CB2B9B87A}"/>
                  </a:ext>
                </a:extLst>
              </p:cNvPr>
              <p:cNvSpPr>
                <a:spLocks noGrp="1" noRot="1" noChangeAspect="1" noMove="1" noResize="1" noEditPoints="1" noAdjustHandles="1" noChangeArrowheads="1" noChangeShapeType="1" noTextEdit="1"/>
              </p:cNvSpPr>
              <p:nvPr>
                <p:ph idx="1"/>
              </p:nvPr>
            </p:nvSpPr>
            <p:spPr>
              <a:blipFill>
                <a:blip r:embed="rId3"/>
                <a:stretch>
                  <a:fillRect l="-1043"/>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B3E91368-87F4-4ABF-AFCC-5A77CC202C14}"/>
              </a:ext>
            </a:extLst>
          </p:cNvPr>
          <p:cNvSpPr/>
          <p:nvPr/>
        </p:nvSpPr>
        <p:spPr>
          <a:xfrm>
            <a:off x="1264228" y="1001223"/>
            <a:ext cx="9298258" cy="4855553"/>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ANY QUESTIONS?</a:t>
            </a:r>
          </a:p>
        </p:txBody>
      </p:sp>
    </p:spTree>
    <p:extLst>
      <p:ext uri="{BB962C8B-B14F-4D97-AF65-F5344CB8AC3E}">
        <p14:creationId xmlns:p14="http://schemas.microsoft.com/office/powerpoint/2010/main" val="258600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E936-0274-4204-92F0-C1870C48653B}"/>
              </a:ext>
            </a:extLst>
          </p:cNvPr>
          <p:cNvSpPr>
            <a:spLocks noGrp="1"/>
          </p:cNvSpPr>
          <p:nvPr>
            <p:ph type="title"/>
          </p:nvPr>
        </p:nvSpPr>
        <p:spPr/>
        <p:txBody>
          <a:bodyPr/>
          <a:lstStyle/>
          <a:p>
            <a:r>
              <a:rPr lang="en-US" dirty="0"/>
              <a:t>Key Agreement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F1507F-5361-4BB8-ABA9-1F5CB2B9B87A}"/>
                  </a:ext>
                </a:extLst>
              </p:cNvPr>
              <p:cNvSpPr>
                <a:spLocks noGrp="1"/>
              </p:cNvSpPr>
              <p:nvPr>
                <p:ph idx="1"/>
              </p:nvPr>
            </p:nvSpPr>
            <p:spPr/>
            <p:txBody>
              <a:bodyPr>
                <a:normAutofit/>
              </a:bodyPr>
              <a:lstStyle/>
              <a:p>
                <a:pPr>
                  <a:lnSpc>
                    <a:spcPct val="150000"/>
                  </a:lnSpc>
                </a:pPr>
                <a:r>
                  <a:rPr lang="en-US" dirty="0"/>
                  <a:t>There are MPC protocols that rely on symmetric keys</a:t>
                </a:r>
              </a:p>
              <a:p>
                <a:pPr lvl="1">
                  <a:lnSpc>
                    <a:spcPct val="150000"/>
                  </a:lnSpc>
                </a:pPr>
                <a:r>
                  <a:rPr lang="en-US" dirty="0"/>
                  <a:t>If protocol takes </a:t>
                </a:r>
                <a14:m>
                  <m:oMath xmlns:m="http://schemas.openxmlformats.org/officeDocument/2006/math">
                    <m:r>
                      <a:rPr lang="en-US" b="0" i="1" smtClean="0">
                        <a:latin typeface="Cambria Math" panose="02040503050406030204" pitchFamily="18" charset="0"/>
                      </a:rPr>
                      <m:t>𝑟</m:t>
                    </m:r>
                  </m:oMath>
                </a14:m>
                <a:r>
                  <a:rPr lang="en-US" dirty="0"/>
                  <a:t> rounds, previous trick brings us to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+1</m:t>
                    </m:r>
                  </m:oMath>
                </a14:m>
                <a:r>
                  <a:rPr lang="en-US" dirty="0"/>
                  <a:t> rounds</a:t>
                </a:r>
              </a:p>
              <a:p>
                <a:pPr lvl="1">
                  <a:lnSpc>
                    <a:spcPct val="150000"/>
                  </a:lnSpc>
                </a:pPr>
                <a:r>
                  <a:rPr lang="en-US" dirty="0"/>
                  <a:t>e.g.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=2</m:t>
                    </m:r>
                  </m:oMath>
                </a14:m>
                <a:r>
                  <a:rPr lang="en-US" dirty="0"/>
                  <a:t> rounds in </a:t>
                </a:r>
                <a:r>
                  <a:rPr lang="en-US" sz="2000" dirty="0">
                    <a:solidFill>
                      <a:schemeClr val="bg1">
                        <a:lumMod val="50000"/>
                      </a:schemeClr>
                    </a:solidFill>
                  </a:rPr>
                  <a:t>[Applebaum et al. ‘18]</a:t>
                </a:r>
                <a:endParaRPr lang="en-US" dirty="0"/>
              </a:p>
              <a:p>
                <a:pPr>
                  <a:lnSpc>
                    <a:spcPct val="150000"/>
                  </a:lnSpc>
                </a:pPr>
                <a:r>
                  <a:rPr lang="en-US" dirty="0"/>
                  <a:t>This extra round seems necessary…</a:t>
                </a:r>
              </a:p>
              <a:p>
                <a:pPr marL="0" indent="0">
                  <a:lnSpc>
                    <a:spcPct val="150000"/>
                  </a:lnSpc>
                  <a:buNone/>
                </a:pPr>
                <a:endParaRPr lang="en-US" dirty="0"/>
              </a:p>
              <a:p>
                <a:pPr marL="0" indent="0">
                  <a:lnSpc>
                    <a:spcPct val="150000"/>
                  </a:lnSpc>
                  <a:buNone/>
                </a:pPr>
                <a:r>
                  <a:rPr lang="en-US" dirty="0">
                    <a:solidFill>
                      <a:schemeClr val="bg1">
                        <a:lumMod val="50000"/>
                      </a:schemeClr>
                    </a:solidFill>
                  </a:rPr>
                  <a:t>[</a:t>
                </a:r>
                <a:r>
                  <a:rPr lang="en-US" dirty="0" err="1">
                    <a:solidFill>
                      <a:schemeClr val="bg1">
                        <a:lumMod val="50000"/>
                      </a:schemeClr>
                    </a:solidFill>
                  </a:rPr>
                  <a:t>Beimel</a:t>
                </a:r>
                <a:r>
                  <a:rPr lang="en-US" dirty="0">
                    <a:solidFill>
                      <a:schemeClr val="bg1">
                        <a:lumMod val="50000"/>
                      </a:schemeClr>
                    </a:solidFill>
                  </a:rPr>
                  <a:t> et al. ‘20]</a:t>
                </a:r>
                <a:r>
                  <a:rPr lang="en-US" dirty="0"/>
                  <a:t>: But it is not!</a:t>
                </a:r>
              </a:p>
            </p:txBody>
          </p:sp>
        </mc:Choice>
        <mc:Fallback xmlns="">
          <p:sp>
            <p:nvSpPr>
              <p:cNvPr id="3" name="Content Placeholder 2">
                <a:extLst>
                  <a:ext uri="{FF2B5EF4-FFF2-40B4-BE49-F238E27FC236}">
                    <a16:creationId xmlns:a16="http://schemas.microsoft.com/office/drawing/2014/main" id="{15F1507F-5361-4BB8-ABA9-1F5CB2B9B87A}"/>
                  </a:ext>
                </a:extLst>
              </p:cNvPr>
              <p:cNvSpPr>
                <a:spLocks noGrp="1" noRot="1" noChangeAspect="1" noMove="1" noResize="1" noEditPoints="1" noAdjustHandles="1" noChangeArrowheads="1" noChangeShapeType="1" noTextEdit="1"/>
              </p:cNvSpPr>
              <p:nvPr>
                <p:ph idx="1"/>
              </p:nvPr>
            </p:nvSpPr>
            <p:spPr>
              <a:blipFill>
                <a:blip r:embed="rId3"/>
                <a:stretch>
                  <a:fillRect l="-1217"/>
                </a:stretch>
              </a:blipFill>
            </p:spPr>
            <p:txBody>
              <a:bodyPr/>
              <a:lstStyle/>
              <a:p>
                <a:r>
                  <a:rPr lang="en-US">
                    <a:noFill/>
                  </a:rPr>
                  <a:t> </a:t>
                </a:r>
              </a:p>
            </p:txBody>
          </p:sp>
        </mc:Fallback>
      </mc:AlternateContent>
      <p:pic>
        <p:nvPicPr>
          <p:cNvPr id="4" name="Graphic 3" descr="Sunglasses face outline">
            <a:extLst>
              <a:ext uri="{FF2B5EF4-FFF2-40B4-BE49-F238E27FC236}">
                <a16:creationId xmlns:a16="http://schemas.microsoft.com/office/drawing/2014/main" id="{6A56C02B-E6FF-4836-8C9B-7015D32A90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19901" y="5262563"/>
            <a:ext cx="914400" cy="914400"/>
          </a:xfrm>
          <a:prstGeom prst="rect">
            <a:avLst/>
          </a:prstGeom>
        </p:spPr>
      </p:pic>
    </p:spTree>
    <p:extLst>
      <p:ext uri="{BB962C8B-B14F-4D97-AF65-F5344CB8AC3E}">
        <p14:creationId xmlns:p14="http://schemas.microsoft.com/office/powerpoint/2010/main" val="233432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42959D3A-140D-41B5-9861-E5511A5088C3}"/>
              </a:ext>
            </a:extLst>
          </p:cNvPr>
          <p:cNvSpPr/>
          <p:nvPr/>
        </p:nvSpPr>
        <p:spPr>
          <a:xfrm>
            <a:off x="762000" y="4321628"/>
            <a:ext cx="2277828"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Bob</a:t>
            </a:r>
          </a:p>
        </p:txBody>
      </p:sp>
      <p:sp>
        <p:nvSpPr>
          <p:cNvPr id="10" name="Rectangle: Rounded Corners 9">
            <a:extLst>
              <a:ext uri="{FF2B5EF4-FFF2-40B4-BE49-F238E27FC236}">
                <a16:creationId xmlns:a16="http://schemas.microsoft.com/office/drawing/2014/main" id="{F671042E-5532-4F95-B336-1C68966CF3DD}"/>
              </a:ext>
            </a:extLst>
          </p:cNvPr>
          <p:cNvSpPr/>
          <p:nvPr/>
        </p:nvSpPr>
        <p:spPr>
          <a:xfrm>
            <a:off x="762000" y="2610173"/>
            <a:ext cx="2277828"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Alice</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7C91482-02EA-4117-921D-11E18D0A1565}"/>
                  </a:ext>
                </a:extLst>
              </p:cNvPr>
              <p:cNvSpPr/>
              <p:nvPr/>
            </p:nvSpPr>
            <p:spPr>
              <a:xfrm>
                <a:off x="3606454" y="2686205"/>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1</m:t>
                              </m:r>
                            </m:sub>
                          </m:sSub>
                        </m:e>
                      </m:d>
                    </m:oMath>
                  </m:oMathPara>
                </a14:m>
                <a:endParaRPr lang="en-US" dirty="0">
                  <a:solidFill>
                    <a:schemeClr val="tx1"/>
                  </a:solidFill>
                </a:endParaRPr>
              </a:p>
            </p:txBody>
          </p:sp>
        </mc:Choice>
        <mc:Fallback xmlns="">
          <p:sp>
            <p:nvSpPr>
              <p:cNvPr id="4" name="Rectangle 3">
                <a:extLst>
                  <a:ext uri="{FF2B5EF4-FFF2-40B4-BE49-F238E27FC236}">
                    <a16:creationId xmlns:a16="http://schemas.microsoft.com/office/drawing/2014/main" id="{67C91482-02EA-4117-921D-11E18D0A1565}"/>
                  </a:ext>
                </a:extLst>
              </p:cNvPr>
              <p:cNvSpPr>
                <a:spLocks noRot="1" noChangeAspect="1" noMove="1" noResize="1" noEditPoints="1" noAdjustHandles="1" noChangeArrowheads="1" noChangeShapeType="1" noTextEdit="1"/>
              </p:cNvSpPr>
              <p:nvPr/>
            </p:nvSpPr>
            <p:spPr>
              <a:xfrm>
                <a:off x="3606454" y="2686205"/>
                <a:ext cx="911117" cy="502920"/>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3B734FA1-0B2C-4A4C-A0B9-A5F2945284D2}"/>
                  </a:ext>
                </a:extLst>
              </p:cNvPr>
              <p:cNvSpPr/>
              <p:nvPr/>
            </p:nvSpPr>
            <p:spPr>
              <a:xfrm>
                <a:off x="8100582" y="2098975"/>
                <a:ext cx="1290320" cy="33604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Shuffler</a:t>
                </a: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𝑆</m:t>
                      </m:r>
                    </m:oMath>
                  </m:oMathPara>
                </a14:m>
                <a:endParaRPr lang="en-US" dirty="0">
                  <a:solidFill>
                    <a:schemeClr val="tx1"/>
                  </a:solidFill>
                </a:endParaRPr>
              </a:p>
            </p:txBody>
          </p:sp>
        </mc:Choice>
        <mc:Fallback xmlns="">
          <p:sp>
            <p:nvSpPr>
              <p:cNvPr id="16" name="Rectangle 15">
                <a:extLst>
                  <a:ext uri="{FF2B5EF4-FFF2-40B4-BE49-F238E27FC236}">
                    <a16:creationId xmlns:a16="http://schemas.microsoft.com/office/drawing/2014/main" id="{3B734FA1-0B2C-4A4C-A0B9-A5F2945284D2}"/>
                  </a:ext>
                </a:extLst>
              </p:cNvPr>
              <p:cNvSpPr>
                <a:spLocks noRot="1" noChangeAspect="1" noMove="1" noResize="1" noEditPoints="1" noAdjustHandles="1" noChangeArrowheads="1" noChangeShapeType="1" noTextEdit="1"/>
              </p:cNvSpPr>
              <p:nvPr/>
            </p:nvSpPr>
            <p:spPr>
              <a:xfrm>
                <a:off x="8100582" y="2098975"/>
                <a:ext cx="1290320" cy="3360420"/>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17" name="Right Brace 16">
            <a:extLst>
              <a:ext uri="{FF2B5EF4-FFF2-40B4-BE49-F238E27FC236}">
                <a16:creationId xmlns:a16="http://schemas.microsoft.com/office/drawing/2014/main" id="{50BB036D-047B-4176-B298-A97B1CB8118F}"/>
              </a:ext>
            </a:extLst>
          </p:cNvPr>
          <p:cNvSpPr/>
          <p:nvPr/>
        </p:nvSpPr>
        <p:spPr>
          <a:xfrm>
            <a:off x="7455350" y="2684975"/>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700F44ED-B414-4D80-8303-2A80DCF54D0E}"/>
                  </a:ext>
                </a:extLst>
              </p:cNvPr>
              <p:cNvSpPr/>
              <p:nvPr/>
            </p:nvSpPr>
            <p:spPr>
              <a:xfrm>
                <a:off x="1881405" y="2686205"/>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𝑅</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1</m:t>
                          </m:r>
                        </m:e>
                        <m:sup>
                          <m:r>
                            <a:rPr lang="en-US" b="0" i="1" smtClean="0">
                              <a:solidFill>
                                <a:schemeClr val="tx1"/>
                              </a:solidFill>
                              <a:latin typeface="Cambria Math" panose="02040503050406030204" pitchFamily="18" charset="0"/>
                            </a:rPr>
                            <m:t>𝑘</m:t>
                          </m:r>
                        </m:sup>
                      </m:sSup>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4" name="Rectangle 23">
                <a:extLst>
                  <a:ext uri="{FF2B5EF4-FFF2-40B4-BE49-F238E27FC236}">
                    <a16:creationId xmlns:a16="http://schemas.microsoft.com/office/drawing/2014/main" id="{700F44ED-B414-4D80-8303-2A80DCF54D0E}"/>
                  </a:ext>
                </a:extLst>
              </p:cNvPr>
              <p:cNvSpPr>
                <a:spLocks noRot="1" noChangeAspect="1" noMove="1" noResize="1" noEditPoints="1" noAdjustHandles="1" noChangeArrowheads="1" noChangeShapeType="1" noTextEdit="1"/>
              </p:cNvSpPr>
              <p:nvPr/>
            </p:nvSpPr>
            <p:spPr>
              <a:xfrm>
                <a:off x="1881405" y="2686205"/>
                <a:ext cx="803739" cy="502920"/>
              </a:xfrm>
              <a:prstGeom prst="rect">
                <a:avLst/>
              </a:prstGeom>
              <a:blipFill>
                <a:blip r:embed="rId5"/>
                <a:stretch>
                  <a:fillRect/>
                </a:stretch>
              </a:blipFill>
              <a:ln>
                <a:solidFill>
                  <a:schemeClr val="tx1"/>
                </a:solidFill>
              </a:ln>
            </p:spPr>
            <p:txBody>
              <a:bodyPr/>
              <a:lstStyle/>
              <a:p>
                <a:r>
                  <a:rPr lang="en-US">
                    <a:noFill/>
                  </a:rPr>
                  <a:t> </a:t>
                </a:r>
              </a:p>
            </p:txBody>
          </p:sp>
        </mc:Fallback>
      </mc:AlternateContent>
      <p:sp>
        <p:nvSpPr>
          <p:cNvPr id="28" name="Arrow: Right 27">
            <a:extLst>
              <a:ext uri="{FF2B5EF4-FFF2-40B4-BE49-F238E27FC236}">
                <a16:creationId xmlns:a16="http://schemas.microsoft.com/office/drawing/2014/main" id="{0527FA4E-6156-417D-BA1E-3AB090E026A3}"/>
              </a:ext>
            </a:extLst>
          </p:cNvPr>
          <p:cNvSpPr/>
          <p:nvPr/>
        </p:nvSpPr>
        <p:spPr>
          <a:xfrm>
            <a:off x="3039828" y="2843533"/>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D251C6C5-3DBB-4DB7-A26B-B2EBCA21CBFC}"/>
                  </a:ext>
                </a:extLst>
              </p:cNvPr>
              <p:cNvSpPr/>
              <p:nvPr/>
            </p:nvSpPr>
            <p:spPr>
              <a:xfrm>
                <a:off x="1867739" y="4397660"/>
                <a:ext cx="80373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𝑅</m:t>
                      </m:r>
                      <m:r>
                        <a:rPr lang="en-US"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1</m:t>
                          </m:r>
                        </m:e>
                        <m:sup>
                          <m:r>
                            <a:rPr lang="en-US" b="0" i="1" smtClean="0">
                              <a:solidFill>
                                <a:schemeClr val="tx1"/>
                              </a:solidFill>
                              <a:latin typeface="Cambria Math" panose="02040503050406030204" pitchFamily="18" charset="0"/>
                            </a:rPr>
                            <m:t>𝑘</m:t>
                          </m:r>
                        </m:sup>
                      </m:sSup>
                      <m:r>
                        <a:rPr lang="en-US" i="1">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51" name="Rectangle 50">
                <a:extLst>
                  <a:ext uri="{FF2B5EF4-FFF2-40B4-BE49-F238E27FC236}">
                    <a16:creationId xmlns:a16="http://schemas.microsoft.com/office/drawing/2014/main" id="{D251C6C5-3DBB-4DB7-A26B-B2EBCA21CBFC}"/>
                  </a:ext>
                </a:extLst>
              </p:cNvPr>
              <p:cNvSpPr>
                <a:spLocks noRot="1" noChangeAspect="1" noMove="1" noResize="1" noEditPoints="1" noAdjustHandles="1" noChangeArrowheads="1" noChangeShapeType="1" noTextEdit="1"/>
              </p:cNvSpPr>
              <p:nvPr/>
            </p:nvSpPr>
            <p:spPr>
              <a:xfrm>
                <a:off x="1867739" y="4397660"/>
                <a:ext cx="803739" cy="502920"/>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54" name="Arrow: Right 53">
            <a:extLst>
              <a:ext uri="{FF2B5EF4-FFF2-40B4-BE49-F238E27FC236}">
                <a16:creationId xmlns:a16="http://schemas.microsoft.com/office/drawing/2014/main" id="{E688CFB6-DB2E-4794-B0DC-39914DC61E4F}"/>
              </a:ext>
            </a:extLst>
          </p:cNvPr>
          <p:cNvSpPr/>
          <p:nvPr/>
        </p:nvSpPr>
        <p:spPr>
          <a:xfrm>
            <a:off x="3026162" y="4554988"/>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Brace 62">
            <a:extLst>
              <a:ext uri="{FF2B5EF4-FFF2-40B4-BE49-F238E27FC236}">
                <a16:creationId xmlns:a16="http://schemas.microsoft.com/office/drawing/2014/main" id="{E2C79DC5-CA8E-4347-A579-C3CDC1FFD3D7}"/>
              </a:ext>
            </a:extLst>
          </p:cNvPr>
          <p:cNvSpPr/>
          <p:nvPr/>
        </p:nvSpPr>
        <p:spPr>
          <a:xfrm flipH="1">
            <a:off x="9568959" y="2515074"/>
            <a:ext cx="404204" cy="2528221"/>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2CBDEE71-F916-4589-A17B-00D48145835B}"/>
              </a:ext>
            </a:extLst>
          </p:cNvPr>
          <p:cNvSpPr txBox="1"/>
          <p:nvPr/>
        </p:nvSpPr>
        <p:spPr>
          <a:xfrm>
            <a:off x="5675817" y="2752999"/>
            <a:ext cx="427729" cy="369332"/>
          </a:xfrm>
          <a:prstGeom prst="rect">
            <a:avLst/>
          </a:prstGeom>
          <a:noFill/>
        </p:spPr>
        <p:txBody>
          <a:bodyPr wrap="square" rtlCol="0">
            <a:spAutoFit/>
          </a:bodyPr>
          <a:lstStyle/>
          <a:p>
            <a:pPr algn="ctr"/>
            <a:r>
              <a:rPr lang="en-US" dirty="0"/>
              <a:t>… </a:t>
            </a:r>
          </a:p>
        </p:txBody>
      </p:sp>
      <p:pic>
        <p:nvPicPr>
          <p:cNvPr id="12" name="Picture 11">
            <a:extLst>
              <a:ext uri="{FF2B5EF4-FFF2-40B4-BE49-F238E27FC236}">
                <a16:creationId xmlns:a16="http://schemas.microsoft.com/office/drawing/2014/main" id="{AF4E8087-EA21-422C-B2C9-1BFBCFCE9FEC}"/>
              </a:ext>
            </a:extLst>
          </p:cNvPr>
          <p:cNvPicPr>
            <a:picLocks noChangeAspect="1"/>
          </p:cNvPicPr>
          <p:nvPr/>
        </p:nvPicPr>
        <p:blipFill>
          <a:blip r:embed="rId7"/>
          <a:stretch>
            <a:fillRect/>
          </a:stretch>
        </p:blipFill>
        <p:spPr>
          <a:xfrm>
            <a:off x="8507978" y="2620892"/>
            <a:ext cx="475529" cy="609653"/>
          </a:xfrm>
          <a:prstGeom prst="rect">
            <a:avLst/>
          </a:prstGeom>
        </p:spPr>
      </p:pic>
      <p:sp>
        <p:nvSpPr>
          <p:cNvPr id="69" name="Title 1">
            <a:extLst>
              <a:ext uri="{FF2B5EF4-FFF2-40B4-BE49-F238E27FC236}">
                <a16:creationId xmlns:a16="http://schemas.microsoft.com/office/drawing/2014/main" id="{22466640-65B9-4945-A87D-E4FCCF87B5B2}"/>
              </a:ext>
            </a:extLst>
          </p:cNvPr>
          <p:cNvSpPr>
            <a:spLocks noGrp="1"/>
          </p:cNvSpPr>
          <p:nvPr>
            <p:ph type="title"/>
          </p:nvPr>
        </p:nvSpPr>
        <p:spPr>
          <a:xfrm>
            <a:off x="838200" y="313754"/>
            <a:ext cx="10515600" cy="1325563"/>
          </a:xfrm>
        </p:spPr>
        <p:txBody>
          <a:bodyPr>
            <a:normAutofit/>
          </a:bodyPr>
          <a:lstStyle/>
          <a:p>
            <a:r>
              <a:rPr lang="en-US" dirty="0"/>
              <a:t>“Without” Key Agreement: Transmission</a:t>
            </a:r>
            <a:endParaRPr lang="en-US" dirty="0">
              <a:latin typeface="HelveticaNeueLT Std Cn" panose="020B0506030502030204"/>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DF20232-34E3-4C0E-8FEC-044F6DC28722}"/>
                  </a:ext>
                </a:extLst>
              </p:cNvPr>
              <p:cNvSpPr/>
              <p:nvPr/>
            </p:nvSpPr>
            <p:spPr>
              <a:xfrm>
                <a:off x="4622063" y="2686205"/>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2</m:t>
                              </m:r>
                            </m:sub>
                          </m:sSub>
                        </m:e>
                      </m:d>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DF20232-34E3-4C0E-8FEC-044F6DC28722}"/>
                  </a:ext>
                </a:extLst>
              </p:cNvPr>
              <p:cNvSpPr>
                <a:spLocks noRot="1" noChangeAspect="1" noMove="1" noResize="1" noEditPoints="1" noAdjustHandles="1" noChangeArrowheads="1" noChangeShapeType="1" noTextEdit="1"/>
              </p:cNvSpPr>
              <p:nvPr/>
            </p:nvSpPr>
            <p:spPr>
              <a:xfrm>
                <a:off x="4622063" y="2686205"/>
                <a:ext cx="911117" cy="502920"/>
              </a:xfrm>
              <a:prstGeom prst="rect">
                <a:avLst/>
              </a:prstGeom>
              <a:blipFill>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3374820-E4A2-41A3-B6A2-D2E083F77907}"/>
                  </a:ext>
                </a:extLst>
              </p:cNvPr>
              <p:cNvSpPr/>
              <p:nvPr/>
            </p:nvSpPr>
            <p:spPr>
              <a:xfrm>
                <a:off x="6252390" y="2692273"/>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𝑘</m:t>
                              </m:r>
                            </m:sub>
                          </m:sSub>
                        </m:e>
                      </m:d>
                    </m:oMath>
                  </m:oMathPara>
                </a14:m>
                <a:endParaRPr lang="en-US" dirty="0">
                  <a:solidFill>
                    <a:schemeClr val="tx1"/>
                  </a:solidFill>
                </a:endParaRPr>
              </a:p>
            </p:txBody>
          </p:sp>
        </mc:Choice>
        <mc:Fallback xmlns="">
          <p:sp>
            <p:nvSpPr>
              <p:cNvPr id="3" name="Rectangle 2">
                <a:extLst>
                  <a:ext uri="{FF2B5EF4-FFF2-40B4-BE49-F238E27FC236}">
                    <a16:creationId xmlns:a16="http://schemas.microsoft.com/office/drawing/2014/main" id="{D3374820-E4A2-41A3-B6A2-D2E083F77907}"/>
                  </a:ext>
                </a:extLst>
              </p:cNvPr>
              <p:cNvSpPr>
                <a:spLocks noRot="1" noChangeAspect="1" noMove="1" noResize="1" noEditPoints="1" noAdjustHandles="1" noChangeArrowheads="1" noChangeShapeType="1" noTextEdit="1"/>
              </p:cNvSpPr>
              <p:nvPr/>
            </p:nvSpPr>
            <p:spPr>
              <a:xfrm>
                <a:off x="6252390" y="2692273"/>
                <a:ext cx="911117" cy="502920"/>
              </a:xfrm>
              <a:prstGeom prst="rect">
                <a:avLst/>
              </a:prstGeom>
              <a:blipFill>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F8F26A-175A-4AAE-B5D4-1389B9CB8C14}"/>
                  </a:ext>
                </a:extLst>
              </p:cNvPr>
              <p:cNvSpPr/>
              <p:nvPr/>
            </p:nvSpPr>
            <p:spPr>
              <a:xfrm>
                <a:off x="3620038" y="4397660"/>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𝑏</m:t>
                              </m:r>
                            </m:e>
                            <m:sub>
                              <m:r>
                                <a:rPr lang="en-US" b="0" i="1" smtClean="0">
                                  <a:solidFill>
                                    <a:schemeClr val="tx1"/>
                                  </a:solidFill>
                                  <a:latin typeface="Cambria Math" panose="02040503050406030204" pitchFamily="18" charset="0"/>
                                </a:rPr>
                                <m:t>1</m:t>
                              </m:r>
                            </m:sub>
                          </m:sSub>
                        </m:e>
                      </m:d>
                    </m:oMath>
                  </m:oMathPara>
                </a14:m>
                <a:endParaRPr lang="en-US" dirty="0">
                  <a:solidFill>
                    <a:schemeClr val="tx1"/>
                  </a:solidFill>
                </a:endParaRPr>
              </a:p>
            </p:txBody>
          </p:sp>
        </mc:Choice>
        <mc:Fallback xmlns="">
          <p:sp>
            <p:nvSpPr>
              <p:cNvPr id="5" name="Rectangle 4">
                <a:extLst>
                  <a:ext uri="{FF2B5EF4-FFF2-40B4-BE49-F238E27FC236}">
                    <a16:creationId xmlns:a16="http://schemas.microsoft.com/office/drawing/2014/main" id="{67F8F26A-175A-4AAE-B5D4-1389B9CB8C14}"/>
                  </a:ext>
                </a:extLst>
              </p:cNvPr>
              <p:cNvSpPr>
                <a:spLocks noRot="1" noChangeAspect="1" noMove="1" noResize="1" noEditPoints="1" noAdjustHandles="1" noChangeArrowheads="1" noChangeShapeType="1" noTextEdit="1"/>
              </p:cNvSpPr>
              <p:nvPr/>
            </p:nvSpPr>
            <p:spPr>
              <a:xfrm>
                <a:off x="3620038" y="4397660"/>
                <a:ext cx="911117" cy="502920"/>
              </a:xfrm>
              <a:prstGeom prst="rect">
                <a:avLst/>
              </a:prstGeom>
              <a:blipFill>
                <a:blip r:embed="rId10"/>
                <a:stretch>
                  <a:fillRect/>
                </a:stretch>
              </a:blipFill>
              <a:ln>
                <a:solidFill>
                  <a:schemeClr val="tx1"/>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6D63F290-7878-445D-A0A6-E99F5FE2BCE1}"/>
              </a:ext>
            </a:extLst>
          </p:cNvPr>
          <p:cNvSpPr txBox="1"/>
          <p:nvPr/>
        </p:nvSpPr>
        <p:spPr>
          <a:xfrm>
            <a:off x="5689401" y="4464454"/>
            <a:ext cx="427729" cy="369332"/>
          </a:xfrm>
          <a:prstGeom prst="rect">
            <a:avLst/>
          </a:prstGeom>
          <a:noFill/>
        </p:spPr>
        <p:txBody>
          <a:bodyPr wrap="square" rtlCol="0">
            <a:spAutoFit/>
          </a:bodyPr>
          <a:lstStyle/>
          <a:p>
            <a:pPr algn="ctr"/>
            <a:r>
              <a:rPr lang="en-US" dirty="0"/>
              <a:t>… </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D1A539F-4979-41FD-B957-9FB782481338}"/>
                  </a:ext>
                </a:extLst>
              </p:cNvPr>
              <p:cNvSpPr/>
              <p:nvPr/>
            </p:nvSpPr>
            <p:spPr>
              <a:xfrm>
                <a:off x="4635647" y="4397660"/>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𝑏</m:t>
                              </m:r>
                            </m:e>
                            <m:sub>
                              <m:r>
                                <a:rPr lang="en-US" b="0" i="1" smtClean="0">
                                  <a:solidFill>
                                    <a:schemeClr val="tx1"/>
                                  </a:solidFill>
                                  <a:latin typeface="Cambria Math" panose="02040503050406030204" pitchFamily="18" charset="0"/>
                                </a:rPr>
                                <m:t>2</m:t>
                              </m:r>
                            </m:sub>
                          </m:sSub>
                        </m:e>
                      </m:d>
                    </m:oMath>
                  </m:oMathPara>
                </a14:m>
                <a:endParaRPr lang="en-US" dirty="0">
                  <a:solidFill>
                    <a:schemeClr val="tx1"/>
                  </a:solidFill>
                </a:endParaRPr>
              </a:p>
            </p:txBody>
          </p:sp>
        </mc:Choice>
        <mc:Fallback xmlns="">
          <p:sp>
            <p:nvSpPr>
              <p:cNvPr id="8" name="Rectangle 7">
                <a:extLst>
                  <a:ext uri="{FF2B5EF4-FFF2-40B4-BE49-F238E27FC236}">
                    <a16:creationId xmlns:a16="http://schemas.microsoft.com/office/drawing/2014/main" id="{7D1A539F-4979-41FD-B957-9FB782481338}"/>
                  </a:ext>
                </a:extLst>
              </p:cNvPr>
              <p:cNvSpPr>
                <a:spLocks noRot="1" noChangeAspect="1" noMove="1" noResize="1" noEditPoints="1" noAdjustHandles="1" noChangeArrowheads="1" noChangeShapeType="1" noTextEdit="1"/>
              </p:cNvSpPr>
              <p:nvPr/>
            </p:nvSpPr>
            <p:spPr>
              <a:xfrm>
                <a:off x="4635647" y="4397660"/>
                <a:ext cx="911117" cy="502920"/>
              </a:xfrm>
              <a:prstGeom prst="rect">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7CF7164-ED8E-4254-A061-7E8B1C6A6DB6}"/>
                  </a:ext>
                </a:extLst>
              </p:cNvPr>
              <p:cNvSpPr/>
              <p:nvPr/>
            </p:nvSpPr>
            <p:spPr>
              <a:xfrm>
                <a:off x="6265974" y="4397660"/>
                <a:ext cx="911117"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𝑏</m:t>
                              </m:r>
                            </m:e>
                            <m:sub>
                              <m:r>
                                <a:rPr lang="en-US" b="0" i="1" smtClean="0">
                                  <a:solidFill>
                                    <a:schemeClr val="tx1"/>
                                  </a:solidFill>
                                  <a:latin typeface="Cambria Math" panose="02040503050406030204" pitchFamily="18" charset="0"/>
                                </a:rPr>
                                <m:t>𝑘</m:t>
                              </m:r>
                            </m:sub>
                          </m:sSub>
                        </m:e>
                      </m:d>
                    </m:oMath>
                  </m:oMathPara>
                </a14:m>
                <a:endParaRPr lang="en-US" dirty="0">
                  <a:solidFill>
                    <a:schemeClr val="tx1"/>
                  </a:solidFill>
                </a:endParaRPr>
              </a:p>
            </p:txBody>
          </p:sp>
        </mc:Choice>
        <mc:Fallback xmlns="">
          <p:sp>
            <p:nvSpPr>
              <p:cNvPr id="9" name="Rectangle 8">
                <a:extLst>
                  <a:ext uri="{FF2B5EF4-FFF2-40B4-BE49-F238E27FC236}">
                    <a16:creationId xmlns:a16="http://schemas.microsoft.com/office/drawing/2014/main" id="{47CF7164-ED8E-4254-A061-7E8B1C6A6DB6}"/>
                  </a:ext>
                </a:extLst>
              </p:cNvPr>
              <p:cNvSpPr>
                <a:spLocks noRot="1" noChangeAspect="1" noMove="1" noResize="1" noEditPoints="1" noAdjustHandles="1" noChangeArrowheads="1" noChangeShapeType="1" noTextEdit="1"/>
              </p:cNvSpPr>
              <p:nvPr/>
            </p:nvSpPr>
            <p:spPr>
              <a:xfrm>
                <a:off x="6265974" y="4397660"/>
                <a:ext cx="911117" cy="502920"/>
              </a:xfrm>
              <a:prstGeom prst="rect">
                <a:avLst/>
              </a:prstGeom>
              <a:blipFill>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5A9D610-C475-40B4-8C75-39F88BC13E43}"/>
                  </a:ext>
                </a:extLst>
              </p:cNvPr>
              <p:cNvSpPr/>
              <p:nvPr/>
            </p:nvSpPr>
            <p:spPr>
              <a:xfrm>
                <a:off x="10103846" y="2117972"/>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1,1</m:t>
                              </m:r>
                            </m:sub>
                          </m:sSub>
                        </m:e>
                      </m:d>
                    </m:oMath>
                  </m:oMathPara>
                </a14:m>
                <a:endParaRPr lang="en-US" dirty="0">
                  <a:solidFill>
                    <a:schemeClr val="tx1"/>
                  </a:solidFill>
                </a:endParaRPr>
              </a:p>
            </p:txBody>
          </p:sp>
        </mc:Choice>
        <mc:Fallback xmlns="">
          <p:sp>
            <p:nvSpPr>
              <p:cNvPr id="11" name="Rectangle 10">
                <a:extLst>
                  <a:ext uri="{FF2B5EF4-FFF2-40B4-BE49-F238E27FC236}">
                    <a16:creationId xmlns:a16="http://schemas.microsoft.com/office/drawing/2014/main" id="{85A9D610-C475-40B4-8C75-39F88BC13E43}"/>
                  </a:ext>
                </a:extLst>
              </p:cNvPr>
              <p:cNvSpPr>
                <a:spLocks noRot="1" noChangeAspect="1" noMove="1" noResize="1" noEditPoints="1" noAdjustHandles="1" noChangeArrowheads="1" noChangeShapeType="1" noTextEdit="1"/>
              </p:cNvSpPr>
              <p:nvPr/>
            </p:nvSpPr>
            <p:spPr>
              <a:xfrm>
                <a:off x="10103846" y="2117972"/>
                <a:ext cx="1007344" cy="502920"/>
              </a:xfrm>
              <a:prstGeom prst="rect">
                <a:avLst/>
              </a:prstGeom>
              <a:blipFill>
                <a:blip r:embed="rId1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6BB03B6-FC3A-4359-B2FB-A05041281062}"/>
                  </a:ext>
                </a:extLst>
              </p:cNvPr>
              <p:cNvSpPr/>
              <p:nvPr/>
            </p:nvSpPr>
            <p:spPr>
              <a:xfrm>
                <a:off x="10103846" y="2705466"/>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1,2</m:t>
                              </m:r>
                            </m:sub>
                          </m:sSub>
                        </m:e>
                      </m:d>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B6BB03B6-FC3A-4359-B2FB-A05041281062}"/>
                  </a:ext>
                </a:extLst>
              </p:cNvPr>
              <p:cNvSpPr>
                <a:spLocks noRot="1" noChangeAspect="1" noMove="1" noResize="1" noEditPoints="1" noAdjustHandles="1" noChangeArrowheads="1" noChangeShapeType="1" noTextEdit="1"/>
              </p:cNvSpPr>
              <p:nvPr/>
            </p:nvSpPr>
            <p:spPr>
              <a:xfrm>
                <a:off x="10103846" y="2705466"/>
                <a:ext cx="1007344" cy="502920"/>
              </a:xfrm>
              <a:prstGeom prst="rect">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218C108-04B7-4686-AD76-C50DC7904840}"/>
                  </a:ext>
                </a:extLst>
              </p:cNvPr>
              <p:cNvSpPr/>
              <p:nvPr/>
            </p:nvSpPr>
            <p:spPr>
              <a:xfrm>
                <a:off x="10103846" y="3706378"/>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,1</m:t>
                              </m:r>
                            </m:sub>
                          </m:sSub>
                        </m:e>
                      </m:d>
                    </m:oMath>
                  </m:oMathPara>
                </a14:m>
                <a:endParaRPr lang="en-US" dirty="0">
                  <a:solidFill>
                    <a:schemeClr val="tx1"/>
                  </a:solidFill>
                </a:endParaRPr>
              </a:p>
            </p:txBody>
          </p:sp>
        </mc:Choice>
        <mc:Fallback xmlns="">
          <p:sp>
            <p:nvSpPr>
              <p:cNvPr id="14" name="Rectangle 13">
                <a:extLst>
                  <a:ext uri="{FF2B5EF4-FFF2-40B4-BE49-F238E27FC236}">
                    <a16:creationId xmlns:a16="http://schemas.microsoft.com/office/drawing/2014/main" id="{6218C108-04B7-4686-AD76-C50DC7904840}"/>
                  </a:ext>
                </a:extLst>
              </p:cNvPr>
              <p:cNvSpPr>
                <a:spLocks noRot="1" noChangeAspect="1" noMove="1" noResize="1" noEditPoints="1" noAdjustHandles="1" noChangeArrowheads="1" noChangeShapeType="1" noTextEdit="1"/>
              </p:cNvSpPr>
              <p:nvPr/>
            </p:nvSpPr>
            <p:spPr>
              <a:xfrm>
                <a:off x="10103846" y="3706378"/>
                <a:ext cx="1007344" cy="502920"/>
              </a:xfrm>
              <a:prstGeom prst="rect">
                <a:avLst/>
              </a:prstGeom>
              <a:blipFill>
                <a:blip r:embed="rId1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86C3CA0-CA28-44CA-BCE3-B7E1CD566F95}"/>
                  </a:ext>
                </a:extLst>
              </p:cNvPr>
              <p:cNvSpPr/>
              <p:nvPr/>
            </p:nvSpPr>
            <p:spPr>
              <a:xfrm>
                <a:off x="10103846" y="4293872"/>
                <a:ext cx="100734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,2</m:t>
                              </m:r>
                            </m:sub>
                          </m:sSub>
                        </m:e>
                      </m:d>
                    </m:oMath>
                  </m:oMathPara>
                </a14:m>
                <a:endParaRPr lang="en-US" dirty="0">
                  <a:solidFill>
                    <a:schemeClr val="tx1"/>
                  </a:solidFill>
                </a:endParaRPr>
              </a:p>
            </p:txBody>
          </p:sp>
        </mc:Choice>
        <mc:Fallback xmlns="">
          <p:sp>
            <p:nvSpPr>
              <p:cNvPr id="15" name="Rectangle 14">
                <a:extLst>
                  <a:ext uri="{FF2B5EF4-FFF2-40B4-BE49-F238E27FC236}">
                    <a16:creationId xmlns:a16="http://schemas.microsoft.com/office/drawing/2014/main" id="{886C3CA0-CA28-44CA-BCE3-B7E1CD566F95}"/>
                  </a:ext>
                </a:extLst>
              </p:cNvPr>
              <p:cNvSpPr>
                <a:spLocks noRot="1" noChangeAspect="1" noMove="1" noResize="1" noEditPoints="1" noAdjustHandles="1" noChangeArrowheads="1" noChangeShapeType="1" noTextEdit="1"/>
              </p:cNvSpPr>
              <p:nvPr/>
            </p:nvSpPr>
            <p:spPr>
              <a:xfrm>
                <a:off x="10103846" y="4293872"/>
                <a:ext cx="1007344" cy="502920"/>
              </a:xfrm>
              <a:prstGeom prst="rect">
                <a:avLst/>
              </a:prstGeom>
              <a:blipFill>
                <a:blip r:embed="rId16"/>
                <a:stretch>
                  <a:fillRect/>
                </a:stretch>
              </a:blipFill>
              <a:ln>
                <a:solidFill>
                  <a:schemeClr val="tx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39D3AA60-B9C9-472D-9D72-D5E0EF4FC380}"/>
              </a:ext>
            </a:extLst>
          </p:cNvPr>
          <p:cNvSpPr txBox="1"/>
          <p:nvPr/>
        </p:nvSpPr>
        <p:spPr>
          <a:xfrm>
            <a:off x="10393654" y="3294759"/>
            <a:ext cx="427729" cy="369332"/>
          </a:xfrm>
          <a:prstGeom prst="rect">
            <a:avLst/>
          </a:prstGeom>
          <a:noFill/>
        </p:spPr>
        <p:txBody>
          <a:bodyPr wrap="square" rtlCol="0">
            <a:spAutoFit/>
          </a:bodyPr>
          <a:lstStyle/>
          <a:p>
            <a:pPr algn="ctr"/>
            <a:r>
              <a:rPr lang="en-US" dirty="0"/>
              <a:t>… </a:t>
            </a:r>
          </a:p>
        </p:txBody>
      </p:sp>
      <p:sp>
        <p:nvSpPr>
          <p:cNvPr id="6" name="Rectangle: Rounded Corners 5">
            <a:extLst>
              <a:ext uri="{FF2B5EF4-FFF2-40B4-BE49-F238E27FC236}">
                <a16:creationId xmlns:a16="http://schemas.microsoft.com/office/drawing/2014/main" id="{DD0D7B84-AFC2-44B4-8D6A-D0D9E2EAA041}"/>
              </a:ext>
            </a:extLst>
          </p:cNvPr>
          <p:cNvSpPr/>
          <p:nvPr/>
        </p:nvSpPr>
        <p:spPr>
          <a:xfrm>
            <a:off x="737539" y="3455831"/>
            <a:ext cx="2277828" cy="6549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Alice</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2BCAF6FC-BA8F-453C-AA03-A0026C074376}"/>
                  </a:ext>
                </a:extLst>
              </p:cNvPr>
              <p:cNvSpPr/>
              <p:nvPr/>
            </p:nvSpPr>
            <p:spPr>
              <a:xfrm>
                <a:off x="1719944" y="3531863"/>
                <a:ext cx="940740"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𝑅</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3" name="Rectangle 22">
                <a:extLst>
                  <a:ext uri="{FF2B5EF4-FFF2-40B4-BE49-F238E27FC236}">
                    <a16:creationId xmlns:a16="http://schemas.microsoft.com/office/drawing/2014/main" id="{2BCAF6FC-BA8F-453C-AA03-A0026C074376}"/>
                  </a:ext>
                </a:extLst>
              </p:cNvPr>
              <p:cNvSpPr>
                <a:spLocks noRot="1" noChangeAspect="1" noMove="1" noResize="1" noEditPoints="1" noAdjustHandles="1" noChangeArrowheads="1" noChangeShapeType="1" noTextEdit="1"/>
              </p:cNvSpPr>
              <p:nvPr/>
            </p:nvSpPr>
            <p:spPr>
              <a:xfrm>
                <a:off x="1719944" y="3531863"/>
                <a:ext cx="940740" cy="502920"/>
              </a:xfrm>
              <a:prstGeom prst="rect">
                <a:avLst/>
              </a:prstGeom>
              <a:blipFill>
                <a:blip r:embed="rId17"/>
                <a:stretch>
                  <a:fillRect l="-1282" t="-1176" r="-15385"/>
                </a:stretch>
              </a:blipFill>
              <a:ln>
                <a:solidFill>
                  <a:schemeClr val="tx1"/>
                </a:solidFill>
              </a:ln>
            </p:spPr>
            <p:txBody>
              <a:bodyPr/>
              <a:lstStyle/>
              <a:p>
                <a:r>
                  <a:rPr lang="en-US">
                    <a:noFill/>
                  </a:rPr>
                  <a:t> </a:t>
                </a:r>
              </a:p>
            </p:txBody>
          </p:sp>
        </mc:Fallback>
      </mc:AlternateContent>
      <p:sp>
        <p:nvSpPr>
          <p:cNvPr id="25" name="Arrow: Right 24">
            <a:extLst>
              <a:ext uri="{FF2B5EF4-FFF2-40B4-BE49-F238E27FC236}">
                <a16:creationId xmlns:a16="http://schemas.microsoft.com/office/drawing/2014/main" id="{7A0A3CE9-3BC9-4A74-98E1-26299E6D0DB7}"/>
              </a:ext>
            </a:extLst>
          </p:cNvPr>
          <p:cNvSpPr/>
          <p:nvPr/>
        </p:nvSpPr>
        <p:spPr>
          <a:xfrm>
            <a:off x="3015367" y="3689191"/>
            <a:ext cx="470277" cy="188265"/>
          </a:xfrm>
          <a:prstGeom prst="rightArrow">
            <a:avLst>
              <a:gd name="adj1" fmla="val 27322"/>
              <a:gd name="adj2" fmla="val 651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A898D274-D2AA-442D-9D03-EA7D5D957888}"/>
                  </a:ext>
                </a:extLst>
              </p:cNvPr>
              <p:cNvSpPr/>
              <p:nvPr/>
            </p:nvSpPr>
            <p:spPr>
              <a:xfrm>
                <a:off x="3584174" y="3531863"/>
                <a:ext cx="3014204"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h</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h</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𝑘</m:t>
                                  </m:r>
                                </m:sub>
                              </m:sSub>
                            </m:e>
                          </m:d>
                        </m:e>
                      </m:d>
                    </m:oMath>
                  </m:oMathPara>
                </a14:m>
                <a:endParaRPr lang="en-US" dirty="0">
                  <a:solidFill>
                    <a:schemeClr val="tx1"/>
                  </a:solidFill>
                </a:endParaRPr>
              </a:p>
            </p:txBody>
          </p:sp>
        </mc:Choice>
        <mc:Fallback xmlns="">
          <p:sp>
            <p:nvSpPr>
              <p:cNvPr id="26" name="Rectangle 25">
                <a:extLst>
                  <a:ext uri="{FF2B5EF4-FFF2-40B4-BE49-F238E27FC236}">
                    <a16:creationId xmlns:a16="http://schemas.microsoft.com/office/drawing/2014/main" id="{A898D274-D2AA-442D-9D03-EA7D5D957888}"/>
                  </a:ext>
                </a:extLst>
              </p:cNvPr>
              <p:cNvSpPr>
                <a:spLocks noRot="1" noChangeAspect="1" noMove="1" noResize="1" noEditPoints="1" noAdjustHandles="1" noChangeArrowheads="1" noChangeShapeType="1" noTextEdit="1"/>
              </p:cNvSpPr>
              <p:nvPr/>
            </p:nvSpPr>
            <p:spPr>
              <a:xfrm>
                <a:off x="3584174" y="3531863"/>
                <a:ext cx="3014204" cy="502920"/>
              </a:xfrm>
              <a:prstGeom prst="rect">
                <a:avLst/>
              </a:prstGeom>
              <a:blipFill>
                <a:blip r:embed="rId1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48DB8AD-7763-4845-9651-9199D25AB56E}"/>
                  </a:ext>
                </a:extLst>
              </p:cNvPr>
              <p:cNvSpPr txBox="1"/>
              <p:nvPr/>
            </p:nvSpPr>
            <p:spPr>
              <a:xfrm>
                <a:off x="874773" y="1599123"/>
                <a:ext cx="10317945" cy="535916"/>
              </a:xfrm>
              <a:prstGeom prst="rect">
                <a:avLst/>
              </a:prstGeom>
              <a:noFill/>
            </p:spPr>
            <p:txBody>
              <a:bodyPr wrap="square" rtlCol="0">
                <a:spAutoFit/>
              </a:bodyPr>
              <a:lstStyle/>
              <a:p>
                <a:r>
                  <a:rPr lang="en-US" sz="2000" dirty="0">
                    <a:latin typeface="HelveticaNeueLT Std Cn" panose="020B0506030502030204"/>
                  </a:rPr>
                  <a:t>Alice wants to send </a:t>
                </a:r>
                <a14:m>
                  <m:oMath xmlns:m="http://schemas.openxmlformats.org/officeDocument/2006/math">
                    <m:r>
                      <a:rPr lang="en-US" sz="2000" b="0" i="1" smtClean="0">
                        <a:latin typeface="Cambria Math" panose="02040503050406030204" pitchFamily="18" charset="0"/>
                      </a:rPr>
                      <m:t>𝑥</m:t>
                    </m:r>
                  </m:oMath>
                </a14:m>
                <a:r>
                  <a:rPr lang="en-US" sz="2000" dirty="0">
                    <a:latin typeface="HelveticaNeueLT Std Cn" panose="020B0506030502030204"/>
                  </a:rPr>
                  <a:t> (</a:t>
                </a:r>
                <a14:m>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𝑘</m:t>
                        </m:r>
                      </m:num>
                      <m:den>
                        <m:r>
                          <a:rPr lang="en-US" sz="2000" b="0" i="1" smtClean="0">
                            <a:latin typeface="Cambria Math" panose="02040503050406030204" pitchFamily="18" charset="0"/>
                          </a:rPr>
                          <m:t>10</m:t>
                        </m:r>
                      </m:den>
                    </m:f>
                  </m:oMath>
                </a14:m>
                <a:r>
                  <a:rPr lang="en-US" sz="2000" dirty="0">
                    <a:latin typeface="HelveticaNeueLT Std Cn" panose="020B0506030502030204"/>
                  </a:rPr>
                  <a:t> bits). Use an OTP that Bob can recover but Eve can’t</a:t>
                </a:r>
              </a:p>
            </p:txBody>
          </p:sp>
        </mc:Choice>
        <mc:Fallback xmlns="">
          <p:sp>
            <p:nvSpPr>
              <p:cNvPr id="27" name="TextBox 26">
                <a:extLst>
                  <a:ext uri="{FF2B5EF4-FFF2-40B4-BE49-F238E27FC236}">
                    <a16:creationId xmlns:a16="http://schemas.microsoft.com/office/drawing/2014/main" id="{748DB8AD-7763-4845-9651-9199D25AB56E}"/>
                  </a:ext>
                </a:extLst>
              </p:cNvPr>
              <p:cNvSpPr txBox="1">
                <a:spLocks noRot="1" noChangeAspect="1" noMove="1" noResize="1" noEditPoints="1" noAdjustHandles="1" noChangeArrowheads="1" noChangeShapeType="1" noTextEdit="1"/>
              </p:cNvSpPr>
              <p:nvPr/>
            </p:nvSpPr>
            <p:spPr>
              <a:xfrm>
                <a:off x="874773" y="1599123"/>
                <a:ext cx="10317945" cy="535916"/>
              </a:xfrm>
              <a:prstGeom prst="rect">
                <a:avLst/>
              </a:prstGeom>
              <a:blipFill>
                <a:blip r:embed="rId19"/>
                <a:stretch>
                  <a:fillRect l="-591"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C0C62DB9-C53B-4922-AB31-BECA347320F3}"/>
                  </a:ext>
                </a:extLst>
              </p:cNvPr>
              <p:cNvSpPr/>
              <p:nvPr/>
            </p:nvSpPr>
            <p:spPr>
              <a:xfrm>
                <a:off x="10103846" y="4939616"/>
                <a:ext cx="1009213"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h</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m:t>
                          </m:r>
                        </m:e>
                      </m:d>
                    </m:oMath>
                  </m:oMathPara>
                </a14:m>
                <a:endParaRPr lang="en-US" dirty="0">
                  <a:solidFill>
                    <a:schemeClr val="tx1"/>
                  </a:solidFill>
                </a:endParaRPr>
              </a:p>
            </p:txBody>
          </p:sp>
        </mc:Choice>
        <mc:Fallback xmlns="">
          <p:sp>
            <p:nvSpPr>
              <p:cNvPr id="29" name="Rectangle 28">
                <a:extLst>
                  <a:ext uri="{FF2B5EF4-FFF2-40B4-BE49-F238E27FC236}">
                    <a16:creationId xmlns:a16="http://schemas.microsoft.com/office/drawing/2014/main" id="{C0C62DB9-C53B-4922-AB31-BECA347320F3}"/>
                  </a:ext>
                </a:extLst>
              </p:cNvPr>
              <p:cNvSpPr>
                <a:spLocks noRot="1" noChangeAspect="1" noMove="1" noResize="1" noEditPoints="1" noAdjustHandles="1" noChangeArrowheads="1" noChangeShapeType="1" noTextEdit="1"/>
              </p:cNvSpPr>
              <p:nvPr/>
            </p:nvSpPr>
            <p:spPr>
              <a:xfrm>
                <a:off x="10103846" y="4939616"/>
                <a:ext cx="1009213" cy="502920"/>
              </a:xfrm>
              <a:prstGeom prst="rect">
                <a:avLst/>
              </a:prstGeom>
              <a:blipFill>
                <a:blip r:embed="rId2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Speech Bubble: Rectangle with Corners Rounded 40">
                <a:extLst>
                  <a:ext uri="{FF2B5EF4-FFF2-40B4-BE49-F238E27FC236}">
                    <a16:creationId xmlns:a16="http://schemas.microsoft.com/office/drawing/2014/main" id="{4BF867A3-C92D-4D5F-A91C-C79B0A1A2DC9}"/>
                  </a:ext>
                </a:extLst>
              </p:cNvPr>
              <p:cNvSpPr/>
              <p:nvPr/>
            </p:nvSpPr>
            <p:spPr>
              <a:xfrm>
                <a:off x="3453382" y="2895864"/>
                <a:ext cx="2038949" cy="6549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h</m:t>
                    </m:r>
                  </m:oMath>
                </a14:m>
                <a:r>
                  <a:rPr lang="en-US" dirty="0">
                    <a:latin typeface="HelveticaNeueLT Std Cn" panose="020B0506030502030204"/>
                  </a:rPr>
                  <a:t> is a random hash function</a:t>
                </a:r>
              </a:p>
            </p:txBody>
          </p:sp>
        </mc:Choice>
        <mc:Fallback xmlns="">
          <p:sp>
            <p:nvSpPr>
              <p:cNvPr id="41" name="Speech Bubble: Rectangle with Corners Rounded 40">
                <a:extLst>
                  <a:ext uri="{FF2B5EF4-FFF2-40B4-BE49-F238E27FC236}">
                    <a16:creationId xmlns:a16="http://schemas.microsoft.com/office/drawing/2014/main" id="{4BF867A3-C92D-4D5F-A91C-C79B0A1A2DC9}"/>
                  </a:ext>
                </a:extLst>
              </p:cNvPr>
              <p:cNvSpPr>
                <a:spLocks noRot="1" noChangeAspect="1" noMove="1" noResize="1" noEditPoints="1" noAdjustHandles="1" noChangeArrowheads="1" noChangeShapeType="1" noTextEdit="1"/>
              </p:cNvSpPr>
              <p:nvPr/>
            </p:nvSpPr>
            <p:spPr>
              <a:xfrm>
                <a:off x="3453382" y="2895864"/>
                <a:ext cx="2038949" cy="654984"/>
              </a:xfrm>
              <a:prstGeom prst="wedgeRoundRectCallout">
                <a:avLst/>
              </a:prstGeom>
              <a:blipFill>
                <a:blip r:embed="rId21"/>
                <a:stretch>
                  <a:fillRect t="-2439"/>
                </a:stretch>
              </a:blipFill>
            </p:spPr>
            <p:txBody>
              <a:bodyPr/>
              <a:lstStyle/>
              <a:p>
                <a:r>
                  <a:rPr lang="en-US">
                    <a:noFill/>
                  </a:rPr>
                  <a:t> </a:t>
                </a:r>
              </a:p>
            </p:txBody>
          </p:sp>
        </mc:Fallback>
      </mc:AlternateContent>
    </p:spTree>
    <p:extLst>
      <p:ext uri="{BB962C8B-B14F-4D97-AF65-F5344CB8AC3E}">
        <p14:creationId xmlns:p14="http://schemas.microsoft.com/office/powerpoint/2010/main" val="274398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0" grpId="0" animBg="1"/>
      <p:bldP spid="4" grpId="0" animBg="1"/>
      <p:bldP spid="16" grpId="0" animBg="1"/>
      <p:bldP spid="17" grpId="0" animBg="1"/>
      <p:bldP spid="24" grpId="0" animBg="1"/>
      <p:bldP spid="28" grpId="0" animBg="1"/>
      <p:bldP spid="51" grpId="0" animBg="1"/>
      <p:bldP spid="54" grpId="0" animBg="1"/>
      <p:bldP spid="63" grpId="0" animBg="1"/>
      <p:bldP spid="67" grpId="0"/>
      <p:bldP spid="2" grpId="0" animBg="1"/>
      <p:bldP spid="3" grpId="0" animBg="1"/>
      <p:bldP spid="5" grpId="0" animBg="1"/>
      <p:bldP spid="7" grpId="0"/>
      <p:bldP spid="8" grpId="0" animBg="1"/>
      <p:bldP spid="9" grpId="0" animBg="1"/>
      <p:bldP spid="11" grpId="0" animBg="1"/>
      <p:bldP spid="13" grpId="0" animBg="1"/>
      <p:bldP spid="14" grpId="0" animBg="1"/>
      <p:bldP spid="15" grpId="0" animBg="1"/>
      <p:bldP spid="18" grpId="0"/>
      <p:bldP spid="6" grpId="0" animBg="1"/>
      <p:bldP spid="23" grpId="0" animBg="1"/>
      <p:bldP spid="25" grpId="0" animBg="1"/>
      <p:bldP spid="26" grpId="0" animBg="1"/>
      <p:bldP spid="29" grpId="0" animBg="1"/>
      <p:bldP spid="4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E936-0274-4204-92F0-C1870C48653B}"/>
              </a:ext>
            </a:extLst>
          </p:cNvPr>
          <p:cNvSpPr>
            <a:spLocks noGrp="1"/>
          </p:cNvSpPr>
          <p:nvPr>
            <p:ph type="title"/>
          </p:nvPr>
        </p:nvSpPr>
        <p:spPr/>
        <p:txBody>
          <a:bodyPr/>
          <a:lstStyle/>
          <a:p>
            <a:r>
              <a:rPr lang="en-US" dirty="0"/>
              <a:t>“Without” Key Agreement: Security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F1507F-5361-4BB8-ABA9-1F5CB2B9B87A}"/>
                  </a:ext>
                </a:extLst>
              </p:cNvPr>
              <p:cNvSpPr>
                <a:spLocks noGrp="1"/>
              </p:cNvSpPr>
              <p:nvPr>
                <p:ph idx="1"/>
              </p:nvPr>
            </p:nvSpPr>
            <p:spPr/>
            <p:txBody>
              <a:bodyPr>
                <a:normAutofit lnSpcReduction="10000"/>
              </a:bodyPr>
              <a:lstStyle/>
              <a:p>
                <a:pPr>
                  <a:lnSpc>
                    <a:spcPct val="150000"/>
                  </a:lnSpc>
                </a:pPr>
                <a:r>
                  <a:rPr lang="en-US" dirty="0"/>
                  <a:t>Eve’s goal is to recover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the one-time pad</a:t>
                </a:r>
              </a:p>
              <a:p>
                <a:pPr>
                  <a:lnSpc>
                    <a:spcPct val="150000"/>
                  </a:lnSpc>
                </a:pPr>
                <a:r>
                  <a:rPr lang="en-US" dirty="0"/>
                  <a:t>So she needs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oMath>
                </a14:m>
                <a:r>
                  <a:rPr lang="en-US" dirty="0"/>
                  <a:t> to plug into </a:t>
                </a:r>
                <a14:m>
                  <m:oMath xmlns:m="http://schemas.openxmlformats.org/officeDocument/2006/math">
                    <m:r>
                      <a:rPr lang="en-US" b="0" i="1" smtClean="0">
                        <a:latin typeface="Cambria Math" panose="02040503050406030204" pitchFamily="18" charset="0"/>
                      </a:rPr>
                      <m:t>h</m:t>
                    </m:r>
                  </m:oMath>
                </a14:m>
                <a:endParaRPr lang="en-US" dirty="0"/>
              </a:p>
              <a:p>
                <a:pPr lvl="1">
                  <a:lnSpc>
                    <a:spcPct val="150000"/>
                  </a:lnSpc>
                </a:pPr>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m:t>
                        </m:r>
                      </m:sub>
                    </m:sSub>
                  </m:oMath>
                </a14:m>
                <a:r>
                  <a:rPr lang="en-US" dirty="0"/>
                  <a:t>, she can’t get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oMath>
                </a14:m>
                <a:r>
                  <a:rPr lang="en-US" dirty="0"/>
                  <a:t>: all she sees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,1)</m:t>
                    </m:r>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,0)</m:t>
                    </m:r>
                  </m:oMath>
                </a14:m>
                <a:endParaRPr lang="en-US" dirty="0"/>
              </a:p>
              <a:p>
                <a:pPr lvl="1">
                  <a:lnSpc>
                    <a:spcPct val="150000"/>
                  </a:lnSpc>
                </a:pPr>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m:t>
                        </m:r>
                      </m:sub>
                    </m:sSub>
                  </m:oMath>
                </a14:m>
                <a:r>
                  <a:rPr lang="en-US" dirty="0"/>
                  <a:t>, Eve can get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oMath>
                </a14:m>
                <a:r>
                  <a:rPr lang="en-US" dirty="0"/>
                  <a:t> from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𝑗</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𝑗</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e>
                    </m:d>
                  </m:oMath>
                </a14:m>
                <a:endParaRPr lang="en-US" dirty="0"/>
              </a:p>
              <a:p>
                <a:pPr>
                  <a:lnSpc>
                    <a:spcPct val="150000"/>
                  </a:lnSpc>
                </a:pPr>
                <a:r>
                  <a:rPr lang="en-US" b="0" dirty="0"/>
                  <a:t>By concentration, Eve recovers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51</m:t>
                        </m:r>
                      </m:num>
                      <m:den>
                        <m:r>
                          <a:rPr lang="en-US" b="0" i="1" smtClean="0">
                            <a:latin typeface="Cambria Math" panose="02040503050406030204" pitchFamily="18" charset="0"/>
                          </a:rPr>
                          <m:t>100</m:t>
                        </m:r>
                      </m:den>
                    </m:f>
                    <m:r>
                      <a:rPr lang="en-US" b="0" i="1" smtClean="0">
                        <a:latin typeface="Cambria Math" panose="02040503050406030204" pitchFamily="18" charset="0"/>
                      </a:rPr>
                      <m:t>𝑘</m:t>
                    </m:r>
                  </m:oMath>
                </a14:m>
                <a:r>
                  <a:rPr lang="en-US" dirty="0"/>
                  <a:t> bits</a:t>
                </a:r>
              </a:p>
              <a:p>
                <a:pPr lvl="1">
                  <a:lnSpc>
                    <a:spcPct val="150000"/>
                  </a:lnSpc>
                </a:pPr>
                <a:r>
                  <a:rPr lang="en-US" dirty="0"/>
                  <a:t>We can invoke Leftover hash lemma: </a:t>
                </a: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r>
                      <a:rPr lang="en-US" i="1">
                        <a:latin typeface="Cambria Math" panose="02040503050406030204" pitchFamily="18" charset="0"/>
                      </a:rPr>
                      <m:t>)</m:t>
                    </m:r>
                  </m:oMath>
                </a14:m>
                <a:r>
                  <a:rPr lang="en-US" dirty="0"/>
                  <a:t> is almost </a:t>
                </a:r>
                <a:r>
                  <a:rPr lang="en-US" dirty="0" err="1"/>
                  <a:t>u.a.r.</a:t>
                </a:r>
                <a:endParaRPr lang="en-US" dirty="0"/>
              </a:p>
            </p:txBody>
          </p:sp>
        </mc:Choice>
        <mc:Fallback xmlns="">
          <p:sp>
            <p:nvSpPr>
              <p:cNvPr id="3" name="Content Placeholder 2">
                <a:extLst>
                  <a:ext uri="{FF2B5EF4-FFF2-40B4-BE49-F238E27FC236}">
                    <a16:creationId xmlns:a16="http://schemas.microsoft.com/office/drawing/2014/main" id="{15F1507F-5361-4BB8-ABA9-1F5CB2B9B87A}"/>
                  </a:ext>
                </a:extLst>
              </p:cNvPr>
              <p:cNvSpPr>
                <a:spLocks noGrp="1" noRot="1" noChangeAspect="1" noMove="1" noResize="1" noEditPoints="1" noAdjustHandles="1" noChangeArrowheads="1" noChangeShapeType="1" noTextEdit="1"/>
              </p:cNvSpPr>
              <p:nvPr>
                <p:ph idx="1"/>
              </p:nvPr>
            </p:nvSpPr>
            <p:spPr>
              <a:blipFill>
                <a:blip r:embed="rId3"/>
                <a:stretch>
                  <a:fillRect l="-1043" b="-560"/>
                </a:stretch>
              </a:blipFill>
            </p:spPr>
            <p:txBody>
              <a:bodyPr/>
              <a:lstStyle/>
              <a:p>
                <a:r>
                  <a:rPr lang="en-US">
                    <a:noFill/>
                  </a:rPr>
                  <a:t> </a:t>
                </a:r>
              </a:p>
            </p:txBody>
          </p:sp>
        </mc:Fallback>
      </mc:AlternateContent>
      <p:pic>
        <p:nvPicPr>
          <p:cNvPr id="5" name="Graphic 4" descr="Sunglasses face outline">
            <a:extLst>
              <a:ext uri="{FF2B5EF4-FFF2-40B4-BE49-F238E27FC236}">
                <a16:creationId xmlns:a16="http://schemas.microsoft.com/office/drawing/2014/main" id="{E9A54634-BA92-4457-8E59-BC9246B239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5229" y="5262563"/>
            <a:ext cx="914400" cy="914400"/>
          </a:xfrm>
          <a:prstGeom prst="rect">
            <a:avLst/>
          </a:prstGeom>
        </p:spPr>
      </p:pic>
      <p:sp>
        <p:nvSpPr>
          <p:cNvPr id="6" name="Rectangle 5">
            <a:extLst>
              <a:ext uri="{FF2B5EF4-FFF2-40B4-BE49-F238E27FC236}">
                <a16:creationId xmlns:a16="http://schemas.microsoft.com/office/drawing/2014/main" id="{A42CF75D-36C8-4C2F-9E2C-18F83B3D5994}"/>
              </a:ext>
            </a:extLst>
          </p:cNvPr>
          <p:cNvSpPr/>
          <p:nvPr/>
        </p:nvSpPr>
        <p:spPr>
          <a:xfrm>
            <a:off x="1264228" y="1001223"/>
            <a:ext cx="9298258" cy="4855553"/>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ANY QUESTIONS?</a:t>
            </a:r>
          </a:p>
        </p:txBody>
      </p:sp>
    </p:spTree>
    <p:extLst>
      <p:ext uri="{BB962C8B-B14F-4D97-AF65-F5344CB8AC3E}">
        <p14:creationId xmlns:p14="http://schemas.microsoft.com/office/powerpoint/2010/main" val="243633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E936-0274-4204-92F0-C1870C48653B}"/>
              </a:ext>
            </a:extLst>
          </p:cNvPr>
          <p:cNvSpPr>
            <a:spLocks noGrp="1"/>
          </p:cNvSpPr>
          <p:nvPr>
            <p:ph type="title"/>
          </p:nvPr>
        </p:nvSpPr>
        <p:spPr/>
        <p:txBody>
          <a:bodyPr/>
          <a:lstStyle/>
          <a:p>
            <a:r>
              <a:rPr lang="en-US" dirty="0"/>
              <a:t>“Without” Key Agreement: Recovery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F1507F-5361-4BB8-ABA9-1F5CB2B9B87A}"/>
                  </a:ext>
                </a:extLst>
              </p:cNvPr>
              <p:cNvSpPr>
                <a:spLocks noGrp="1"/>
              </p:cNvSpPr>
              <p:nvPr>
                <p:ph idx="1"/>
              </p:nvPr>
            </p:nvSpPr>
            <p:spPr/>
            <p:txBody>
              <a:bodyPr>
                <a:normAutofit/>
              </a:bodyPr>
              <a:lstStyle/>
              <a:p>
                <a:pPr>
                  <a:lnSpc>
                    <a:spcPct val="150000"/>
                  </a:lnSpc>
                </a:pPr>
                <a:r>
                  <a:rPr lang="en-US" dirty="0"/>
                  <a:t>Bob remembers what he sent: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endParaRPr lang="en-US" dirty="0"/>
              </a:p>
              <a:p>
                <a:pPr>
                  <a:lnSpc>
                    <a:spcPct val="150000"/>
                  </a:lnSpc>
                </a:pPr>
                <a:r>
                  <a:rPr lang="en-US" dirty="0"/>
                  <a:t>So Bob can recover every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oMath>
                </a14:m>
                <a:endParaRPr lang="en-US" dirty="0"/>
              </a:p>
              <a:p>
                <a:pPr lvl="1">
                  <a:lnSpc>
                    <a:spcPct val="150000"/>
                  </a:lnSpc>
                </a:pPr>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m:t>
                        </m:r>
                      </m:sub>
                    </m:sSub>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𝑗</m:t>
                        </m:r>
                      </m:sub>
                    </m:sSub>
                  </m:oMath>
                </a14:m>
                <a:r>
                  <a:rPr lang="en-US" dirty="0"/>
                  <a:t> must be the bit in </a:t>
                </a:r>
                <a14:m>
                  <m:oMath xmlns:m="http://schemas.openxmlformats.org/officeDocument/2006/math">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𝑗</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𝑗</m:t>
                        </m:r>
                        <m:r>
                          <a:rPr lang="en-US" i="1">
                            <a:latin typeface="Cambria Math" panose="02040503050406030204" pitchFamily="18" charset="0"/>
                          </a:rPr>
                          <m:t>,2</m:t>
                        </m:r>
                      </m:sub>
                    </m:sSub>
                    <m:r>
                      <a:rPr lang="en-US" b="0" i="1" smtClean="0">
                        <a:latin typeface="Cambria Math" panose="02040503050406030204" pitchFamily="18" charset="0"/>
                      </a:rPr>
                      <m:t>}</m:t>
                    </m:r>
                  </m:oMath>
                </a14:m>
                <a:r>
                  <a:rPr lang="en-US" dirty="0"/>
                  <a:t> that is not equal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m:t>
                        </m:r>
                      </m:sub>
                    </m:sSub>
                  </m:oMath>
                </a14:m>
                <a:endParaRPr lang="en-US" dirty="0"/>
              </a:p>
              <a:p>
                <a:pPr lvl="1">
                  <a:lnSpc>
                    <a:spcPct val="150000"/>
                  </a:lnSpc>
                </a:pPr>
                <a:r>
                  <a:rPr lang="en-US" dirty="0"/>
                  <a:t>Else,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𝑗</m:t>
                        </m:r>
                        <m:r>
                          <a:rPr lang="en-US" i="1">
                            <a:latin typeface="Cambria Math" panose="02040503050406030204" pitchFamily="18" charset="0"/>
                          </a:rPr>
                          <m:t>,1</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𝑗</m:t>
                        </m:r>
                        <m:r>
                          <a:rPr lang="en-US" i="1">
                            <a:latin typeface="Cambria Math" panose="02040503050406030204" pitchFamily="18" charset="0"/>
                          </a:rPr>
                          <m:t>,1</m:t>
                        </m:r>
                      </m:sub>
                    </m:sSub>
                  </m:oMath>
                </a14:m>
                <a:endParaRPr lang="en-US" dirty="0"/>
              </a:p>
              <a:p>
                <a:pPr>
                  <a:lnSpc>
                    <a:spcPct val="150000"/>
                  </a:lnSpc>
                </a:pPr>
                <a:r>
                  <a:rPr lang="en-US" dirty="0"/>
                  <a:t>Bob computes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which is exactly </a:t>
                </a:r>
                <a14:m>
                  <m:oMath xmlns:m="http://schemas.openxmlformats.org/officeDocument/2006/math">
                    <m:r>
                      <a:rPr lang="en-US" b="0" i="1" smtClean="0">
                        <a:latin typeface="Cambria Math" panose="02040503050406030204" pitchFamily="18" charset="0"/>
                      </a:rPr>
                      <m:t>𝑥</m:t>
                    </m:r>
                  </m:oMath>
                </a14:m>
                <a:endParaRPr lang="en-US" dirty="0"/>
              </a:p>
            </p:txBody>
          </p:sp>
        </mc:Choice>
        <mc:Fallback xmlns="">
          <p:sp>
            <p:nvSpPr>
              <p:cNvPr id="3" name="Content Placeholder 2">
                <a:extLst>
                  <a:ext uri="{FF2B5EF4-FFF2-40B4-BE49-F238E27FC236}">
                    <a16:creationId xmlns:a16="http://schemas.microsoft.com/office/drawing/2014/main" id="{15F1507F-5361-4BB8-ABA9-1F5CB2B9B87A}"/>
                  </a:ext>
                </a:extLst>
              </p:cNvPr>
              <p:cNvSpPr>
                <a:spLocks noGrp="1" noRot="1" noChangeAspect="1" noMove="1" noResize="1" noEditPoints="1" noAdjustHandles="1" noChangeArrowheads="1" noChangeShapeType="1" noTextEdit="1"/>
              </p:cNvSpPr>
              <p:nvPr>
                <p:ph idx="1"/>
              </p:nvPr>
            </p:nvSpPr>
            <p:spPr>
              <a:blipFill>
                <a:blip r:embed="rId3"/>
                <a:stretch>
                  <a:fillRect l="-1043"/>
                </a:stretch>
              </a:blipFill>
            </p:spPr>
            <p:txBody>
              <a:bodyPr/>
              <a:lstStyle/>
              <a:p>
                <a:r>
                  <a:rPr lang="en-US">
                    <a:noFill/>
                  </a:rPr>
                  <a:t> </a:t>
                </a:r>
              </a:p>
            </p:txBody>
          </p:sp>
        </mc:Fallback>
      </mc:AlternateContent>
      <p:pic>
        <p:nvPicPr>
          <p:cNvPr id="5" name="Graphic 4" descr="Sunglasses face outline">
            <a:extLst>
              <a:ext uri="{FF2B5EF4-FFF2-40B4-BE49-F238E27FC236}">
                <a16:creationId xmlns:a16="http://schemas.microsoft.com/office/drawing/2014/main" id="{E9A54634-BA92-4457-8E59-BC9246B239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37172" y="4680858"/>
            <a:ext cx="914400" cy="914400"/>
          </a:xfrm>
          <a:prstGeom prst="rect">
            <a:avLst/>
          </a:prstGeom>
        </p:spPr>
      </p:pic>
      <p:sp>
        <p:nvSpPr>
          <p:cNvPr id="6" name="Rectangle 5">
            <a:extLst>
              <a:ext uri="{FF2B5EF4-FFF2-40B4-BE49-F238E27FC236}">
                <a16:creationId xmlns:a16="http://schemas.microsoft.com/office/drawing/2014/main" id="{6184240D-9A07-40EE-9DA1-C2185C445F8B}"/>
              </a:ext>
            </a:extLst>
          </p:cNvPr>
          <p:cNvSpPr/>
          <p:nvPr/>
        </p:nvSpPr>
        <p:spPr>
          <a:xfrm>
            <a:off x="1264228" y="1001223"/>
            <a:ext cx="9298258" cy="4855553"/>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ANY QUESTIONS?</a:t>
            </a:r>
          </a:p>
        </p:txBody>
      </p:sp>
    </p:spTree>
    <p:extLst>
      <p:ext uri="{BB962C8B-B14F-4D97-AF65-F5344CB8AC3E}">
        <p14:creationId xmlns:p14="http://schemas.microsoft.com/office/powerpoint/2010/main" val="196307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321D-4D27-4643-AF0D-EA7CA032DCA7}"/>
              </a:ext>
            </a:extLst>
          </p:cNvPr>
          <p:cNvSpPr>
            <a:spLocks noGrp="1"/>
          </p:cNvSpPr>
          <p:nvPr>
            <p:ph type="title"/>
          </p:nvPr>
        </p:nvSpPr>
        <p:spPr/>
        <p:txBody>
          <a:bodyPr/>
          <a:lstStyle/>
          <a:p>
            <a:r>
              <a:rPr lang="en-US" dirty="0"/>
              <a:t>“Without” Key Agreement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B8919C-3D57-4961-993F-11B217175E3A}"/>
                  </a:ext>
                </a:extLst>
              </p:cNvPr>
              <p:cNvSpPr>
                <a:spLocks noGrp="1"/>
              </p:cNvSpPr>
              <p:nvPr>
                <p:ph idx="1"/>
              </p:nvPr>
            </p:nvSpPr>
            <p:spPr/>
            <p:txBody>
              <a:bodyPr/>
              <a:lstStyle/>
              <a:p>
                <a:r>
                  <a:rPr lang="en-US" dirty="0"/>
                  <a:t>The shuffler essentially allows sending key along with message</a:t>
                </a:r>
              </a:p>
              <a:p>
                <a:endParaRPr lang="en-US" dirty="0"/>
              </a:p>
              <a:p>
                <a:r>
                  <a:rPr lang="en-US" dirty="0"/>
                  <a:t>So protocol in </a:t>
                </a:r>
                <a:r>
                  <a:rPr lang="en-US" sz="2400" dirty="0">
                    <a:solidFill>
                      <a:schemeClr val="bg1">
                        <a:lumMod val="50000"/>
                      </a:schemeClr>
                    </a:solidFill>
                  </a:rPr>
                  <a:t>[Applebaum et al. ‘18]</a:t>
                </a:r>
                <a:r>
                  <a:rPr lang="en-US" dirty="0"/>
                  <a:t> takes only </a:t>
                </a:r>
                <a14:m>
                  <m:oMath xmlns:m="http://schemas.openxmlformats.org/officeDocument/2006/math">
                    <m:r>
                      <a:rPr lang="en-US" i="1" smtClean="0">
                        <a:latin typeface="Cambria Math" panose="02040503050406030204" pitchFamily="18" charset="0"/>
                      </a:rPr>
                      <m:t>𝑟</m:t>
                    </m:r>
                    <m:r>
                      <a:rPr lang="en-US" i="1" smtClean="0">
                        <a:latin typeface="Cambria Math" panose="02040503050406030204" pitchFamily="18" charset="0"/>
                      </a:rPr>
                      <m:t>=2</m:t>
                    </m:r>
                  </m:oMath>
                </a14:m>
                <a:r>
                  <a:rPr lang="en-US" dirty="0"/>
                  <a:t> rounds</a:t>
                </a:r>
              </a:p>
            </p:txBody>
          </p:sp>
        </mc:Choice>
        <mc:Fallback xmlns="">
          <p:sp>
            <p:nvSpPr>
              <p:cNvPr id="3" name="Content Placeholder 2">
                <a:extLst>
                  <a:ext uri="{FF2B5EF4-FFF2-40B4-BE49-F238E27FC236}">
                    <a16:creationId xmlns:a16="http://schemas.microsoft.com/office/drawing/2014/main" id="{04B8919C-3D57-4961-993F-11B217175E3A}"/>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US">
                    <a:noFill/>
                  </a:rPr>
                  <a:t> </a:t>
                </a:r>
              </a:p>
            </p:txBody>
          </p:sp>
        </mc:Fallback>
      </mc:AlternateContent>
    </p:spTree>
    <p:extLst>
      <p:ext uri="{BB962C8B-B14F-4D97-AF65-F5344CB8AC3E}">
        <p14:creationId xmlns:p14="http://schemas.microsoft.com/office/powerpoint/2010/main" val="224636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E936-0274-4204-92F0-C1870C48653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5F1507F-5361-4BB8-ABA9-1F5CB2B9B87A}"/>
              </a:ext>
            </a:extLst>
          </p:cNvPr>
          <p:cNvSpPr>
            <a:spLocks noGrp="1"/>
          </p:cNvSpPr>
          <p:nvPr>
            <p:ph idx="1"/>
          </p:nvPr>
        </p:nvSpPr>
        <p:spPr/>
        <p:txBody>
          <a:bodyPr>
            <a:normAutofit fontScale="92500" lnSpcReduction="20000"/>
          </a:bodyPr>
          <a:lstStyle/>
          <a:p>
            <a:pPr>
              <a:lnSpc>
                <a:spcPct val="150000"/>
              </a:lnSpc>
            </a:pPr>
            <a:r>
              <a:rPr lang="en-US" dirty="0"/>
              <a:t>Define communication model</a:t>
            </a:r>
          </a:p>
          <a:p>
            <a:pPr lvl="1">
              <a:lnSpc>
                <a:spcPct val="150000"/>
              </a:lnSpc>
            </a:pPr>
            <a:r>
              <a:rPr lang="en-US" dirty="0"/>
              <a:t>One possible instantiation</a:t>
            </a:r>
          </a:p>
          <a:p>
            <a:pPr>
              <a:lnSpc>
                <a:spcPct val="150000"/>
              </a:lnSpc>
            </a:pPr>
            <a:r>
              <a:rPr lang="en-US" dirty="0"/>
              <a:t>Single-Server Private Information Retrieval (PIR)</a:t>
            </a:r>
          </a:p>
          <a:p>
            <a:pPr>
              <a:lnSpc>
                <a:spcPct val="150000"/>
              </a:lnSpc>
            </a:pPr>
            <a:r>
              <a:rPr lang="en-US" dirty="0"/>
              <a:t>Secure Sum Evaluation</a:t>
            </a:r>
          </a:p>
          <a:p>
            <a:pPr>
              <a:lnSpc>
                <a:spcPct val="150000"/>
              </a:lnSpc>
            </a:pPr>
            <a:r>
              <a:rPr lang="en-US" dirty="0"/>
              <a:t>Key agreement from anonymity</a:t>
            </a:r>
          </a:p>
          <a:p>
            <a:pPr lvl="1">
              <a:lnSpc>
                <a:spcPct val="150000"/>
              </a:lnSpc>
            </a:pPr>
            <a:r>
              <a:rPr lang="en-US" dirty="0"/>
              <a:t>Communication “without” key agreement </a:t>
            </a:r>
            <a:r>
              <a:rPr lang="en-US" sz="2000" dirty="0">
                <a:solidFill>
                  <a:schemeClr val="bg1">
                    <a:lumMod val="50000"/>
                  </a:schemeClr>
                </a:solidFill>
              </a:rPr>
              <a:t>[</a:t>
            </a:r>
            <a:r>
              <a:rPr lang="en-US" sz="2000" dirty="0" err="1">
                <a:solidFill>
                  <a:schemeClr val="bg1">
                    <a:lumMod val="50000"/>
                  </a:schemeClr>
                </a:solidFill>
              </a:rPr>
              <a:t>Beimel</a:t>
            </a:r>
            <a:r>
              <a:rPr lang="en-US" sz="2000" dirty="0">
                <a:solidFill>
                  <a:schemeClr val="bg1">
                    <a:lumMod val="50000"/>
                  </a:schemeClr>
                </a:solidFill>
              </a:rPr>
              <a:t> et al. ‘20]</a:t>
            </a:r>
          </a:p>
          <a:p>
            <a:pPr>
              <a:lnSpc>
                <a:spcPct val="150000"/>
              </a:lnSpc>
            </a:pPr>
            <a:r>
              <a:rPr lang="en-US" b="1" dirty="0"/>
              <a:t>Restricting the model</a:t>
            </a:r>
          </a:p>
        </p:txBody>
      </p:sp>
    </p:spTree>
    <p:extLst>
      <p:ext uri="{BB962C8B-B14F-4D97-AF65-F5344CB8AC3E}">
        <p14:creationId xmlns:p14="http://schemas.microsoft.com/office/powerpoint/2010/main" val="1357209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AF47-D739-454D-AA22-FE33127B7D96}"/>
              </a:ext>
            </a:extLst>
          </p:cNvPr>
          <p:cNvSpPr>
            <a:spLocks noGrp="1"/>
          </p:cNvSpPr>
          <p:nvPr>
            <p:ph type="title"/>
          </p:nvPr>
        </p:nvSpPr>
        <p:spPr/>
        <p:txBody>
          <a:bodyPr/>
          <a:lstStyle/>
          <a:p>
            <a:r>
              <a:rPr lang="en-US" dirty="0"/>
              <a:t>Restricting the Communication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E75DFF-78A5-4A01-A1AA-D617D592D2C5}"/>
                  </a:ext>
                </a:extLst>
              </p:cNvPr>
              <p:cNvSpPr>
                <a:spLocks noGrp="1"/>
              </p:cNvSpPr>
              <p:nvPr>
                <p:ph idx="1"/>
              </p:nvPr>
            </p:nvSpPr>
            <p:spPr/>
            <p:txBody>
              <a:bodyPr/>
              <a:lstStyle/>
              <a:p>
                <a:r>
                  <a:rPr lang="en-US" dirty="0"/>
                  <a:t>Our shuffler is equivalent to:</a:t>
                </a:r>
              </a:p>
              <a:p>
                <a:pPr marL="914400" lvl="1" indent="-457200">
                  <a:buFont typeface="+mj-lt"/>
                  <a:buAutoNum type="arabicPeriod"/>
                </a:pPr>
                <a:r>
                  <a:rPr lang="en-US" dirty="0"/>
                  <a:t>Stack the </a:t>
                </a:r>
                <a14:m>
                  <m:oMath xmlns:m="http://schemas.openxmlformats.org/officeDocument/2006/math">
                    <m:r>
                      <a:rPr lang="en-US" b="0" i="1" smtClean="0">
                        <a:latin typeface="Cambria Math" panose="02040503050406030204" pitchFamily="18" charset="0"/>
                      </a:rPr>
                      <m:t>𝑛</m:t>
                    </m:r>
                  </m:oMath>
                </a14:m>
                <a:r>
                  <a:rPr lang="en-US" dirty="0"/>
                  <a:t> input vectors into an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matrix</a:t>
                </a:r>
              </a:p>
              <a:p>
                <a:pPr marL="914400" lvl="1" indent="-457200">
                  <a:buFont typeface="+mj-lt"/>
                  <a:buAutoNum type="arabicPeriod"/>
                </a:pPr>
                <a:r>
                  <a:rPr lang="en-US" dirty="0"/>
                  <a:t>Permute the cells in the matrix </a:t>
                </a:r>
                <a:r>
                  <a:rPr lang="en-US" dirty="0" err="1"/>
                  <a:t>u.a.r.</a:t>
                </a:r>
                <a:endParaRPr lang="en-US" dirty="0"/>
              </a:p>
              <a:p>
                <a:endParaRPr lang="en-US" dirty="0"/>
              </a:p>
              <a:p>
                <a:r>
                  <a:rPr lang="en-US" dirty="0"/>
                  <a:t>What if we limit the types of permutations?</a:t>
                </a:r>
              </a:p>
            </p:txBody>
          </p:sp>
        </mc:Choice>
        <mc:Fallback xmlns="">
          <p:sp>
            <p:nvSpPr>
              <p:cNvPr id="3" name="Content Placeholder 2">
                <a:extLst>
                  <a:ext uri="{FF2B5EF4-FFF2-40B4-BE49-F238E27FC236}">
                    <a16:creationId xmlns:a16="http://schemas.microsoft.com/office/drawing/2014/main" id="{91E75DFF-78A5-4A01-A1AA-D617D592D2C5}"/>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US">
                    <a:noFill/>
                  </a:rPr>
                  <a:t> </a:t>
                </a:r>
              </a:p>
            </p:txBody>
          </p:sp>
        </mc:Fallback>
      </mc:AlternateContent>
    </p:spTree>
    <p:extLst>
      <p:ext uri="{BB962C8B-B14F-4D97-AF65-F5344CB8AC3E}">
        <p14:creationId xmlns:p14="http://schemas.microsoft.com/office/powerpoint/2010/main" val="117192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D4FD-ABD2-47E5-A8C1-026BEFC084A0}"/>
              </a:ext>
            </a:extLst>
          </p:cNvPr>
          <p:cNvSpPr>
            <a:spLocks noGrp="1"/>
          </p:cNvSpPr>
          <p:nvPr>
            <p:ph type="title"/>
          </p:nvPr>
        </p:nvSpPr>
        <p:spPr/>
        <p:txBody>
          <a:bodyPr/>
          <a:lstStyle/>
          <a:p>
            <a:r>
              <a:rPr lang="en-US" dirty="0"/>
              <a:t>Cyclic Column Shuffler</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7082B67-1494-4DDF-81E3-60233DD8A5C5}"/>
                  </a:ext>
                </a:extLst>
              </p:cNvPr>
              <p:cNvSpPr/>
              <p:nvPr/>
            </p:nvSpPr>
            <p:spPr>
              <a:xfrm>
                <a:off x="5450840" y="2142402"/>
                <a:ext cx="1290320" cy="33604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Shuffler</a:t>
                </a: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𝑆</m:t>
                      </m:r>
                    </m:oMath>
                  </m:oMathPara>
                </a14:m>
                <a:endParaRPr lang="en-US" dirty="0">
                  <a:solidFill>
                    <a:schemeClr val="tx1"/>
                  </a:solidFill>
                </a:endParaRPr>
              </a:p>
            </p:txBody>
          </p:sp>
        </mc:Choice>
        <mc:Fallback xmlns="">
          <p:sp>
            <p:nvSpPr>
              <p:cNvPr id="4" name="Rectangle 3">
                <a:extLst>
                  <a:ext uri="{FF2B5EF4-FFF2-40B4-BE49-F238E27FC236}">
                    <a16:creationId xmlns:a16="http://schemas.microsoft.com/office/drawing/2014/main" id="{E7082B67-1494-4DDF-81E3-60233DD8A5C5}"/>
                  </a:ext>
                </a:extLst>
              </p:cNvPr>
              <p:cNvSpPr>
                <a:spLocks noRot="1" noChangeAspect="1" noMove="1" noResize="1" noEditPoints="1" noAdjustHandles="1" noChangeArrowheads="1" noChangeShapeType="1" noTextEdit="1"/>
              </p:cNvSpPr>
              <p:nvPr/>
            </p:nvSpPr>
            <p:spPr>
              <a:xfrm>
                <a:off x="5450840" y="2142402"/>
                <a:ext cx="1290320" cy="3360420"/>
              </a:xfrm>
              <a:prstGeom prst="rect">
                <a:avLst/>
              </a:prstGeom>
              <a:blipFill>
                <a:blip r:embed="rId2"/>
                <a:stretch>
                  <a:fillRect/>
                </a:stretch>
              </a:blipFill>
              <a:ln>
                <a:solidFill>
                  <a:schemeClr val="tx1"/>
                </a:solidFill>
              </a:ln>
            </p:spPr>
            <p:txBody>
              <a:bodyPr/>
              <a:lstStyle/>
              <a:p>
                <a:r>
                  <a:rPr lang="en-US">
                    <a:noFill/>
                  </a:rPr>
                  <a:t> </a:t>
                </a:r>
              </a:p>
            </p:txBody>
          </p:sp>
        </mc:Fallback>
      </mc:AlternateContent>
      <p:sp>
        <p:nvSpPr>
          <p:cNvPr id="5" name="Right Brace 4">
            <a:extLst>
              <a:ext uri="{FF2B5EF4-FFF2-40B4-BE49-F238E27FC236}">
                <a16:creationId xmlns:a16="http://schemas.microsoft.com/office/drawing/2014/main" id="{F1230568-8B61-44B6-B2BA-8A4E37034A62}"/>
              </a:ext>
            </a:extLst>
          </p:cNvPr>
          <p:cNvSpPr/>
          <p:nvPr/>
        </p:nvSpPr>
        <p:spPr>
          <a:xfrm>
            <a:off x="4805608" y="2728402"/>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AA06F136-846F-46AE-B566-9D6591389B02}"/>
              </a:ext>
            </a:extLst>
          </p:cNvPr>
          <p:cNvSpPr/>
          <p:nvPr/>
        </p:nvSpPr>
        <p:spPr>
          <a:xfrm flipH="1">
            <a:off x="6919217" y="2728402"/>
            <a:ext cx="370840" cy="2194560"/>
          </a:xfrm>
          <a:prstGeom prst="rightBrace">
            <a:avLst>
              <a:gd name="adj1" fmla="val 9874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6B9A845E-462A-4302-AADC-D925A8164556}"/>
              </a:ext>
            </a:extLst>
          </p:cNvPr>
          <p:cNvPicPr>
            <a:picLocks noChangeAspect="1"/>
          </p:cNvPicPr>
          <p:nvPr/>
        </p:nvPicPr>
        <p:blipFill>
          <a:blip r:embed="rId3"/>
          <a:stretch>
            <a:fillRect/>
          </a:stretch>
        </p:blipFill>
        <p:spPr>
          <a:xfrm>
            <a:off x="5858236" y="2664319"/>
            <a:ext cx="475529" cy="609653"/>
          </a:xfrm>
          <a:prstGeom prst="rect">
            <a:avLst/>
          </a:prstGeom>
        </p:spPr>
      </p:pic>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1CB64D1D-E5F5-4053-8943-3F52C0DF3295}"/>
                  </a:ext>
                </a:extLst>
              </p:cNvPr>
              <p:cNvGraphicFramePr>
                <a:graphicFrameLocks noGrp="1"/>
              </p:cNvGraphicFramePr>
              <p:nvPr>
                <p:extLst>
                  <p:ext uri="{D42A27DB-BD31-4B8C-83A1-F6EECF244321}">
                    <p14:modId xmlns:p14="http://schemas.microsoft.com/office/powerpoint/2010/main" val="1905655732"/>
                  </p:ext>
                </p:extLst>
              </p:nvPr>
            </p:nvGraphicFramePr>
            <p:xfrm>
              <a:off x="423916" y="2895512"/>
              <a:ext cx="4107300" cy="1875155"/>
            </p:xfrm>
            <a:graphic>
              <a:graphicData uri="http://schemas.openxmlformats.org/drawingml/2006/table">
                <a:tbl>
                  <a:tblPr firstRow="1" bandRow="1">
                    <a:tableStyleId>{5C22544A-7EE6-4342-B048-85BDC9FD1C3A}</a:tableStyleId>
                  </a:tblPr>
                  <a:tblGrid>
                    <a:gridCol w="1026825">
                      <a:extLst>
                        <a:ext uri="{9D8B030D-6E8A-4147-A177-3AD203B41FA5}">
                          <a16:colId xmlns:a16="http://schemas.microsoft.com/office/drawing/2014/main" val="4114027157"/>
                        </a:ext>
                      </a:extLst>
                    </a:gridCol>
                    <a:gridCol w="1026825">
                      <a:extLst>
                        <a:ext uri="{9D8B030D-6E8A-4147-A177-3AD203B41FA5}">
                          <a16:colId xmlns:a16="http://schemas.microsoft.com/office/drawing/2014/main" val="1886290072"/>
                        </a:ext>
                      </a:extLst>
                    </a:gridCol>
                    <a:gridCol w="1026825">
                      <a:extLst>
                        <a:ext uri="{9D8B030D-6E8A-4147-A177-3AD203B41FA5}">
                          <a16:colId xmlns:a16="http://schemas.microsoft.com/office/drawing/2014/main" val="3917911033"/>
                        </a:ext>
                      </a:extLst>
                    </a:gridCol>
                    <a:gridCol w="1026825">
                      <a:extLst>
                        <a:ext uri="{9D8B030D-6E8A-4147-A177-3AD203B41FA5}">
                          <a16:colId xmlns:a16="http://schemas.microsoft.com/office/drawing/2014/main" val="4164035235"/>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r>
                            <a:rPr lang="en-US" dirty="0"/>
                            <a:t>…</a:t>
                          </a:r>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2341283816"/>
                      </a:ext>
                    </a:extLst>
                  </a:tr>
                  <a:tr h="370840">
                    <a:tc>
                      <a:txBody>
                        <a:bodyPr/>
                        <a:lstStyle/>
                        <a:p>
                          <a:pPr algn="ctr"/>
                          <a:r>
                            <a:rPr lang="en-US" dirty="0"/>
                            <a:t>Party 1</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1,1</m:t>
                                    </m:r>
                                  </m:sub>
                                </m:sSub>
                              </m:oMath>
                            </m:oMathPara>
                          </a14:m>
                          <a:endParaRPr lang="en-US" dirty="0"/>
                        </a:p>
                      </a:txBody>
                      <a:tcPr/>
                    </a:tc>
                    <a:tc>
                      <a:txBody>
                        <a:bodyPr/>
                        <a:lstStyle/>
                        <a:p>
                          <a:pPr algn="ctr"/>
                          <a:r>
                            <a:rPr lang="en-US" dirty="0"/>
                            <a:t>…</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r>
                                      <a:rPr lang="en-US" b="0" i="1" smtClean="0">
                                        <a:latin typeface="Cambria Math" panose="02040503050406030204" pitchFamily="18" charset="0"/>
                                      </a:rPr>
                                      <m:t>𝑘</m:t>
                                    </m:r>
                                  </m:sub>
                                </m:sSub>
                              </m:oMath>
                            </m:oMathPara>
                          </a14:m>
                          <a:endParaRPr lang="en-US" dirty="0"/>
                        </a:p>
                      </a:txBody>
                      <a:tcPr/>
                    </a:tc>
                    <a:extLst>
                      <a:ext uri="{0D108BD9-81ED-4DB2-BD59-A6C34878D82A}">
                        <a16:rowId xmlns:a16="http://schemas.microsoft.com/office/drawing/2014/main" val="3596181675"/>
                      </a:ext>
                    </a:extLst>
                  </a:tr>
                  <a:tr h="370840">
                    <a:tc>
                      <a:txBody>
                        <a:bodyPr/>
                        <a:lstStyle/>
                        <a:p>
                          <a:pPr algn="ctr"/>
                          <a:r>
                            <a:rPr lang="en-US" dirty="0"/>
                            <a:t>Party 2</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2,1</m:t>
                                    </m:r>
                                  </m:sub>
                                </m:sSub>
                              </m:oMath>
                            </m:oMathPara>
                          </a14:m>
                          <a:endParaRPr lang="en-US" dirty="0"/>
                        </a:p>
                      </a:txBody>
                      <a:tcPr/>
                    </a:tc>
                    <a:tc>
                      <a:txBody>
                        <a:bodyPr/>
                        <a:lstStyle/>
                        <a:p>
                          <a:pPr algn="ctr"/>
                          <a:r>
                            <a:rPr lang="en-US" dirty="0"/>
                            <a:t>…</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r>
                                      <a:rPr lang="en-US" b="0" i="1" smtClean="0">
                                        <a:latin typeface="Cambria Math" panose="02040503050406030204" pitchFamily="18" charset="0"/>
                                      </a:rPr>
                                      <m:t>𝑘</m:t>
                                    </m:r>
                                  </m:sub>
                                </m:sSub>
                              </m:oMath>
                            </m:oMathPara>
                          </a14:m>
                          <a:endParaRPr lang="en-US" dirty="0"/>
                        </a:p>
                      </a:txBody>
                      <a:tcPr/>
                    </a:tc>
                    <a:extLst>
                      <a:ext uri="{0D108BD9-81ED-4DB2-BD59-A6C34878D82A}">
                        <a16:rowId xmlns:a16="http://schemas.microsoft.com/office/drawing/2014/main" val="3551325703"/>
                      </a:ext>
                    </a:extLst>
                  </a:tr>
                  <a:tr h="370840">
                    <a:tc>
                      <a:txBody>
                        <a:bodyPr/>
                        <a:lstStyle/>
                        <a:p>
                          <a:pPr algn="ctr"/>
                          <a:endParaRPr lang="en-US" dirty="0"/>
                        </a:p>
                      </a:txBody>
                      <a:tcPr/>
                    </a:tc>
                    <a:tc>
                      <a:txBody>
                        <a:bodyPr/>
                        <a:lstStyle/>
                        <a:p>
                          <a:pPr algn="ctr"/>
                          <a:endParaRPr lang="en-US" dirty="0"/>
                        </a:p>
                      </a:txBody>
                      <a:tcPr/>
                    </a:tc>
                    <a:tc>
                      <a:txBody>
                        <a:bodyPr/>
                        <a:lstStyle/>
                        <a:p>
                          <a:pPr algn="ctr"/>
                          <a:r>
                            <a:rPr lang="en-US" dirty="0"/>
                            <a:t>…</a:t>
                          </a:r>
                        </a:p>
                      </a:txBody>
                      <a:tcPr/>
                    </a:tc>
                    <a:tc>
                      <a:txBody>
                        <a:bodyPr/>
                        <a:lstStyle/>
                        <a:p>
                          <a:pPr algn="ctr"/>
                          <a:endParaRPr lang="en-US" dirty="0"/>
                        </a:p>
                      </a:txBody>
                      <a:tcPr/>
                    </a:tc>
                    <a:extLst>
                      <a:ext uri="{0D108BD9-81ED-4DB2-BD59-A6C34878D82A}">
                        <a16:rowId xmlns:a16="http://schemas.microsoft.com/office/drawing/2014/main" val="2111909279"/>
                      </a:ext>
                    </a:extLst>
                  </a:tr>
                  <a:tr h="370840">
                    <a:tc>
                      <a:txBody>
                        <a:bodyPr/>
                        <a:lstStyle/>
                        <a:p>
                          <a:pPr algn="ctr"/>
                          <a:r>
                            <a:rPr lang="en-US" dirty="0"/>
                            <a:t>Party </a:t>
                          </a:r>
                          <a14:m>
                            <m:oMath xmlns:m="http://schemas.openxmlformats.org/officeDocument/2006/math">
                              <m:r>
                                <a:rPr lang="en-US" b="0" i="1" smtClean="0">
                                  <a:latin typeface="Cambria Math" panose="02040503050406030204" pitchFamily="18" charset="0"/>
                                </a:rPr>
                                <m:t>𝑛</m:t>
                              </m:r>
                            </m:oMath>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r>
                                      <a:rPr lang="en-US" b="0" i="1" smtClean="0">
                                        <a:latin typeface="Cambria Math" panose="02040503050406030204" pitchFamily="18" charset="0"/>
                                      </a:rPr>
                                      <m:t>,1</m:t>
                                    </m:r>
                                  </m:sub>
                                </m:sSub>
                              </m:oMath>
                            </m:oMathPara>
                          </a14:m>
                          <a:endParaRPr lang="en-US" dirty="0"/>
                        </a:p>
                      </a:txBody>
                      <a:tcPr/>
                    </a:tc>
                    <a:tc>
                      <a:txBody>
                        <a:bodyPr/>
                        <a:lstStyle/>
                        <a:p>
                          <a:pPr algn="ctr"/>
                          <a:r>
                            <a:rPr lang="en-US" dirty="0"/>
                            <a:t>…</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sub>
                                </m:sSub>
                              </m:oMath>
                            </m:oMathPara>
                          </a14:m>
                          <a:endParaRPr lang="en-US" dirty="0"/>
                        </a:p>
                      </a:txBody>
                      <a:tcPr/>
                    </a:tc>
                    <a:extLst>
                      <a:ext uri="{0D108BD9-81ED-4DB2-BD59-A6C34878D82A}">
                        <a16:rowId xmlns:a16="http://schemas.microsoft.com/office/drawing/2014/main" val="2047441020"/>
                      </a:ext>
                    </a:extLst>
                  </a:tr>
                </a:tbl>
              </a:graphicData>
            </a:graphic>
          </p:graphicFrame>
        </mc:Choice>
        <mc:Fallback xmlns="">
          <p:graphicFrame>
            <p:nvGraphicFramePr>
              <p:cNvPr id="8" name="Table 8">
                <a:extLst>
                  <a:ext uri="{FF2B5EF4-FFF2-40B4-BE49-F238E27FC236}">
                    <a16:creationId xmlns:a16="http://schemas.microsoft.com/office/drawing/2014/main" id="{1CB64D1D-E5F5-4053-8943-3F52C0DF3295}"/>
                  </a:ext>
                </a:extLst>
              </p:cNvPr>
              <p:cNvGraphicFramePr>
                <a:graphicFrameLocks noGrp="1"/>
              </p:cNvGraphicFramePr>
              <p:nvPr>
                <p:extLst>
                  <p:ext uri="{D42A27DB-BD31-4B8C-83A1-F6EECF244321}">
                    <p14:modId xmlns:p14="http://schemas.microsoft.com/office/powerpoint/2010/main" val="1905655732"/>
                  </p:ext>
                </p:extLst>
              </p:nvPr>
            </p:nvGraphicFramePr>
            <p:xfrm>
              <a:off x="423916" y="2895512"/>
              <a:ext cx="4107300" cy="1875155"/>
            </p:xfrm>
            <a:graphic>
              <a:graphicData uri="http://schemas.openxmlformats.org/drawingml/2006/table">
                <a:tbl>
                  <a:tblPr firstRow="1" bandRow="1">
                    <a:tableStyleId>{5C22544A-7EE6-4342-B048-85BDC9FD1C3A}</a:tableStyleId>
                  </a:tblPr>
                  <a:tblGrid>
                    <a:gridCol w="1026825">
                      <a:extLst>
                        <a:ext uri="{9D8B030D-6E8A-4147-A177-3AD203B41FA5}">
                          <a16:colId xmlns:a16="http://schemas.microsoft.com/office/drawing/2014/main" val="4114027157"/>
                        </a:ext>
                      </a:extLst>
                    </a:gridCol>
                    <a:gridCol w="1026825">
                      <a:extLst>
                        <a:ext uri="{9D8B030D-6E8A-4147-A177-3AD203B41FA5}">
                          <a16:colId xmlns:a16="http://schemas.microsoft.com/office/drawing/2014/main" val="1886290072"/>
                        </a:ext>
                      </a:extLst>
                    </a:gridCol>
                    <a:gridCol w="1026825">
                      <a:extLst>
                        <a:ext uri="{9D8B030D-6E8A-4147-A177-3AD203B41FA5}">
                          <a16:colId xmlns:a16="http://schemas.microsoft.com/office/drawing/2014/main" val="3917911033"/>
                        </a:ext>
                      </a:extLst>
                    </a:gridCol>
                    <a:gridCol w="1026825">
                      <a:extLst>
                        <a:ext uri="{9D8B030D-6E8A-4147-A177-3AD203B41FA5}">
                          <a16:colId xmlns:a16="http://schemas.microsoft.com/office/drawing/2014/main" val="4164035235"/>
                        </a:ext>
                      </a:extLst>
                    </a:gridCol>
                  </a:tblGrid>
                  <a:tr h="370840">
                    <a:tc>
                      <a:txBody>
                        <a:bodyPr/>
                        <a:lstStyle/>
                        <a:p>
                          <a:pPr algn="ctr"/>
                          <a:endParaRPr lang="en-US" dirty="0"/>
                        </a:p>
                      </a:txBody>
                      <a:tcPr/>
                    </a:tc>
                    <a:tc>
                      <a:txBody>
                        <a:bodyPr/>
                        <a:lstStyle/>
                        <a:p>
                          <a:pPr algn="ctr"/>
                          <a:r>
                            <a:rPr lang="en-US" dirty="0"/>
                            <a:t>1</a:t>
                          </a:r>
                        </a:p>
                      </a:txBody>
                      <a:tcPr/>
                    </a:tc>
                    <a:tc>
                      <a:txBody>
                        <a:bodyPr/>
                        <a:lstStyle/>
                        <a:p>
                          <a:pPr algn="ctr"/>
                          <a:r>
                            <a:rPr lang="en-US" dirty="0"/>
                            <a:t>…</a:t>
                          </a:r>
                        </a:p>
                      </a:txBody>
                      <a:tcPr/>
                    </a:tc>
                    <a:tc>
                      <a:txBody>
                        <a:bodyPr/>
                        <a:lstStyle/>
                        <a:p>
                          <a:endParaRPr lang="en-US"/>
                        </a:p>
                      </a:txBody>
                      <a:tcPr>
                        <a:blipFill>
                          <a:blip r:embed="rId4"/>
                          <a:stretch>
                            <a:fillRect l="-300000" t="-8197" r="-2367" b="-429508"/>
                          </a:stretch>
                        </a:blipFill>
                      </a:tcPr>
                    </a:tc>
                    <a:extLst>
                      <a:ext uri="{0D108BD9-81ED-4DB2-BD59-A6C34878D82A}">
                        <a16:rowId xmlns:a16="http://schemas.microsoft.com/office/drawing/2014/main" val="2341283816"/>
                      </a:ext>
                    </a:extLst>
                  </a:tr>
                  <a:tr h="377825">
                    <a:tc>
                      <a:txBody>
                        <a:bodyPr/>
                        <a:lstStyle/>
                        <a:p>
                          <a:pPr algn="ctr"/>
                          <a:r>
                            <a:rPr lang="en-US" dirty="0"/>
                            <a:t>Party 1</a:t>
                          </a:r>
                        </a:p>
                      </a:txBody>
                      <a:tcPr/>
                    </a:tc>
                    <a:tc>
                      <a:txBody>
                        <a:bodyPr/>
                        <a:lstStyle/>
                        <a:p>
                          <a:endParaRPr lang="en-US"/>
                        </a:p>
                      </a:txBody>
                      <a:tcPr>
                        <a:blipFill>
                          <a:blip r:embed="rId4"/>
                          <a:stretch>
                            <a:fillRect l="-100592" t="-106452" r="-201775" b="-322581"/>
                          </a:stretch>
                        </a:blipFill>
                      </a:tcPr>
                    </a:tc>
                    <a:tc>
                      <a:txBody>
                        <a:bodyPr/>
                        <a:lstStyle/>
                        <a:p>
                          <a:pPr algn="ctr"/>
                          <a:r>
                            <a:rPr lang="en-US" dirty="0"/>
                            <a:t>…</a:t>
                          </a:r>
                        </a:p>
                      </a:txBody>
                      <a:tcPr/>
                    </a:tc>
                    <a:tc>
                      <a:txBody>
                        <a:bodyPr/>
                        <a:lstStyle/>
                        <a:p>
                          <a:endParaRPr lang="en-US"/>
                        </a:p>
                      </a:txBody>
                      <a:tcPr>
                        <a:blipFill>
                          <a:blip r:embed="rId4"/>
                          <a:stretch>
                            <a:fillRect l="-300000" t="-106452" r="-2367" b="-322581"/>
                          </a:stretch>
                        </a:blipFill>
                      </a:tcPr>
                    </a:tc>
                    <a:extLst>
                      <a:ext uri="{0D108BD9-81ED-4DB2-BD59-A6C34878D82A}">
                        <a16:rowId xmlns:a16="http://schemas.microsoft.com/office/drawing/2014/main" val="3596181675"/>
                      </a:ext>
                    </a:extLst>
                  </a:tr>
                  <a:tr h="377825">
                    <a:tc>
                      <a:txBody>
                        <a:bodyPr/>
                        <a:lstStyle/>
                        <a:p>
                          <a:pPr algn="ctr"/>
                          <a:r>
                            <a:rPr lang="en-US" dirty="0"/>
                            <a:t>Party 2</a:t>
                          </a:r>
                        </a:p>
                      </a:txBody>
                      <a:tcPr/>
                    </a:tc>
                    <a:tc>
                      <a:txBody>
                        <a:bodyPr/>
                        <a:lstStyle/>
                        <a:p>
                          <a:endParaRPr lang="en-US"/>
                        </a:p>
                      </a:txBody>
                      <a:tcPr>
                        <a:blipFill>
                          <a:blip r:embed="rId4"/>
                          <a:stretch>
                            <a:fillRect l="-100592" t="-203175" r="-201775" b="-217460"/>
                          </a:stretch>
                        </a:blipFill>
                      </a:tcPr>
                    </a:tc>
                    <a:tc>
                      <a:txBody>
                        <a:bodyPr/>
                        <a:lstStyle/>
                        <a:p>
                          <a:pPr algn="ctr"/>
                          <a:r>
                            <a:rPr lang="en-US" dirty="0"/>
                            <a:t>…</a:t>
                          </a:r>
                        </a:p>
                      </a:txBody>
                      <a:tcPr/>
                    </a:tc>
                    <a:tc>
                      <a:txBody>
                        <a:bodyPr/>
                        <a:lstStyle/>
                        <a:p>
                          <a:endParaRPr lang="en-US"/>
                        </a:p>
                      </a:txBody>
                      <a:tcPr>
                        <a:blipFill>
                          <a:blip r:embed="rId4"/>
                          <a:stretch>
                            <a:fillRect l="-300000" t="-203175" r="-2367" b="-217460"/>
                          </a:stretch>
                        </a:blipFill>
                      </a:tcPr>
                    </a:tc>
                    <a:extLst>
                      <a:ext uri="{0D108BD9-81ED-4DB2-BD59-A6C34878D82A}">
                        <a16:rowId xmlns:a16="http://schemas.microsoft.com/office/drawing/2014/main" val="3551325703"/>
                      </a:ext>
                    </a:extLst>
                  </a:tr>
                  <a:tr h="370840">
                    <a:tc>
                      <a:txBody>
                        <a:bodyPr/>
                        <a:lstStyle/>
                        <a:p>
                          <a:pPr algn="ctr"/>
                          <a:endParaRPr lang="en-US" dirty="0"/>
                        </a:p>
                      </a:txBody>
                      <a:tcPr/>
                    </a:tc>
                    <a:tc>
                      <a:txBody>
                        <a:bodyPr/>
                        <a:lstStyle/>
                        <a:p>
                          <a:pPr algn="ctr"/>
                          <a:endParaRPr lang="en-US" dirty="0"/>
                        </a:p>
                      </a:txBody>
                      <a:tcPr/>
                    </a:tc>
                    <a:tc>
                      <a:txBody>
                        <a:bodyPr/>
                        <a:lstStyle/>
                        <a:p>
                          <a:pPr algn="ctr"/>
                          <a:r>
                            <a:rPr lang="en-US" dirty="0"/>
                            <a:t>…</a:t>
                          </a:r>
                        </a:p>
                      </a:txBody>
                      <a:tcPr/>
                    </a:tc>
                    <a:tc>
                      <a:txBody>
                        <a:bodyPr/>
                        <a:lstStyle/>
                        <a:p>
                          <a:pPr algn="ctr"/>
                          <a:endParaRPr lang="en-US" dirty="0"/>
                        </a:p>
                      </a:txBody>
                      <a:tcPr/>
                    </a:tc>
                    <a:extLst>
                      <a:ext uri="{0D108BD9-81ED-4DB2-BD59-A6C34878D82A}">
                        <a16:rowId xmlns:a16="http://schemas.microsoft.com/office/drawing/2014/main" val="2111909279"/>
                      </a:ext>
                    </a:extLst>
                  </a:tr>
                  <a:tr h="377825">
                    <a:tc>
                      <a:txBody>
                        <a:bodyPr/>
                        <a:lstStyle/>
                        <a:p>
                          <a:endParaRPr lang="en-US"/>
                        </a:p>
                      </a:txBody>
                      <a:tcPr>
                        <a:blipFill>
                          <a:blip r:embed="rId4"/>
                          <a:stretch>
                            <a:fillRect l="-592" t="-406452" r="-301775" b="-22581"/>
                          </a:stretch>
                        </a:blipFill>
                      </a:tcPr>
                    </a:tc>
                    <a:tc>
                      <a:txBody>
                        <a:bodyPr/>
                        <a:lstStyle/>
                        <a:p>
                          <a:endParaRPr lang="en-US"/>
                        </a:p>
                      </a:txBody>
                      <a:tcPr>
                        <a:blipFill>
                          <a:blip r:embed="rId4"/>
                          <a:stretch>
                            <a:fillRect l="-100592" t="-406452" r="-201775" b="-22581"/>
                          </a:stretch>
                        </a:blipFill>
                      </a:tcPr>
                    </a:tc>
                    <a:tc>
                      <a:txBody>
                        <a:bodyPr/>
                        <a:lstStyle/>
                        <a:p>
                          <a:pPr algn="ctr"/>
                          <a:r>
                            <a:rPr lang="en-US" dirty="0"/>
                            <a:t>…</a:t>
                          </a:r>
                        </a:p>
                      </a:txBody>
                      <a:tcPr/>
                    </a:tc>
                    <a:tc>
                      <a:txBody>
                        <a:bodyPr/>
                        <a:lstStyle/>
                        <a:p>
                          <a:endParaRPr lang="en-US"/>
                        </a:p>
                      </a:txBody>
                      <a:tcPr>
                        <a:blipFill>
                          <a:blip r:embed="rId4"/>
                          <a:stretch>
                            <a:fillRect l="-300000" t="-406452" r="-2367" b="-22581"/>
                          </a:stretch>
                        </a:blipFill>
                      </a:tcPr>
                    </a:tc>
                    <a:extLst>
                      <a:ext uri="{0D108BD9-81ED-4DB2-BD59-A6C34878D82A}">
                        <a16:rowId xmlns:a16="http://schemas.microsoft.com/office/drawing/2014/main" val="204744102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FDF67E21-04A6-4A28-A6C1-1BAAE34E77AF}"/>
                  </a:ext>
                </a:extLst>
              </p:cNvPr>
              <p:cNvGraphicFramePr>
                <a:graphicFrameLocks noGrp="1"/>
              </p:cNvGraphicFramePr>
              <p:nvPr>
                <p:extLst>
                  <p:ext uri="{D42A27DB-BD31-4B8C-83A1-F6EECF244321}">
                    <p14:modId xmlns:p14="http://schemas.microsoft.com/office/powerpoint/2010/main" val="4182708085"/>
                  </p:ext>
                </p:extLst>
              </p:nvPr>
            </p:nvGraphicFramePr>
            <p:xfrm>
              <a:off x="7468114" y="2885034"/>
              <a:ext cx="4107300" cy="1918208"/>
            </p:xfrm>
            <a:graphic>
              <a:graphicData uri="http://schemas.openxmlformats.org/drawingml/2006/table">
                <a:tbl>
                  <a:tblPr firstRow="1" bandRow="1">
                    <a:tableStyleId>{5C22544A-7EE6-4342-B048-85BDC9FD1C3A}</a:tableStyleId>
                  </a:tblPr>
                  <a:tblGrid>
                    <a:gridCol w="1026825">
                      <a:extLst>
                        <a:ext uri="{9D8B030D-6E8A-4147-A177-3AD203B41FA5}">
                          <a16:colId xmlns:a16="http://schemas.microsoft.com/office/drawing/2014/main" val="4114027157"/>
                        </a:ext>
                      </a:extLst>
                    </a:gridCol>
                    <a:gridCol w="1026825">
                      <a:extLst>
                        <a:ext uri="{9D8B030D-6E8A-4147-A177-3AD203B41FA5}">
                          <a16:colId xmlns:a16="http://schemas.microsoft.com/office/drawing/2014/main" val="1886290072"/>
                        </a:ext>
                      </a:extLst>
                    </a:gridCol>
                    <a:gridCol w="1026825">
                      <a:extLst>
                        <a:ext uri="{9D8B030D-6E8A-4147-A177-3AD203B41FA5}">
                          <a16:colId xmlns:a16="http://schemas.microsoft.com/office/drawing/2014/main" val="3917911033"/>
                        </a:ext>
                      </a:extLst>
                    </a:gridCol>
                    <a:gridCol w="1026825">
                      <a:extLst>
                        <a:ext uri="{9D8B030D-6E8A-4147-A177-3AD203B41FA5}">
                          <a16:colId xmlns:a16="http://schemas.microsoft.com/office/drawing/2014/main" val="4164035235"/>
                        </a:ext>
                      </a:extLst>
                    </a:gridCol>
                  </a:tblGrid>
                  <a:tr h="370840">
                    <a:tc>
                      <a:txBody>
                        <a:bodyPr/>
                        <a:lstStyle/>
                        <a:p>
                          <a:pPr algn="ct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𝝅</m:t>
                                    </m:r>
                                  </m:e>
                                  <m:sub>
                                    <m:r>
                                      <a:rPr lang="en-US" b="1" i="1" dirty="0" smtClean="0">
                                        <a:latin typeface="Cambria Math" panose="02040503050406030204" pitchFamily="18" charset="0"/>
                                      </a:rPr>
                                      <m:t>𝒓</m:t>
                                    </m:r>
                                  </m:sub>
                                </m:sSub>
                                <m:r>
                                  <a:rPr lang="en-US" b="1" i="1" dirty="0" smtClean="0">
                                    <a:latin typeface="Cambria Math" panose="02040503050406030204" pitchFamily="18" charset="0"/>
                                  </a:rPr>
                                  <m:t>(</m:t>
                                </m:r>
                                <m:r>
                                  <a:rPr lang="en-US" b="1" i="1" dirty="0" smtClean="0">
                                    <a:latin typeface="Cambria Math" panose="02040503050406030204" pitchFamily="18" charset="0"/>
                                  </a:rPr>
                                  <m:t>𝟏</m:t>
                                </m:r>
                                <m:r>
                                  <a:rPr lang="en-US" b="1" i="1" dirty="0" smtClean="0">
                                    <a:latin typeface="Cambria Math" panose="02040503050406030204" pitchFamily="18" charset="0"/>
                                  </a:rPr>
                                  <m:t>)</m:t>
                                </m:r>
                              </m:oMath>
                            </m:oMathPara>
                          </a14:m>
                          <a:endParaRPr lang="en-US" dirty="0"/>
                        </a:p>
                      </a:txBody>
                      <a:tcPr/>
                    </a:tc>
                    <a:tc>
                      <a:txBody>
                        <a:bodyPr/>
                        <a:lstStyle/>
                        <a:p>
                          <a:pPr algn="ctr"/>
                          <a:r>
                            <a:rPr lang="en-US" dirty="0"/>
                            <a:t>…</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𝝅</m:t>
                                    </m:r>
                                  </m:e>
                                  <m:sub>
                                    <m:r>
                                      <a:rPr lang="en-US" b="1" i="1" dirty="0" smtClean="0">
                                        <a:latin typeface="Cambria Math" panose="02040503050406030204" pitchFamily="18" charset="0"/>
                                      </a:rPr>
                                      <m:t>𝒓</m:t>
                                    </m:r>
                                  </m:sub>
                                </m:sSub>
                                <m:r>
                                  <a:rPr lang="en-US" b="1" i="1" dirty="0" smtClean="0">
                                    <a:latin typeface="Cambria Math" panose="02040503050406030204" pitchFamily="18" charset="0"/>
                                  </a:rPr>
                                  <m:t>(</m:t>
                                </m:r>
                                <m:r>
                                  <a:rPr lang="en-US" b="1" i="1" dirty="0" smtClean="0">
                                    <a:latin typeface="Cambria Math" panose="02040503050406030204" pitchFamily="18" charset="0"/>
                                  </a:rPr>
                                  <m:t>𝒌</m:t>
                                </m:r>
                                <m:r>
                                  <a:rPr lang="en-US" b="1" i="1" dirty="0"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2341283816"/>
                      </a:ext>
                    </a:extLst>
                  </a:tr>
                  <a:tr h="370840">
                    <a:tc>
                      <a:txBody>
                        <a:bodyPr/>
                        <a:lstStyle/>
                        <a:p>
                          <a:pPr algn="ctr"/>
                          <a:r>
                            <a:rPr lang="en-US" dirty="0"/>
                            <a:t>Party 1</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𝝅</m:t>
                                        </m:r>
                                      </m:e>
                                      <m:sub>
                                        <m:r>
                                          <a:rPr lang="en-US" b="1" i="1" dirty="0" smtClean="0">
                                            <a:latin typeface="Cambria Math" panose="02040503050406030204" pitchFamily="18" charset="0"/>
                                          </a:rPr>
                                          <m:t>𝒓</m:t>
                                        </m:r>
                                      </m:sub>
                                    </m:sSub>
                                    <m:r>
                                      <a:rPr lang="en-US" b="1" i="1" dirty="0" smtClean="0">
                                        <a:latin typeface="Cambria Math" panose="02040503050406030204" pitchFamily="18" charset="0"/>
                                      </a:rPr>
                                      <m:t>(</m:t>
                                    </m:r>
                                    <m:r>
                                      <a:rPr lang="en-US" b="1" i="1" dirty="0" smtClean="0">
                                        <a:latin typeface="Cambria Math" panose="02040503050406030204" pitchFamily="18" charset="0"/>
                                      </a:rPr>
                                      <m:t>𝟏</m:t>
                                    </m:r>
                                    <m:r>
                                      <a:rPr lang="en-US" b="1" i="1" dirty="0" smtClean="0">
                                        <a:latin typeface="Cambria Math" panose="02040503050406030204" pitchFamily="18" charset="0"/>
                                      </a:rPr>
                                      <m:t>)</m:t>
                                    </m:r>
                                  </m:sub>
                                </m:sSub>
                              </m:oMath>
                            </m:oMathPara>
                          </a14:m>
                          <a:endParaRPr lang="en-US" dirty="0"/>
                        </a:p>
                      </a:txBody>
                      <a:tcPr/>
                    </a:tc>
                    <a:tc>
                      <a:txBody>
                        <a:bodyPr/>
                        <a:lstStyle/>
                        <a:p>
                          <a:pPr algn="ctr"/>
                          <a:r>
                            <a:rPr lang="en-US" dirty="0"/>
                            <a:t>…</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𝝅</m:t>
                                        </m:r>
                                      </m:e>
                                      <m:sub>
                                        <m:r>
                                          <a:rPr lang="en-US" b="1" i="1" dirty="0" smtClean="0">
                                            <a:latin typeface="Cambria Math" panose="02040503050406030204" pitchFamily="18" charset="0"/>
                                          </a:rPr>
                                          <m:t>𝒓</m:t>
                                        </m:r>
                                      </m:sub>
                                    </m:sSub>
                                    <m:r>
                                      <a:rPr lang="en-US" b="1" i="1" dirty="0" smtClean="0">
                                        <a:latin typeface="Cambria Math" panose="02040503050406030204" pitchFamily="18" charset="0"/>
                                      </a:rPr>
                                      <m:t>(</m:t>
                                    </m:r>
                                    <m:r>
                                      <a:rPr lang="en-US" b="1" i="1" dirty="0" smtClean="0">
                                        <a:latin typeface="Cambria Math" panose="02040503050406030204" pitchFamily="18" charset="0"/>
                                      </a:rPr>
                                      <m:t>𝒌</m:t>
                                    </m:r>
                                    <m:r>
                                      <a:rPr lang="en-US" b="1" i="1" dirty="0" smtClean="0">
                                        <a:latin typeface="Cambria Math" panose="02040503050406030204" pitchFamily="18" charset="0"/>
                                      </a:rPr>
                                      <m:t>)</m:t>
                                    </m:r>
                                    <m:r>
                                      <m:rPr>
                                        <m:nor/>
                                      </m:rPr>
                                      <a:rPr lang="en-US" dirty="0"/>
                                      <m:t> </m:t>
                                    </m:r>
                                  </m:sub>
                                </m:sSub>
                              </m:oMath>
                            </m:oMathPara>
                          </a14:m>
                          <a:endParaRPr lang="en-US" dirty="0"/>
                        </a:p>
                      </a:txBody>
                      <a:tcPr/>
                    </a:tc>
                    <a:extLst>
                      <a:ext uri="{0D108BD9-81ED-4DB2-BD59-A6C34878D82A}">
                        <a16:rowId xmlns:a16="http://schemas.microsoft.com/office/drawing/2014/main" val="3596181675"/>
                      </a:ext>
                    </a:extLst>
                  </a:tr>
                  <a:tr h="370840">
                    <a:tc>
                      <a:txBody>
                        <a:bodyPr/>
                        <a:lstStyle/>
                        <a:p>
                          <a:pPr algn="ctr"/>
                          <a:r>
                            <a:rPr lang="en-US" dirty="0"/>
                            <a:t>Party 2</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𝝅</m:t>
                                        </m:r>
                                      </m:e>
                                      <m:sub>
                                        <m:r>
                                          <a:rPr lang="en-US" b="1" i="1" dirty="0" smtClean="0">
                                            <a:latin typeface="Cambria Math" panose="02040503050406030204" pitchFamily="18" charset="0"/>
                                          </a:rPr>
                                          <m:t>𝒓</m:t>
                                        </m:r>
                                      </m:sub>
                                    </m:sSub>
                                    <m:r>
                                      <a:rPr lang="en-US" b="1" i="1" dirty="0" smtClean="0">
                                        <a:latin typeface="Cambria Math" panose="02040503050406030204" pitchFamily="18" charset="0"/>
                                      </a:rPr>
                                      <m:t>(</m:t>
                                    </m:r>
                                    <m:r>
                                      <a:rPr lang="en-US" b="1" i="1" dirty="0" smtClean="0">
                                        <a:latin typeface="Cambria Math" panose="02040503050406030204" pitchFamily="18" charset="0"/>
                                      </a:rPr>
                                      <m:t>𝟏</m:t>
                                    </m:r>
                                    <m:r>
                                      <a:rPr lang="en-US" b="1" i="1" dirty="0" smtClean="0">
                                        <a:latin typeface="Cambria Math" panose="02040503050406030204" pitchFamily="18" charset="0"/>
                                      </a:rPr>
                                      <m:t>)</m:t>
                                    </m:r>
                                  </m:sub>
                                </m:sSub>
                              </m:oMath>
                            </m:oMathPara>
                          </a14:m>
                          <a:endParaRPr lang="en-US" dirty="0"/>
                        </a:p>
                      </a:txBody>
                      <a:tcPr/>
                    </a:tc>
                    <a:tc>
                      <a:txBody>
                        <a:bodyPr/>
                        <a:lstStyle/>
                        <a:p>
                          <a:pPr algn="ctr"/>
                          <a:r>
                            <a:rPr lang="en-US" dirty="0"/>
                            <a:t>…</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𝝅</m:t>
                                        </m:r>
                                      </m:e>
                                      <m:sub>
                                        <m:r>
                                          <a:rPr lang="en-US" b="1" i="1" dirty="0" smtClean="0">
                                            <a:latin typeface="Cambria Math" panose="02040503050406030204" pitchFamily="18" charset="0"/>
                                          </a:rPr>
                                          <m:t>𝒓</m:t>
                                        </m:r>
                                      </m:sub>
                                    </m:sSub>
                                    <m:r>
                                      <a:rPr lang="en-US" b="1" i="1" dirty="0" smtClean="0">
                                        <a:latin typeface="Cambria Math" panose="02040503050406030204" pitchFamily="18" charset="0"/>
                                      </a:rPr>
                                      <m:t>(</m:t>
                                    </m:r>
                                    <m:r>
                                      <a:rPr lang="en-US" b="1" i="1" dirty="0" smtClean="0">
                                        <a:latin typeface="Cambria Math" panose="02040503050406030204" pitchFamily="18" charset="0"/>
                                      </a:rPr>
                                      <m:t>𝒌</m:t>
                                    </m:r>
                                    <m:r>
                                      <a:rPr lang="en-US" b="1" i="1" dirty="0" smtClean="0">
                                        <a:latin typeface="Cambria Math" panose="02040503050406030204" pitchFamily="18" charset="0"/>
                                      </a:rPr>
                                      <m:t>)</m:t>
                                    </m:r>
                                    <m:r>
                                      <m:rPr>
                                        <m:nor/>
                                      </m:rPr>
                                      <a:rPr lang="en-US" dirty="0"/>
                                      <m:t> </m:t>
                                    </m:r>
                                  </m:sub>
                                </m:sSub>
                              </m:oMath>
                            </m:oMathPara>
                          </a14:m>
                          <a:endParaRPr lang="en-US" dirty="0"/>
                        </a:p>
                      </a:txBody>
                      <a:tcPr/>
                    </a:tc>
                    <a:extLst>
                      <a:ext uri="{0D108BD9-81ED-4DB2-BD59-A6C34878D82A}">
                        <a16:rowId xmlns:a16="http://schemas.microsoft.com/office/drawing/2014/main" val="3551325703"/>
                      </a:ext>
                    </a:extLst>
                  </a:tr>
                  <a:tr h="370840">
                    <a:tc>
                      <a:txBody>
                        <a:bodyPr/>
                        <a:lstStyle/>
                        <a:p>
                          <a:pPr algn="ctr"/>
                          <a:endParaRPr lang="en-US" dirty="0"/>
                        </a:p>
                      </a:txBody>
                      <a:tcPr/>
                    </a:tc>
                    <a:tc>
                      <a:txBody>
                        <a:bodyPr/>
                        <a:lstStyle/>
                        <a:p>
                          <a:pPr algn="ctr"/>
                          <a:endParaRPr lang="en-US" dirty="0"/>
                        </a:p>
                      </a:txBody>
                      <a:tcPr/>
                    </a:tc>
                    <a:tc>
                      <a:txBody>
                        <a:bodyPr/>
                        <a:lstStyle/>
                        <a:p>
                          <a:pPr algn="ctr"/>
                          <a:r>
                            <a:rPr lang="en-US" dirty="0"/>
                            <a:t>…</a:t>
                          </a:r>
                        </a:p>
                      </a:txBody>
                      <a:tcPr/>
                    </a:tc>
                    <a:tc>
                      <a:txBody>
                        <a:bodyPr/>
                        <a:lstStyle/>
                        <a:p>
                          <a:pPr algn="ctr"/>
                          <a:endParaRPr lang="en-US" dirty="0"/>
                        </a:p>
                      </a:txBody>
                      <a:tcPr/>
                    </a:tc>
                    <a:extLst>
                      <a:ext uri="{0D108BD9-81ED-4DB2-BD59-A6C34878D82A}">
                        <a16:rowId xmlns:a16="http://schemas.microsoft.com/office/drawing/2014/main" val="2111909279"/>
                      </a:ext>
                    </a:extLst>
                  </a:tr>
                  <a:tr h="370840">
                    <a:tc>
                      <a:txBody>
                        <a:bodyPr/>
                        <a:lstStyle/>
                        <a:p>
                          <a:pPr algn="ctr"/>
                          <a:r>
                            <a:rPr lang="en-US" dirty="0"/>
                            <a:t>Party </a:t>
                          </a:r>
                          <a14:m>
                            <m:oMath xmlns:m="http://schemas.openxmlformats.org/officeDocument/2006/math">
                              <m:r>
                                <a:rPr lang="en-US" b="0" i="1" smtClean="0">
                                  <a:latin typeface="Cambria Math" panose="02040503050406030204" pitchFamily="18" charset="0"/>
                                </a:rPr>
                                <m:t>𝑛</m:t>
                              </m:r>
                            </m:oMath>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r>
                                      <a:rPr lang="en-US" b="0" i="1" smtClean="0">
                                        <a:latin typeface="Cambria Math" panose="02040503050406030204" pitchFamily="18" charset="0"/>
                                      </a:rPr>
                                      <m:t>,</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𝝅</m:t>
                                        </m:r>
                                      </m:e>
                                      <m:sub>
                                        <m:r>
                                          <a:rPr lang="en-US" b="1" i="1" dirty="0" smtClean="0">
                                            <a:latin typeface="Cambria Math" panose="02040503050406030204" pitchFamily="18" charset="0"/>
                                          </a:rPr>
                                          <m:t>𝒓</m:t>
                                        </m:r>
                                      </m:sub>
                                    </m:sSub>
                                    <m:r>
                                      <a:rPr lang="en-US" b="1" i="1" dirty="0" smtClean="0">
                                        <a:latin typeface="Cambria Math" panose="02040503050406030204" pitchFamily="18" charset="0"/>
                                      </a:rPr>
                                      <m:t>(</m:t>
                                    </m:r>
                                    <m:r>
                                      <a:rPr lang="en-US" b="1" i="1" dirty="0" smtClean="0">
                                        <a:latin typeface="Cambria Math" panose="02040503050406030204" pitchFamily="18" charset="0"/>
                                      </a:rPr>
                                      <m:t>𝟏</m:t>
                                    </m:r>
                                    <m:r>
                                      <a:rPr lang="en-US" b="1" i="1" dirty="0" smtClean="0">
                                        <a:latin typeface="Cambria Math" panose="02040503050406030204" pitchFamily="18" charset="0"/>
                                      </a:rPr>
                                      <m:t>)</m:t>
                                    </m:r>
                                  </m:sub>
                                </m:sSub>
                              </m:oMath>
                            </m:oMathPara>
                          </a14:m>
                          <a:endParaRPr lang="en-US" dirty="0"/>
                        </a:p>
                      </a:txBody>
                      <a:tcPr/>
                    </a:tc>
                    <a:tc>
                      <a:txBody>
                        <a:bodyPr/>
                        <a:lstStyle/>
                        <a:p>
                          <a:pPr algn="ctr"/>
                          <a:r>
                            <a:rPr lang="en-US" dirty="0"/>
                            <a:t>…</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r>
                                      <a:rPr lang="en-US" b="0" i="1" smtClean="0">
                                        <a:latin typeface="Cambria Math" panose="02040503050406030204" pitchFamily="18" charset="0"/>
                                      </a:rPr>
                                      <m:t>,</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𝝅</m:t>
                                        </m:r>
                                      </m:e>
                                      <m:sub>
                                        <m:r>
                                          <a:rPr lang="en-US" b="1" i="1" dirty="0" smtClean="0">
                                            <a:latin typeface="Cambria Math" panose="02040503050406030204" pitchFamily="18" charset="0"/>
                                          </a:rPr>
                                          <m:t>𝒓</m:t>
                                        </m:r>
                                      </m:sub>
                                    </m:sSub>
                                    <m:r>
                                      <a:rPr lang="en-US" b="1" i="1" dirty="0" smtClean="0">
                                        <a:latin typeface="Cambria Math" panose="02040503050406030204" pitchFamily="18" charset="0"/>
                                      </a:rPr>
                                      <m:t>(</m:t>
                                    </m:r>
                                    <m:r>
                                      <a:rPr lang="en-US" b="1" i="1" dirty="0" smtClean="0">
                                        <a:latin typeface="Cambria Math" panose="02040503050406030204" pitchFamily="18" charset="0"/>
                                      </a:rPr>
                                      <m:t>𝒌</m:t>
                                    </m:r>
                                    <m:r>
                                      <a:rPr lang="en-US" b="1" i="1" dirty="0" smtClean="0">
                                        <a:latin typeface="Cambria Math" panose="02040503050406030204" pitchFamily="18" charset="0"/>
                                      </a:rPr>
                                      <m:t>)</m:t>
                                    </m:r>
                                    <m:r>
                                      <m:rPr>
                                        <m:nor/>
                                      </m:rPr>
                                      <a:rPr lang="en-US" dirty="0"/>
                                      <m:t> </m:t>
                                    </m:r>
                                  </m:sub>
                                </m:sSub>
                              </m:oMath>
                            </m:oMathPara>
                          </a14:m>
                          <a:endParaRPr lang="en-US" dirty="0"/>
                        </a:p>
                      </a:txBody>
                      <a:tcPr/>
                    </a:tc>
                    <a:extLst>
                      <a:ext uri="{0D108BD9-81ED-4DB2-BD59-A6C34878D82A}">
                        <a16:rowId xmlns:a16="http://schemas.microsoft.com/office/drawing/2014/main" val="2047441020"/>
                      </a:ext>
                    </a:extLst>
                  </a:tr>
                </a:tbl>
              </a:graphicData>
            </a:graphic>
          </p:graphicFrame>
        </mc:Choice>
        <mc:Fallback xmlns="">
          <p:graphicFrame>
            <p:nvGraphicFramePr>
              <p:cNvPr id="9" name="Table 8">
                <a:extLst>
                  <a:ext uri="{FF2B5EF4-FFF2-40B4-BE49-F238E27FC236}">
                    <a16:creationId xmlns:a16="http://schemas.microsoft.com/office/drawing/2014/main" id="{FDF67E21-04A6-4A28-A6C1-1BAAE34E77AF}"/>
                  </a:ext>
                </a:extLst>
              </p:cNvPr>
              <p:cNvGraphicFramePr>
                <a:graphicFrameLocks noGrp="1"/>
              </p:cNvGraphicFramePr>
              <p:nvPr>
                <p:extLst>
                  <p:ext uri="{D42A27DB-BD31-4B8C-83A1-F6EECF244321}">
                    <p14:modId xmlns:p14="http://schemas.microsoft.com/office/powerpoint/2010/main" val="4182708085"/>
                  </p:ext>
                </p:extLst>
              </p:nvPr>
            </p:nvGraphicFramePr>
            <p:xfrm>
              <a:off x="7468114" y="2885034"/>
              <a:ext cx="4107300" cy="1918208"/>
            </p:xfrm>
            <a:graphic>
              <a:graphicData uri="http://schemas.openxmlformats.org/drawingml/2006/table">
                <a:tbl>
                  <a:tblPr firstRow="1" bandRow="1">
                    <a:tableStyleId>{5C22544A-7EE6-4342-B048-85BDC9FD1C3A}</a:tableStyleId>
                  </a:tblPr>
                  <a:tblGrid>
                    <a:gridCol w="1026825">
                      <a:extLst>
                        <a:ext uri="{9D8B030D-6E8A-4147-A177-3AD203B41FA5}">
                          <a16:colId xmlns:a16="http://schemas.microsoft.com/office/drawing/2014/main" val="4114027157"/>
                        </a:ext>
                      </a:extLst>
                    </a:gridCol>
                    <a:gridCol w="1026825">
                      <a:extLst>
                        <a:ext uri="{9D8B030D-6E8A-4147-A177-3AD203B41FA5}">
                          <a16:colId xmlns:a16="http://schemas.microsoft.com/office/drawing/2014/main" val="1886290072"/>
                        </a:ext>
                      </a:extLst>
                    </a:gridCol>
                    <a:gridCol w="1026825">
                      <a:extLst>
                        <a:ext uri="{9D8B030D-6E8A-4147-A177-3AD203B41FA5}">
                          <a16:colId xmlns:a16="http://schemas.microsoft.com/office/drawing/2014/main" val="3917911033"/>
                        </a:ext>
                      </a:extLst>
                    </a:gridCol>
                    <a:gridCol w="1026825">
                      <a:extLst>
                        <a:ext uri="{9D8B030D-6E8A-4147-A177-3AD203B41FA5}">
                          <a16:colId xmlns:a16="http://schemas.microsoft.com/office/drawing/2014/main" val="4164035235"/>
                        </a:ext>
                      </a:extLst>
                    </a:gridCol>
                  </a:tblGrid>
                  <a:tr h="370840">
                    <a:tc>
                      <a:txBody>
                        <a:bodyPr/>
                        <a:lstStyle/>
                        <a:p>
                          <a:pPr algn="ctr"/>
                          <a:endParaRPr lang="en-US" dirty="0"/>
                        </a:p>
                      </a:txBody>
                      <a:tcPr/>
                    </a:tc>
                    <a:tc>
                      <a:txBody>
                        <a:bodyPr/>
                        <a:lstStyle/>
                        <a:p>
                          <a:endParaRPr lang="en-US"/>
                        </a:p>
                      </a:txBody>
                      <a:tcPr>
                        <a:blipFill>
                          <a:blip r:embed="rId5"/>
                          <a:stretch>
                            <a:fillRect l="-101190" t="-8197" r="-203571" b="-436066"/>
                          </a:stretch>
                        </a:blipFill>
                      </a:tcPr>
                    </a:tc>
                    <a:tc>
                      <a:txBody>
                        <a:bodyPr/>
                        <a:lstStyle/>
                        <a:p>
                          <a:pPr algn="ctr"/>
                          <a:r>
                            <a:rPr lang="en-US" dirty="0"/>
                            <a:t>…</a:t>
                          </a:r>
                        </a:p>
                      </a:txBody>
                      <a:tcPr/>
                    </a:tc>
                    <a:tc>
                      <a:txBody>
                        <a:bodyPr/>
                        <a:lstStyle/>
                        <a:p>
                          <a:endParaRPr lang="en-US"/>
                        </a:p>
                      </a:txBody>
                      <a:tcPr>
                        <a:blipFill>
                          <a:blip r:embed="rId5"/>
                          <a:stretch>
                            <a:fillRect l="-301786" t="-8197" r="-2976" b="-436066"/>
                          </a:stretch>
                        </a:blipFill>
                      </a:tcPr>
                    </a:tc>
                    <a:extLst>
                      <a:ext uri="{0D108BD9-81ED-4DB2-BD59-A6C34878D82A}">
                        <a16:rowId xmlns:a16="http://schemas.microsoft.com/office/drawing/2014/main" val="2341283816"/>
                      </a:ext>
                    </a:extLst>
                  </a:tr>
                  <a:tr h="392176">
                    <a:tc>
                      <a:txBody>
                        <a:bodyPr/>
                        <a:lstStyle/>
                        <a:p>
                          <a:pPr algn="ctr"/>
                          <a:r>
                            <a:rPr lang="en-US" dirty="0"/>
                            <a:t>Party 1</a:t>
                          </a:r>
                        </a:p>
                      </a:txBody>
                      <a:tcPr/>
                    </a:tc>
                    <a:tc>
                      <a:txBody>
                        <a:bodyPr/>
                        <a:lstStyle/>
                        <a:p>
                          <a:endParaRPr lang="en-US"/>
                        </a:p>
                      </a:txBody>
                      <a:tcPr>
                        <a:blipFill>
                          <a:blip r:embed="rId5"/>
                          <a:stretch>
                            <a:fillRect l="-101190" t="-103125" r="-203571" b="-315625"/>
                          </a:stretch>
                        </a:blipFill>
                      </a:tcPr>
                    </a:tc>
                    <a:tc>
                      <a:txBody>
                        <a:bodyPr/>
                        <a:lstStyle/>
                        <a:p>
                          <a:pPr algn="ctr"/>
                          <a:r>
                            <a:rPr lang="en-US" dirty="0"/>
                            <a:t>…</a:t>
                          </a:r>
                        </a:p>
                      </a:txBody>
                      <a:tcPr/>
                    </a:tc>
                    <a:tc>
                      <a:txBody>
                        <a:bodyPr/>
                        <a:lstStyle/>
                        <a:p>
                          <a:endParaRPr lang="en-US"/>
                        </a:p>
                      </a:txBody>
                      <a:tcPr>
                        <a:blipFill>
                          <a:blip r:embed="rId5"/>
                          <a:stretch>
                            <a:fillRect l="-301786" t="-103125" r="-2976" b="-315625"/>
                          </a:stretch>
                        </a:blipFill>
                      </a:tcPr>
                    </a:tc>
                    <a:extLst>
                      <a:ext uri="{0D108BD9-81ED-4DB2-BD59-A6C34878D82A}">
                        <a16:rowId xmlns:a16="http://schemas.microsoft.com/office/drawing/2014/main" val="3596181675"/>
                      </a:ext>
                    </a:extLst>
                  </a:tr>
                  <a:tr h="392176">
                    <a:tc>
                      <a:txBody>
                        <a:bodyPr/>
                        <a:lstStyle/>
                        <a:p>
                          <a:pPr algn="ctr"/>
                          <a:r>
                            <a:rPr lang="en-US" dirty="0"/>
                            <a:t>Party 2</a:t>
                          </a:r>
                        </a:p>
                      </a:txBody>
                      <a:tcPr/>
                    </a:tc>
                    <a:tc>
                      <a:txBody>
                        <a:bodyPr/>
                        <a:lstStyle/>
                        <a:p>
                          <a:endParaRPr lang="en-US"/>
                        </a:p>
                      </a:txBody>
                      <a:tcPr>
                        <a:blipFill>
                          <a:blip r:embed="rId5"/>
                          <a:stretch>
                            <a:fillRect l="-101190" t="-200000" r="-203571" b="-210769"/>
                          </a:stretch>
                        </a:blipFill>
                      </a:tcPr>
                    </a:tc>
                    <a:tc>
                      <a:txBody>
                        <a:bodyPr/>
                        <a:lstStyle/>
                        <a:p>
                          <a:pPr algn="ctr"/>
                          <a:r>
                            <a:rPr lang="en-US" dirty="0"/>
                            <a:t>…</a:t>
                          </a:r>
                        </a:p>
                      </a:txBody>
                      <a:tcPr/>
                    </a:tc>
                    <a:tc>
                      <a:txBody>
                        <a:bodyPr/>
                        <a:lstStyle/>
                        <a:p>
                          <a:endParaRPr lang="en-US"/>
                        </a:p>
                      </a:txBody>
                      <a:tcPr>
                        <a:blipFill>
                          <a:blip r:embed="rId5"/>
                          <a:stretch>
                            <a:fillRect l="-301786" t="-200000" r="-2976" b="-210769"/>
                          </a:stretch>
                        </a:blipFill>
                      </a:tcPr>
                    </a:tc>
                    <a:extLst>
                      <a:ext uri="{0D108BD9-81ED-4DB2-BD59-A6C34878D82A}">
                        <a16:rowId xmlns:a16="http://schemas.microsoft.com/office/drawing/2014/main" val="3551325703"/>
                      </a:ext>
                    </a:extLst>
                  </a:tr>
                  <a:tr h="370840">
                    <a:tc>
                      <a:txBody>
                        <a:bodyPr/>
                        <a:lstStyle/>
                        <a:p>
                          <a:pPr algn="ctr"/>
                          <a:endParaRPr lang="en-US" dirty="0"/>
                        </a:p>
                      </a:txBody>
                      <a:tcPr/>
                    </a:tc>
                    <a:tc>
                      <a:txBody>
                        <a:bodyPr/>
                        <a:lstStyle/>
                        <a:p>
                          <a:pPr algn="ctr"/>
                          <a:endParaRPr lang="en-US" dirty="0"/>
                        </a:p>
                      </a:txBody>
                      <a:tcPr/>
                    </a:tc>
                    <a:tc>
                      <a:txBody>
                        <a:bodyPr/>
                        <a:lstStyle/>
                        <a:p>
                          <a:pPr algn="ctr"/>
                          <a:r>
                            <a:rPr lang="en-US" dirty="0"/>
                            <a:t>…</a:t>
                          </a:r>
                        </a:p>
                      </a:txBody>
                      <a:tcPr/>
                    </a:tc>
                    <a:tc>
                      <a:txBody>
                        <a:bodyPr/>
                        <a:lstStyle/>
                        <a:p>
                          <a:pPr algn="ctr"/>
                          <a:endParaRPr lang="en-US" dirty="0"/>
                        </a:p>
                      </a:txBody>
                      <a:tcPr/>
                    </a:tc>
                    <a:extLst>
                      <a:ext uri="{0D108BD9-81ED-4DB2-BD59-A6C34878D82A}">
                        <a16:rowId xmlns:a16="http://schemas.microsoft.com/office/drawing/2014/main" val="2111909279"/>
                      </a:ext>
                    </a:extLst>
                  </a:tr>
                  <a:tr h="392176">
                    <a:tc>
                      <a:txBody>
                        <a:bodyPr/>
                        <a:lstStyle/>
                        <a:p>
                          <a:endParaRPr lang="en-US"/>
                        </a:p>
                      </a:txBody>
                      <a:tcPr>
                        <a:blipFill>
                          <a:blip r:embed="rId5"/>
                          <a:stretch>
                            <a:fillRect l="-592" t="-400000" r="-301775" b="-18750"/>
                          </a:stretch>
                        </a:blipFill>
                      </a:tcPr>
                    </a:tc>
                    <a:tc>
                      <a:txBody>
                        <a:bodyPr/>
                        <a:lstStyle/>
                        <a:p>
                          <a:endParaRPr lang="en-US"/>
                        </a:p>
                      </a:txBody>
                      <a:tcPr>
                        <a:blipFill>
                          <a:blip r:embed="rId5"/>
                          <a:stretch>
                            <a:fillRect l="-101190" t="-400000" r="-203571" b="-18750"/>
                          </a:stretch>
                        </a:blipFill>
                      </a:tcPr>
                    </a:tc>
                    <a:tc>
                      <a:txBody>
                        <a:bodyPr/>
                        <a:lstStyle/>
                        <a:p>
                          <a:pPr algn="ctr"/>
                          <a:r>
                            <a:rPr lang="en-US" dirty="0"/>
                            <a:t>…</a:t>
                          </a:r>
                        </a:p>
                      </a:txBody>
                      <a:tcPr/>
                    </a:tc>
                    <a:tc>
                      <a:txBody>
                        <a:bodyPr/>
                        <a:lstStyle/>
                        <a:p>
                          <a:endParaRPr lang="en-US"/>
                        </a:p>
                      </a:txBody>
                      <a:tcPr>
                        <a:blipFill>
                          <a:blip r:embed="rId5"/>
                          <a:stretch>
                            <a:fillRect l="-301786" t="-400000" r="-2976" b="-18750"/>
                          </a:stretch>
                        </a:blipFill>
                      </a:tcPr>
                    </a:tc>
                    <a:extLst>
                      <a:ext uri="{0D108BD9-81ED-4DB2-BD59-A6C34878D82A}">
                        <a16:rowId xmlns:a16="http://schemas.microsoft.com/office/drawing/2014/main" val="2047441020"/>
                      </a:ext>
                    </a:extLst>
                  </a:tr>
                </a:tbl>
              </a:graphicData>
            </a:graphic>
          </p:graphicFrame>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C756D35-6001-4798-8753-C6C2C70A18A7}"/>
                  </a:ext>
                </a:extLst>
              </p:cNvPr>
              <p:cNvSpPr txBox="1"/>
              <p:nvPr/>
            </p:nvSpPr>
            <p:spPr>
              <a:xfrm>
                <a:off x="7788165" y="5169878"/>
                <a:ext cx="3489434" cy="665888"/>
              </a:xfrm>
              <a:prstGeom prst="rect">
                <a:avLst/>
              </a:prstGeom>
              <a:noFill/>
            </p:spPr>
            <p:txBody>
              <a:bodyPr wrap="square" rtlCol="0">
                <a:spAutoFit/>
              </a:bodyPr>
              <a:lstStyle/>
              <a:p>
                <a:pPr algn="ctr"/>
                <a14:m>
                  <m:oMath xmlns:m="http://schemas.openxmlformats.org/officeDocument/2006/math">
                    <m:r>
                      <a:rPr lang="en-US" i="1">
                        <a:latin typeface="Cambria Math" panose="02040503050406030204" pitchFamily="18" charset="0"/>
                      </a:rPr>
                      <m:t>𝑟</m:t>
                    </m:r>
                  </m:oMath>
                </a14:m>
                <a:r>
                  <a:rPr lang="en-US" dirty="0"/>
                  <a:t> is </a:t>
                </a:r>
                <a:r>
                  <a:rPr lang="en-US" dirty="0" err="1"/>
                  <a:t>u.a.r</a:t>
                </a:r>
                <a:r>
                  <a:rPr lang="en-US" dirty="0"/>
                  <a:t> </a:t>
                </a:r>
              </a:p>
              <a:p>
                <a:pPr algn="ct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𝑟</m:t>
                        </m:r>
                      </m:sub>
                    </m:sSub>
                    <m:d>
                      <m:dPr>
                        <m:ctrlPr>
                          <a:rPr lang="en-US" i="1">
                            <a:latin typeface="Cambria Math" panose="02040503050406030204" pitchFamily="18" charset="0"/>
                          </a:rPr>
                        </m:ctrlPr>
                      </m:dPr>
                      <m:e>
                        <m:r>
                          <a:rPr lang="en-US" i="1">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𝑟</m:t>
                    </m:r>
                  </m:oMath>
                </a14:m>
                <a:r>
                  <a:rPr lang="en-US" dirty="0"/>
                  <a:t> mod </a:t>
                </a:r>
                <a14:m>
                  <m:oMath xmlns:m="http://schemas.openxmlformats.org/officeDocument/2006/math">
                    <m:r>
                      <a:rPr lang="en-US" b="0" i="1" smtClean="0">
                        <a:latin typeface="Cambria Math" panose="02040503050406030204" pitchFamily="18" charset="0"/>
                      </a:rPr>
                      <m:t>𝑘</m:t>
                    </m:r>
                  </m:oMath>
                </a14:m>
                <a:endParaRPr lang="en-US" dirty="0"/>
              </a:p>
            </p:txBody>
          </p:sp>
        </mc:Choice>
        <mc:Fallback xmlns="">
          <p:sp>
            <p:nvSpPr>
              <p:cNvPr id="10" name="TextBox 9">
                <a:extLst>
                  <a:ext uri="{FF2B5EF4-FFF2-40B4-BE49-F238E27FC236}">
                    <a16:creationId xmlns:a16="http://schemas.microsoft.com/office/drawing/2014/main" id="{CC756D35-6001-4798-8753-C6C2C70A18A7}"/>
                  </a:ext>
                </a:extLst>
              </p:cNvPr>
              <p:cNvSpPr txBox="1">
                <a:spLocks noRot="1" noChangeAspect="1" noMove="1" noResize="1" noEditPoints="1" noAdjustHandles="1" noChangeArrowheads="1" noChangeShapeType="1" noTextEdit="1"/>
              </p:cNvSpPr>
              <p:nvPr/>
            </p:nvSpPr>
            <p:spPr>
              <a:xfrm>
                <a:off x="7788165" y="5169878"/>
                <a:ext cx="3489434" cy="665888"/>
              </a:xfrm>
              <a:prstGeom prst="rect">
                <a:avLst/>
              </a:prstGeom>
              <a:blipFill>
                <a:blip r:embed="rId6"/>
                <a:stretch>
                  <a:fillRect t="-4587" b="-11009"/>
                </a:stretch>
              </a:blipFill>
            </p:spPr>
            <p:txBody>
              <a:bodyPr/>
              <a:lstStyle/>
              <a:p>
                <a:r>
                  <a:rPr lang="en-US">
                    <a:noFill/>
                  </a:rPr>
                  <a:t> </a:t>
                </a:r>
              </a:p>
            </p:txBody>
          </p:sp>
        </mc:Fallback>
      </mc:AlternateContent>
    </p:spTree>
    <p:extLst>
      <p:ext uri="{BB962C8B-B14F-4D97-AF65-F5344CB8AC3E}">
        <p14:creationId xmlns:p14="http://schemas.microsoft.com/office/powerpoint/2010/main" val="399046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66E7-355E-4313-8A76-6E7F559EC804}"/>
              </a:ext>
            </a:extLst>
          </p:cNvPr>
          <p:cNvSpPr>
            <a:spLocks noGrp="1"/>
          </p:cNvSpPr>
          <p:nvPr>
            <p:ph type="title"/>
          </p:nvPr>
        </p:nvSpPr>
        <p:spPr/>
        <p:txBody>
          <a:bodyPr/>
          <a:lstStyle/>
          <a:p>
            <a:r>
              <a:rPr lang="en-US" dirty="0"/>
              <a:t>Secure Two-Party XOR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F5A27C-C500-4604-A118-050A1C6FD794}"/>
                  </a:ext>
                </a:extLst>
              </p:cNvPr>
              <p:cNvSpPr>
                <a:spLocks noGrp="1"/>
              </p:cNvSpPr>
              <p:nvPr>
                <p:ph idx="1"/>
              </p:nvPr>
            </p:nvSpPr>
            <p:spPr/>
            <p:txBody>
              <a:bodyPr/>
              <a:lstStyle/>
              <a:p>
                <a:pPr marL="0" indent="0">
                  <a:buNone/>
                </a:pPr>
                <a:r>
                  <a:rPr lang="en-US" dirty="0"/>
                  <a:t>Alice and Bob have bits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oMath>
                </a14:m>
                <a:endParaRPr lang="en-US" dirty="0"/>
              </a:p>
              <a:p>
                <a:endParaRPr lang="en-US" dirty="0"/>
              </a:p>
              <a:p>
                <a:endParaRPr lang="en-US" dirty="0"/>
              </a:p>
              <a:p>
                <a:endParaRPr lang="en-US" dirty="0"/>
              </a:p>
              <a:p>
                <a:r>
                  <a:rPr lang="en-US" dirty="0"/>
                  <a:t>After shuffling columns,</a:t>
                </a:r>
              </a:p>
              <a:p>
                <a:pPr lvl="1"/>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r>
                      <a:rPr lang="en-US" b="0" i="1" smtClean="0">
                        <a:latin typeface="Cambria Math" panose="02040503050406030204" pitchFamily="18" charset="0"/>
                      </a:rPr>
                      <m:t>=1</m:t>
                    </m:r>
                  </m:oMath>
                </a14:m>
                <a:r>
                  <a:rPr lang="en-US" dirty="0"/>
                  <a:t> columns are 00 and 11, positioned </a:t>
                </a:r>
                <a:r>
                  <a:rPr lang="en-US" dirty="0" err="1"/>
                  <a:t>u.a.r.</a:t>
                </a:r>
                <a:endParaRPr lang="en-US" dirty="0"/>
              </a:p>
              <a:p>
                <a:pPr lvl="1"/>
                <a:r>
                  <a:rPr lang="en-US" dirty="0"/>
                  <a:t>Else, columns are 01 and 10, positioned </a:t>
                </a:r>
                <a:r>
                  <a:rPr lang="en-US" dirty="0" err="1"/>
                  <a:t>u.a.r.</a:t>
                </a:r>
                <a:endParaRPr lang="en-US" dirty="0"/>
              </a:p>
              <a:p>
                <a:r>
                  <a:rPr lang="en-US" dirty="0"/>
                  <a:t>Correctness: can obtain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oMath>
                </a14:m>
                <a:r>
                  <a:rPr lang="en-US" dirty="0"/>
                  <a:t> from </a:t>
                </a: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𝐵</m:t>
                            </m:r>
                          </m:sub>
                        </m:sSub>
                      </m:e>
                    </m:d>
                  </m:oMath>
                </a14:m>
                <a:endParaRPr lang="en-US" dirty="0"/>
              </a:p>
              <a:p>
                <a:r>
                  <a:rPr lang="en-US" dirty="0"/>
                  <a:t>Security: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𝐴</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𝐵</m:t>
                        </m:r>
                      </m:sub>
                      <m:sup>
                        <m:r>
                          <a:rPr lang="en-US" b="0" i="1" smtClean="0">
                            <a:latin typeface="Cambria Math" panose="02040503050406030204" pitchFamily="18" charset="0"/>
                          </a:rPr>
                          <m:t>′</m:t>
                        </m:r>
                      </m:sup>
                    </m:sSubSup>
                  </m:oMath>
                </a14:m>
                <a:r>
                  <a:rPr lang="en-US" dirty="0"/>
                  <a:t> then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e>
                    </m:d>
                    <m:r>
                      <a:rPr lang="en-US" b="0" i="1" smtClean="0">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𝐴</m:t>
                            </m:r>
                          </m:sub>
                          <m:sup>
                            <m:r>
                              <a:rPr lang="en-US" b="0" i="1" smtClean="0">
                                <a:latin typeface="Cambria Math" panose="02040503050406030204" pitchFamily="18" charset="0"/>
                              </a:rPr>
                              <m:t>′</m:t>
                            </m:r>
                          </m:sup>
                        </m:sSubSup>
                        <m:r>
                          <a:rPr lang="en-US" i="1">
                            <a:latin typeface="Cambria Math" panose="02040503050406030204" pitchFamily="18" charset="0"/>
                          </a:rPr>
                          <m:t>,</m:t>
                        </m:r>
                        <m:sSubSup>
                          <m:sSubSupPr>
                            <m:ctrlPr>
                              <a:rPr lang="en-US" b="0" i="1" smtClean="0">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𝐵</m:t>
                            </m:r>
                          </m:sub>
                          <m:sup>
                            <m:r>
                              <a:rPr lang="en-US" b="0" i="1" smtClean="0">
                                <a:latin typeface="Cambria Math" panose="02040503050406030204" pitchFamily="18" charset="0"/>
                              </a:rPr>
                              <m:t>′</m:t>
                            </m:r>
                          </m:sup>
                        </m:sSubSup>
                      </m:e>
                    </m:d>
                  </m:oMath>
                </a14:m>
                <a:endParaRPr lang="en-US" dirty="0"/>
              </a:p>
            </p:txBody>
          </p:sp>
        </mc:Choice>
        <mc:Fallback xmlns="">
          <p:sp>
            <p:nvSpPr>
              <p:cNvPr id="3" name="Content Placeholder 2">
                <a:extLst>
                  <a:ext uri="{FF2B5EF4-FFF2-40B4-BE49-F238E27FC236}">
                    <a16:creationId xmlns:a16="http://schemas.microsoft.com/office/drawing/2014/main" id="{E6F5A27C-C500-4604-A118-050A1C6FD794}"/>
                  </a:ext>
                </a:extLst>
              </p:cNvPr>
              <p:cNvSpPr>
                <a:spLocks noGrp="1" noRot="1" noChangeAspect="1" noMove="1" noResize="1" noEditPoints="1" noAdjustHandles="1" noChangeArrowheads="1" noChangeShapeType="1" noTextEdit="1"/>
              </p:cNvSpPr>
              <p:nvPr>
                <p:ph idx="1"/>
              </p:nvPr>
            </p:nvSpPr>
            <p:spPr>
              <a:blipFill>
                <a:blip r:embed="rId3"/>
                <a:stretch>
                  <a:fillRect l="-1217" t="-2381" b="-33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3C46828C-2F9B-4CF1-9D89-BE76E9F401EC}"/>
                  </a:ext>
                </a:extLst>
              </p:cNvPr>
              <p:cNvGraphicFramePr>
                <a:graphicFrameLocks noGrp="1"/>
              </p:cNvGraphicFramePr>
              <p:nvPr>
                <p:extLst>
                  <p:ext uri="{D42A27DB-BD31-4B8C-83A1-F6EECF244321}">
                    <p14:modId xmlns:p14="http://schemas.microsoft.com/office/powerpoint/2010/main" val="3356052233"/>
                  </p:ext>
                </p:extLst>
              </p:nvPr>
            </p:nvGraphicFramePr>
            <p:xfrm>
              <a:off x="1086069" y="2474894"/>
              <a:ext cx="2287752" cy="1112520"/>
            </p:xfrm>
            <a:graphic>
              <a:graphicData uri="http://schemas.openxmlformats.org/drawingml/2006/table">
                <a:tbl>
                  <a:tblPr firstRow="1" bandRow="1">
                    <a:tableStyleId>{5C22544A-7EE6-4342-B048-85BDC9FD1C3A}</a:tableStyleId>
                  </a:tblPr>
                  <a:tblGrid>
                    <a:gridCol w="795283">
                      <a:extLst>
                        <a:ext uri="{9D8B030D-6E8A-4147-A177-3AD203B41FA5}">
                          <a16:colId xmlns:a16="http://schemas.microsoft.com/office/drawing/2014/main" val="629579128"/>
                        </a:ext>
                      </a:extLst>
                    </a:gridCol>
                    <a:gridCol w="1492469">
                      <a:extLst>
                        <a:ext uri="{9D8B030D-6E8A-4147-A177-3AD203B41FA5}">
                          <a16:colId xmlns:a16="http://schemas.microsoft.com/office/drawing/2014/main" val="716382252"/>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oMath>
                            </m:oMathPara>
                          </a14:m>
                          <a:endParaRPr lang="en-US" dirty="0"/>
                        </a:p>
                      </a:txBody>
                      <a:tcPr/>
                    </a:tc>
                    <a:tc>
                      <a:txBody>
                        <a:bodyPr/>
                        <a:lstStyle/>
                        <a:p>
                          <a:pPr algn="ctr"/>
                          <a:r>
                            <a:rPr lang="en-US" dirty="0"/>
                            <a:t>Msg. Vector</a:t>
                          </a:r>
                        </a:p>
                      </a:txBody>
                      <a:tcPr/>
                    </a:tc>
                    <a:extLst>
                      <a:ext uri="{0D108BD9-81ED-4DB2-BD59-A6C34878D82A}">
                        <a16:rowId xmlns:a16="http://schemas.microsoft.com/office/drawing/2014/main" val="2230809745"/>
                      </a:ext>
                    </a:extLst>
                  </a:tr>
                  <a:tr h="370840">
                    <a:tc>
                      <a:txBody>
                        <a:bodyPr/>
                        <a:lstStyle/>
                        <a:p>
                          <a:pPr algn="ctr"/>
                          <a:r>
                            <a:rPr lang="en-US" dirty="0"/>
                            <a:t>0</a:t>
                          </a:r>
                        </a:p>
                      </a:txBody>
                      <a:tcPr/>
                    </a:tc>
                    <a:tc>
                      <a:txBody>
                        <a:bodyPr/>
                        <a:lstStyle/>
                        <a:p>
                          <a:pPr algn="ctr"/>
                          <a:r>
                            <a:rPr lang="en-US" dirty="0"/>
                            <a:t>01</a:t>
                          </a:r>
                        </a:p>
                      </a:txBody>
                      <a:tcPr/>
                    </a:tc>
                    <a:extLst>
                      <a:ext uri="{0D108BD9-81ED-4DB2-BD59-A6C34878D82A}">
                        <a16:rowId xmlns:a16="http://schemas.microsoft.com/office/drawing/2014/main" val="2126009812"/>
                      </a:ext>
                    </a:extLst>
                  </a:tr>
                  <a:tr h="370840">
                    <a:tc>
                      <a:txBody>
                        <a:bodyPr/>
                        <a:lstStyle/>
                        <a:p>
                          <a:pPr algn="ctr"/>
                          <a:r>
                            <a:rPr lang="en-US" dirty="0"/>
                            <a:t>1</a:t>
                          </a:r>
                        </a:p>
                      </a:txBody>
                      <a:tcPr/>
                    </a:tc>
                    <a:tc>
                      <a:txBody>
                        <a:bodyPr/>
                        <a:lstStyle/>
                        <a:p>
                          <a:pPr algn="ctr"/>
                          <a:r>
                            <a:rPr lang="en-US" dirty="0"/>
                            <a:t>10</a:t>
                          </a:r>
                        </a:p>
                      </a:txBody>
                      <a:tcPr/>
                    </a:tc>
                    <a:extLst>
                      <a:ext uri="{0D108BD9-81ED-4DB2-BD59-A6C34878D82A}">
                        <a16:rowId xmlns:a16="http://schemas.microsoft.com/office/drawing/2014/main" val="495630405"/>
                      </a:ext>
                    </a:extLst>
                  </a:tr>
                </a:tbl>
              </a:graphicData>
            </a:graphic>
          </p:graphicFrame>
        </mc:Choice>
        <mc:Fallback xmlns="">
          <p:graphicFrame>
            <p:nvGraphicFramePr>
              <p:cNvPr id="4" name="Table 4">
                <a:extLst>
                  <a:ext uri="{FF2B5EF4-FFF2-40B4-BE49-F238E27FC236}">
                    <a16:creationId xmlns:a16="http://schemas.microsoft.com/office/drawing/2014/main" id="{3C46828C-2F9B-4CF1-9D89-BE76E9F401EC}"/>
                  </a:ext>
                </a:extLst>
              </p:cNvPr>
              <p:cNvGraphicFramePr>
                <a:graphicFrameLocks noGrp="1"/>
              </p:cNvGraphicFramePr>
              <p:nvPr>
                <p:extLst>
                  <p:ext uri="{D42A27DB-BD31-4B8C-83A1-F6EECF244321}">
                    <p14:modId xmlns:p14="http://schemas.microsoft.com/office/powerpoint/2010/main" val="3356052233"/>
                  </p:ext>
                </p:extLst>
              </p:nvPr>
            </p:nvGraphicFramePr>
            <p:xfrm>
              <a:off x="1086069" y="2474894"/>
              <a:ext cx="2287752" cy="1112520"/>
            </p:xfrm>
            <a:graphic>
              <a:graphicData uri="http://schemas.openxmlformats.org/drawingml/2006/table">
                <a:tbl>
                  <a:tblPr firstRow="1" bandRow="1">
                    <a:tableStyleId>{5C22544A-7EE6-4342-B048-85BDC9FD1C3A}</a:tableStyleId>
                  </a:tblPr>
                  <a:tblGrid>
                    <a:gridCol w="795283">
                      <a:extLst>
                        <a:ext uri="{9D8B030D-6E8A-4147-A177-3AD203B41FA5}">
                          <a16:colId xmlns:a16="http://schemas.microsoft.com/office/drawing/2014/main" val="629579128"/>
                        </a:ext>
                      </a:extLst>
                    </a:gridCol>
                    <a:gridCol w="1492469">
                      <a:extLst>
                        <a:ext uri="{9D8B030D-6E8A-4147-A177-3AD203B41FA5}">
                          <a16:colId xmlns:a16="http://schemas.microsoft.com/office/drawing/2014/main" val="716382252"/>
                        </a:ext>
                      </a:extLst>
                    </a:gridCol>
                  </a:tblGrid>
                  <a:tr h="370840">
                    <a:tc>
                      <a:txBody>
                        <a:bodyPr/>
                        <a:lstStyle/>
                        <a:p>
                          <a:endParaRPr lang="en-US"/>
                        </a:p>
                      </a:txBody>
                      <a:tcPr>
                        <a:blipFill>
                          <a:blip r:embed="rId4"/>
                          <a:stretch>
                            <a:fillRect l="-763" t="-8197" r="-190076" b="-226230"/>
                          </a:stretch>
                        </a:blipFill>
                      </a:tcPr>
                    </a:tc>
                    <a:tc>
                      <a:txBody>
                        <a:bodyPr/>
                        <a:lstStyle/>
                        <a:p>
                          <a:pPr algn="ctr"/>
                          <a:r>
                            <a:rPr lang="en-US" dirty="0"/>
                            <a:t>Msg. Vector</a:t>
                          </a:r>
                        </a:p>
                      </a:txBody>
                      <a:tcPr/>
                    </a:tc>
                    <a:extLst>
                      <a:ext uri="{0D108BD9-81ED-4DB2-BD59-A6C34878D82A}">
                        <a16:rowId xmlns:a16="http://schemas.microsoft.com/office/drawing/2014/main" val="2230809745"/>
                      </a:ext>
                    </a:extLst>
                  </a:tr>
                  <a:tr h="370840">
                    <a:tc>
                      <a:txBody>
                        <a:bodyPr/>
                        <a:lstStyle/>
                        <a:p>
                          <a:pPr algn="ctr"/>
                          <a:r>
                            <a:rPr lang="en-US" dirty="0"/>
                            <a:t>0</a:t>
                          </a:r>
                        </a:p>
                      </a:txBody>
                      <a:tcPr/>
                    </a:tc>
                    <a:tc>
                      <a:txBody>
                        <a:bodyPr/>
                        <a:lstStyle/>
                        <a:p>
                          <a:pPr algn="ctr"/>
                          <a:r>
                            <a:rPr lang="en-US" dirty="0"/>
                            <a:t>01</a:t>
                          </a:r>
                        </a:p>
                      </a:txBody>
                      <a:tcPr/>
                    </a:tc>
                    <a:extLst>
                      <a:ext uri="{0D108BD9-81ED-4DB2-BD59-A6C34878D82A}">
                        <a16:rowId xmlns:a16="http://schemas.microsoft.com/office/drawing/2014/main" val="2126009812"/>
                      </a:ext>
                    </a:extLst>
                  </a:tr>
                  <a:tr h="370840">
                    <a:tc>
                      <a:txBody>
                        <a:bodyPr/>
                        <a:lstStyle/>
                        <a:p>
                          <a:pPr algn="ctr"/>
                          <a:r>
                            <a:rPr lang="en-US" dirty="0"/>
                            <a:t>1</a:t>
                          </a:r>
                        </a:p>
                      </a:txBody>
                      <a:tcPr/>
                    </a:tc>
                    <a:tc>
                      <a:txBody>
                        <a:bodyPr/>
                        <a:lstStyle/>
                        <a:p>
                          <a:pPr algn="ctr"/>
                          <a:r>
                            <a:rPr lang="en-US" dirty="0"/>
                            <a:t>10</a:t>
                          </a:r>
                        </a:p>
                      </a:txBody>
                      <a:tcPr/>
                    </a:tc>
                    <a:extLst>
                      <a:ext uri="{0D108BD9-81ED-4DB2-BD59-A6C34878D82A}">
                        <a16:rowId xmlns:a16="http://schemas.microsoft.com/office/drawing/2014/main" val="49563040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8C1DDBF-622C-449A-AEBB-A89A8B5BB757}"/>
                  </a:ext>
                </a:extLst>
              </p:cNvPr>
              <p:cNvGraphicFramePr>
                <a:graphicFrameLocks noGrp="1"/>
              </p:cNvGraphicFramePr>
              <p:nvPr>
                <p:extLst>
                  <p:ext uri="{D42A27DB-BD31-4B8C-83A1-F6EECF244321}">
                    <p14:modId xmlns:p14="http://schemas.microsoft.com/office/powerpoint/2010/main" val="50088147"/>
                  </p:ext>
                </p:extLst>
              </p:nvPr>
            </p:nvGraphicFramePr>
            <p:xfrm>
              <a:off x="4420477" y="2469347"/>
              <a:ext cx="2287752" cy="1112520"/>
            </p:xfrm>
            <a:graphic>
              <a:graphicData uri="http://schemas.openxmlformats.org/drawingml/2006/table">
                <a:tbl>
                  <a:tblPr firstRow="1" bandRow="1">
                    <a:tableStyleId>{5C22544A-7EE6-4342-B048-85BDC9FD1C3A}</a:tableStyleId>
                  </a:tblPr>
                  <a:tblGrid>
                    <a:gridCol w="795283">
                      <a:extLst>
                        <a:ext uri="{9D8B030D-6E8A-4147-A177-3AD203B41FA5}">
                          <a16:colId xmlns:a16="http://schemas.microsoft.com/office/drawing/2014/main" val="629579128"/>
                        </a:ext>
                      </a:extLst>
                    </a:gridCol>
                    <a:gridCol w="1492469">
                      <a:extLst>
                        <a:ext uri="{9D8B030D-6E8A-4147-A177-3AD203B41FA5}">
                          <a16:colId xmlns:a16="http://schemas.microsoft.com/office/drawing/2014/main" val="716382252"/>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oMath>
                            </m:oMathPara>
                          </a14:m>
                          <a:endParaRPr lang="en-US" dirty="0"/>
                        </a:p>
                      </a:txBody>
                      <a:tcPr/>
                    </a:tc>
                    <a:tc>
                      <a:txBody>
                        <a:bodyPr/>
                        <a:lstStyle/>
                        <a:p>
                          <a:pPr algn="ctr"/>
                          <a:r>
                            <a:rPr lang="en-US" dirty="0"/>
                            <a:t>Msg. Vector</a:t>
                          </a:r>
                        </a:p>
                      </a:txBody>
                      <a:tcPr/>
                    </a:tc>
                    <a:extLst>
                      <a:ext uri="{0D108BD9-81ED-4DB2-BD59-A6C34878D82A}">
                        <a16:rowId xmlns:a16="http://schemas.microsoft.com/office/drawing/2014/main" val="2230809745"/>
                      </a:ext>
                    </a:extLst>
                  </a:tr>
                  <a:tr h="370840">
                    <a:tc>
                      <a:txBody>
                        <a:bodyPr/>
                        <a:lstStyle/>
                        <a:p>
                          <a:pPr algn="ctr"/>
                          <a:r>
                            <a:rPr lang="en-US" dirty="0"/>
                            <a:t>0</a:t>
                          </a:r>
                        </a:p>
                      </a:txBody>
                      <a:tcPr/>
                    </a:tc>
                    <a:tc>
                      <a:txBody>
                        <a:bodyPr/>
                        <a:lstStyle/>
                        <a:p>
                          <a:pPr algn="ctr"/>
                          <a:r>
                            <a:rPr lang="en-US" dirty="0"/>
                            <a:t>10</a:t>
                          </a:r>
                        </a:p>
                      </a:txBody>
                      <a:tcPr/>
                    </a:tc>
                    <a:extLst>
                      <a:ext uri="{0D108BD9-81ED-4DB2-BD59-A6C34878D82A}">
                        <a16:rowId xmlns:a16="http://schemas.microsoft.com/office/drawing/2014/main" val="2126009812"/>
                      </a:ext>
                    </a:extLst>
                  </a:tr>
                  <a:tr h="370840">
                    <a:tc>
                      <a:txBody>
                        <a:bodyPr/>
                        <a:lstStyle/>
                        <a:p>
                          <a:pPr algn="ctr"/>
                          <a:r>
                            <a:rPr lang="en-US" dirty="0"/>
                            <a:t>1</a:t>
                          </a:r>
                        </a:p>
                      </a:txBody>
                      <a:tcPr/>
                    </a:tc>
                    <a:tc>
                      <a:txBody>
                        <a:bodyPr/>
                        <a:lstStyle/>
                        <a:p>
                          <a:pPr algn="ctr"/>
                          <a:r>
                            <a:rPr lang="en-US" dirty="0"/>
                            <a:t>01</a:t>
                          </a:r>
                        </a:p>
                      </a:txBody>
                      <a:tcPr/>
                    </a:tc>
                    <a:extLst>
                      <a:ext uri="{0D108BD9-81ED-4DB2-BD59-A6C34878D82A}">
                        <a16:rowId xmlns:a16="http://schemas.microsoft.com/office/drawing/2014/main" val="495630405"/>
                      </a:ext>
                    </a:extLst>
                  </a:tr>
                </a:tbl>
              </a:graphicData>
            </a:graphic>
          </p:graphicFrame>
        </mc:Choice>
        <mc:Fallback xmlns="">
          <p:graphicFrame>
            <p:nvGraphicFramePr>
              <p:cNvPr id="5" name="Table 4">
                <a:extLst>
                  <a:ext uri="{FF2B5EF4-FFF2-40B4-BE49-F238E27FC236}">
                    <a16:creationId xmlns:a16="http://schemas.microsoft.com/office/drawing/2014/main" id="{38C1DDBF-622C-449A-AEBB-A89A8B5BB757}"/>
                  </a:ext>
                </a:extLst>
              </p:cNvPr>
              <p:cNvGraphicFramePr>
                <a:graphicFrameLocks noGrp="1"/>
              </p:cNvGraphicFramePr>
              <p:nvPr>
                <p:extLst>
                  <p:ext uri="{D42A27DB-BD31-4B8C-83A1-F6EECF244321}">
                    <p14:modId xmlns:p14="http://schemas.microsoft.com/office/powerpoint/2010/main" val="50088147"/>
                  </p:ext>
                </p:extLst>
              </p:nvPr>
            </p:nvGraphicFramePr>
            <p:xfrm>
              <a:off x="4420477" y="2469347"/>
              <a:ext cx="2287752" cy="1112520"/>
            </p:xfrm>
            <a:graphic>
              <a:graphicData uri="http://schemas.openxmlformats.org/drawingml/2006/table">
                <a:tbl>
                  <a:tblPr firstRow="1" bandRow="1">
                    <a:tableStyleId>{5C22544A-7EE6-4342-B048-85BDC9FD1C3A}</a:tableStyleId>
                  </a:tblPr>
                  <a:tblGrid>
                    <a:gridCol w="795283">
                      <a:extLst>
                        <a:ext uri="{9D8B030D-6E8A-4147-A177-3AD203B41FA5}">
                          <a16:colId xmlns:a16="http://schemas.microsoft.com/office/drawing/2014/main" val="629579128"/>
                        </a:ext>
                      </a:extLst>
                    </a:gridCol>
                    <a:gridCol w="1492469">
                      <a:extLst>
                        <a:ext uri="{9D8B030D-6E8A-4147-A177-3AD203B41FA5}">
                          <a16:colId xmlns:a16="http://schemas.microsoft.com/office/drawing/2014/main" val="716382252"/>
                        </a:ext>
                      </a:extLst>
                    </a:gridCol>
                  </a:tblGrid>
                  <a:tr h="370840">
                    <a:tc>
                      <a:txBody>
                        <a:bodyPr/>
                        <a:lstStyle/>
                        <a:p>
                          <a:endParaRPr lang="en-US"/>
                        </a:p>
                      </a:txBody>
                      <a:tcPr>
                        <a:blipFill>
                          <a:blip r:embed="rId5"/>
                          <a:stretch>
                            <a:fillRect l="-763" t="-8197" r="-190076" b="-224590"/>
                          </a:stretch>
                        </a:blipFill>
                      </a:tcPr>
                    </a:tc>
                    <a:tc>
                      <a:txBody>
                        <a:bodyPr/>
                        <a:lstStyle/>
                        <a:p>
                          <a:pPr algn="ctr"/>
                          <a:r>
                            <a:rPr lang="en-US" dirty="0"/>
                            <a:t>Msg. Vector</a:t>
                          </a:r>
                        </a:p>
                      </a:txBody>
                      <a:tcPr/>
                    </a:tc>
                    <a:extLst>
                      <a:ext uri="{0D108BD9-81ED-4DB2-BD59-A6C34878D82A}">
                        <a16:rowId xmlns:a16="http://schemas.microsoft.com/office/drawing/2014/main" val="2230809745"/>
                      </a:ext>
                    </a:extLst>
                  </a:tr>
                  <a:tr h="370840">
                    <a:tc>
                      <a:txBody>
                        <a:bodyPr/>
                        <a:lstStyle/>
                        <a:p>
                          <a:pPr algn="ctr"/>
                          <a:r>
                            <a:rPr lang="en-US" dirty="0"/>
                            <a:t>0</a:t>
                          </a:r>
                        </a:p>
                      </a:txBody>
                      <a:tcPr/>
                    </a:tc>
                    <a:tc>
                      <a:txBody>
                        <a:bodyPr/>
                        <a:lstStyle/>
                        <a:p>
                          <a:pPr algn="ctr"/>
                          <a:r>
                            <a:rPr lang="en-US" dirty="0"/>
                            <a:t>10</a:t>
                          </a:r>
                        </a:p>
                      </a:txBody>
                      <a:tcPr/>
                    </a:tc>
                    <a:extLst>
                      <a:ext uri="{0D108BD9-81ED-4DB2-BD59-A6C34878D82A}">
                        <a16:rowId xmlns:a16="http://schemas.microsoft.com/office/drawing/2014/main" val="2126009812"/>
                      </a:ext>
                    </a:extLst>
                  </a:tr>
                  <a:tr h="370840">
                    <a:tc>
                      <a:txBody>
                        <a:bodyPr/>
                        <a:lstStyle/>
                        <a:p>
                          <a:pPr algn="ctr"/>
                          <a:r>
                            <a:rPr lang="en-US" dirty="0"/>
                            <a:t>1</a:t>
                          </a:r>
                        </a:p>
                      </a:txBody>
                      <a:tcPr/>
                    </a:tc>
                    <a:tc>
                      <a:txBody>
                        <a:bodyPr/>
                        <a:lstStyle/>
                        <a:p>
                          <a:pPr algn="ctr"/>
                          <a:r>
                            <a:rPr lang="en-US" dirty="0"/>
                            <a:t>01</a:t>
                          </a:r>
                        </a:p>
                      </a:txBody>
                      <a:tcPr/>
                    </a:tc>
                    <a:extLst>
                      <a:ext uri="{0D108BD9-81ED-4DB2-BD59-A6C34878D82A}">
                        <a16:rowId xmlns:a16="http://schemas.microsoft.com/office/drawing/2014/main" val="49563040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148A18FE-CA0C-471C-8D7D-FB8B6888CF44}"/>
                  </a:ext>
                </a:extLst>
              </p:cNvPr>
              <p:cNvGraphicFramePr>
                <a:graphicFrameLocks noGrp="1"/>
              </p:cNvGraphicFramePr>
              <p:nvPr>
                <p:extLst>
                  <p:ext uri="{D42A27DB-BD31-4B8C-83A1-F6EECF244321}">
                    <p14:modId xmlns:p14="http://schemas.microsoft.com/office/powerpoint/2010/main" val="211248304"/>
                  </p:ext>
                </p:extLst>
              </p:nvPr>
            </p:nvGraphicFramePr>
            <p:xfrm>
              <a:off x="7466724" y="681037"/>
              <a:ext cx="2287752" cy="3200400"/>
            </p:xfrm>
            <a:graphic>
              <a:graphicData uri="http://schemas.openxmlformats.org/drawingml/2006/table">
                <a:tbl>
                  <a:tblPr firstRow="1" bandRow="1">
                    <a:tableStyleId>{5C22544A-7EE6-4342-B048-85BDC9FD1C3A}</a:tableStyleId>
                  </a:tblPr>
                  <a:tblGrid>
                    <a:gridCol w="795283">
                      <a:extLst>
                        <a:ext uri="{9D8B030D-6E8A-4147-A177-3AD203B41FA5}">
                          <a16:colId xmlns:a16="http://schemas.microsoft.com/office/drawing/2014/main" val="629579128"/>
                        </a:ext>
                      </a:extLst>
                    </a:gridCol>
                    <a:gridCol w="1492469">
                      <a:extLst>
                        <a:ext uri="{9D8B030D-6E8A-4147-A177-3AD203B41FA5}">
                          <a16:colId xmlns:a16="http://schemas.microsoft.com/office/drawing/2014/main" val="716382252"/>
                        </a:ext>
                      </a:extLst>
                    </a:gridCol>
                  </a:tblGrid>
                  <a:tr h="3708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oMath>
                            </m:oMathPara>
                          </a14:m>
                          <a:endParaRPr lang="en-US"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oMath>
                            </m:oMathPara>
                          </a14:m>
                          <a:endParaRPr lang="en-US" dirty="0"/>
                        </a:p>
                      </a:txBody>
                      <a:tcPr anchor="ctr"/>
                    </a:tc>
                    <a:tc>
                      <a:txBody>
                        <a:bodyPr/>
                        <a:lstStyle/>
                        <a:p>
                          <a:pPr algn="ctr"/>
                          <a:r>
                            <a:rPr lang="en-US" dirty="0"/>
                            <a:t>Msg. Matrix</a:t>
                          </a:r>
                        </a:p>
                      </a:txBody>
                      <a:tcPr anchor="ctr"/>
                    </a:tc>
                    <a:extLst>
                      <a:ext uri="{0D108BD9-81ED-4DB2-BD59-A6C34878D82A}">
                        <a16:rowId xmlns:a16="http://schemas.microsoft.com/office/drawing/2014/main" val="2230809745"/>
                      </a:ext>
                    </a:extLst>
                  </a:tr>
                  <a:tr h="370840">
                    <a:tc>
                      <a:txBody>
                        <a:bodyPr/>
                        <a:lstStyle/>
                        <a:p>
                          <a:pPr algn="ctr"/>
                          <a:r>
                            <a:rPr lang="en-US" dirty="0"/>
                            <a:t>0</a:t>
                          </a:r>
                        </a:p>
                        <a:p>
                          <a:pPr algn="ctr"/>
                          <a:r>
                            <a:rPr lang="en-US" dirty="0"/>
                            <a:t>0</a:t>
                          </a:r>
                        </a:p>
                      </a:txBody>
                      <a:tcPr/>
                    </a:tc>
                    <a:tc>
                      <a:txBody>
                        <a:bodyPr/>
                        <a:lstStyle/>
                        <a:p>
                          <a:pPr algn="ctr"/>
                          <a:r>
                            <a:rPr lang="en-US" dirty="0"/>
                            <a:t>01</a:t>
                          </a:r>
                        </a:p>
                        <a:p>
                          <a:pPr algn="ctr"/>
                          <a:r>
                            <a:rPr lang="en-US" dirty="0"/>
                            <a:t>10</a:t>
                          </a:r>
                        </a:p>
                      </a:txBody>
                      <a:tcPr/>
                    </a:tc>
                    <a:extLst>
                      <a:ext uri="{0D108BD9-81ED-4DB2-BD59-A6C34878D82A}">
                        <a16:rowId xmlns:a16="http://schemas.microsoft.com/office/drawing/2014/main" val="2126009812"/>
                      </a:ext>
                    </a:extLst>
                  </a:tr>
                  <a:tr h="370840">
                    <a:tc>
                      <a:txBody>
                        <a:bodyPr/>
                        <a:lstStyle/>
                        <a:p>
                          <a:pPr algn="ctr"/>
                          <a:r>
                            <a:rPr lang="en-US" dirty="0"/>
                            <a:t>0</a:t>
                          </a:r>
                        </a:p>
                        <a:p>
                          <a:pPr algn="ctr"/>
                          <a:r>
                            <a:rPr lang="en-US" dirty="0"/>
                            <a:t>1</a:t>
                          </a:r>
                        </a:p>
                      </a:txBody>
                      <a:tcPr/>
                    </a:tc>
                    <a:tc>
                      <a:txBody>
                        <a:bodyPr/>
                        <a:lstStyle/>
                        <a:p>
                          <a:pPr algn="ctr"/>
                          <a:r>
                            <a:rPr lang="en-US" dirty="0"/>
                            <a:t>01</a:t>
                          </a:r>
                        </a:p>
                        <a:p>
                          <a:pPr algn="ctr"/>
                          <a:r>
                            <a:rPr lang="en-US" dirty="0"/>
                            <a:t>01</a:t>
                          </a:r>
                        </a:p>
                      </a:txBody>
                      <a:tcPr/>
                    </a:tc>
                    <a:extLst>
                      <a:ext uri="{0D108BD9-81ED-4DB2-BD59-A6C34878D82A}">
                        <a16:rowId xmlns:a16="http://schemas.microsoft.com/office/drawing/2014/main" val="495630405"/>
                      </a:ext>
                    </a:extLst>
                  </a:tr>
                  <a:tr h="370840">
                    <a:tc>
                      <a:txBody>
                        <a:bodyPr/>
                        <a:lstStyle/>
                        <a:p>
                          <a:pPr algn="ctr"/>
                          <a:r>
                            <a:rPr lang="en-US" dirty="0"/>
                            <a:t>1</a:t>
                          </a:r>
                        </a:p>
                        <a:p>
                          <a:pPr algn="ctr"/>
                          <a:r>
                            <a:rPr lang="en-US" dirty="0"/>
                            <a:t>0</a:t>
                          </a:r>
                        </a:p>
                      </a:txBody>
                      <a:tcPr/>
                    </a:tc>
                    <a:tc>
                      <a:txBody>
                        <a:bodyPr/>
                        <a:lstStyle/>
                        <a:p>
                          <a:pPr algn="ctr"/>
                          <a:r>
                            <a:rPr lang="en-US" dirty="0"/>
                            <a:t>10</a:t>
                          </a:r>
                        </a:p>
                        <a:p>
                          <a:pPr algn="ctr"/>
                          <a:r>
                            <a:rPr lang="en-US" dirty="0"/>
                            <a:t>10</a:t>
                          </a:r>
                        </a:p>
                      </a:txBody>
                      <a:tcPr/>
                    </a:tc>
                    <a:extLst>
                      <a:ext uri="{0D108BD9-81ED-4DB2-BD59-A6C34878D82A}">
                        <a16:rowId xmlns:a16="http://schemas.microsoft.com/office/drawing/2014/main" val="720637097"/>
                      </a:ext>
                    </a:extLst>
                  </a:tr>
                  <a:tr h="370840">
                    <a:tc>
                      <a:txBody>
                        <a:bodyPr/>
                        <a:lstStyle/>
                        <a:p>
                          <a:pPr algn="ctr"/>
                          <a:r>
                            <a:rPr lang="en-US" dirty="0"/>
                            <a:t>1</a:t>
                          </a:r>
                        </a:p>
                        <a:p>
                          <a:pPr algn="ctr"/>
                          <a:r>
                            <a:rPr lang="en-US" dirty="0"/>
                            <a:t>1</a:t>
                          </a:r>
                        </a:p>
                      </a:txBody>
                      <a:tcPr/>
                    </a:tc>
                    <a:tc>
                      <a:txBody>
                        <a:bodyPr/>
                        <a:lstStyle/>
                        <a:p>
                          <a:pPr algn="ctr"/>
                          <a:r>
                            <a:rPr lang="en-US" dirty="0"/>
                            <a:t>10</a:t>
                          </a:r>
                        </a:p>
                        <a:p>
                          <a:pPr algn="ctr"/>
                          <a:r>
                            <a:rPr lang="en-US" dirty="0"/>
                            <a:t>01</a:t>
                          </a:r>
                        </a:p>
                      </a:txBody>
                      <a:tcPr/>
                    </a:tc>
                    <a:extLst>
                      <a:ext uri="{0D108BD9-81ED-4DB2-BD59-A6C34878D82A}">
                        <a16:rowId xmlns:a16="http://schemas.microsoft.com/office/drawing/2014/main" val="759985816"/>
                      </a:ext>
                    </a:extLst>
                  </a:tr>
                </a:tbl>
              </a:graphicData>
            </a:graphic>
          </p:graphicFrame>
        </mc:Choice>
        <mc:Fallback xmlns="">
          <p:graphicFrame>
            <p:nvGraphicFramePr>
              <p:cNvPr id="6" name="Table 5">
                <a:extLst>
                  <a:ext uri="{FF2B5EF4-FFF2-40B4-BE49-F238E27FC236}">
                    <a16:creationId xmlns:a16="http://schemas.microsoft.com/office/drawing/2014/main" id="{148A18FE-CA0C-471C-8D7D-FB8B6888CF44}"/>
                  </a:ext>
                </a:extLst>
              </p:cNvPr>
              <p:cNvGraphicFramePr>
                <a:graphicFrameLocks noGrp="1"/>
              </p:cNvGraphicFramePr>
              <p:nvPr>
                <p:extLst>
                  <p:ext uri="{D42A27DB-BD31-4B8C-83A1-F6EECF244321}">
                    <p14:modId xmlns:p14="http://schemas.microsoft.com/office/powerpoint/2010/main" val="211248304"/>
                  </p:ext>
                </p:extLst>
              </p:nvPr>
            </p:nvGraphicFramePr>
            <p:xfrm>
              <a:off x="7466724" y="681037"/>
              <a:ext cx="2287752" cy="3200400"/>
            </p:xfrm>
            <a:graphic>
              <a:graphicData uri="http://schemas.openxmlformats.org/drawingml/2006/table">
                <a:tbl>
                  <a:tblPr firstRow="1" bandRow="1">
                    <a:tableStyleId>{5C22544A-7EE6-4342-B048-85BDC9FD1C3A}</a:tableStyleId>
                  </a:tblPr>
                  <a:tblGrid>
                    <a:gridCol w="795283">
                      <a:extLst>
                        <a:ext uri="{9D8B030D-6E8A-4147-A177-3AD203B41FA5}">
                          <a16:colId xmlns:a16="http://schemas.microsoft.com/office/drawing/2014/main" val="629579128"/>
                        </a:ext>
                      </a:extLst>
                    </a:gridCol>
                    <a:gridCol w="1492469">
                      <a:extLst>
                        <a:ext uri="{9D8B030D-6E8A-4147-A177-3AD203B41FA5}">
                          <a16:colId xmlns:a16="http://schemas.microsoft.com/office/drawing/2014/main" val="716382252"/>
                        </a:ext>
                      </a:extLst>
                    </a:gridCol>
                  </a:tblGrid>
                  <a:tr h="640080">
                    <a:tc>
                      <a:txBody>
                        <a:bodyPr/>
                        <a:lstStyle/>
                        <a:p>
                          <a:endParaRPr lang="en-US"/>
                        </a:p>
                      </a:txBody>
                      <a:tcPr anchor="ctr">
                        <a:blipFill>
                          <a:blip r:embed="rId6"/>
                          <a:stretch>
                            <a:fillRect l="-763" t="-952" r="-190840" b="-416190"/>
                          </a:stretch>
                        </a:blipFill>
                      </a:tcPr>
                    </a:tc>
                    <a:tc>
                      <a:txBody>
                        <a:bodyPr/>
                        <a:lstStyle/>
                        <a:p>
                          <a:pPr algn="ctr"/>
                          <a:r>
                            <a:rPr lang="en-US" dirty="0"/>
                            <a:t>Msg. Matrix</a:t>
                          </a:r>
                        </a:p>
                      </a:txBody>
                      <a:tcPr anchor="ctr"/>
                    </a:tc>
                    <a:extLst>
                      <a:ext uri="{0D108BD9-81ED-4DB2-BD59-A6C34878D82A}">
                        <a16:rowId xmlns:a16="http://schemas.microsoft.com/office/drawing/2014/main" val="2230809745"/>
                      </a:ext>
                    </a:extLst>
                  </a:tr>
                  <a:tr h="640080">
                    <a:tc>
                      <a:txBody>
                        <a:bodyPr/>
                        <a:lstStyle/>
                        <a:p>
                          <a:pPr algn="ctr"/>
                          <a:r>
                            <a:rPr lang="en-US" dirty="0"/>
                            <a:t>0</a:t>
                          </a:r>
                        </a:p>
                        <a:p>
                          <a:pPr algn="ctr"/>
                          <a:r>
                            <a:rPr lang="en-US" dirty="0"/>
                            <a:t>0</a:t>
                          </a:r>
                        </a:p>
                      </a:txBody>
                      <a:tcPr/>
                    </a:tc>
                    <a:tc>
                      <a:txBody>
                        <a:bodyPr/>
                        <a:lstStyle/>
                        <a:p>
                          <a:pPr algn="ctr"/>
                          <a:r>
                            <a:rPr lang="en-US" dirty="0"/>
                            <a:t>01</a:t>
                          </a:r>
                        </a:p>
                        <a:p>
                          <a:pPr algn="ctr"/>
                          <a:r>
                            <a:rPr lang="en-US" dirty="0"/>
                            <a:t>10</a:t>
                          </a:r>
                        </a:p>
                      </a:txBody>
                      <a:tcPr/>
                    </a:tc>
                    <a:extLst>
                      <a:ext uri="{0D108BD9-81ED-4DB2-BD59-A6C34878D82A}">
                        <a16:rowId xmlns:a16="http://schemas.microsoft.com/office/drawing/2014/main" val="2126009812"/>
                      </a:ext>
                    </a:extLst>
                  </a:tr>
                  <a:tr h="640080">
                    <a:tc>
                      <a:txBody>
                        <a:bodyPr/>
                        <a:lstStyle/>
                        <a:p>
                          <a:pPr algn="ctr"/>
                          <a:r>
                            <a:rPr lang="en-US" dirty="0"/>
                            <a:t>0</a:t>
                          </a:r>
                        </a:p>
                        <a:p>
                          <a:pPr algn="ctr"/>
                          <a:r>
                            <a:rPr lang="en-US" dirty="0"/>
                            <a:t>1</a:t>
                          </a:r>
                        </a:p>
                      </a:txBody>
                      <a:tcPr/>
                    </a:tc>
                    <a:tc>
                      <a:txBody>
                        <a:bodyPr/>
                        <a:lstStyle/>
                        <a:p>
                          <a:pPr algn="ctr"/>
                          <a:r>
                            <a:rPr lang="en-US" dirty="0"/>
                            <a:t>01</a:t>
                          </a:r>
                        </a:p>
                        <a:p>
                          <a:pPr algn="ctr"/>
                          <a:r>
                            <a:rPr lang="en-US" dirty="0"/>
                            <a:t>01</a:t>
                          </a:r>
                        </a:p>
                      </a:txBody>
                      <a:tcPr/>
                    </a:tc>
                    <a:extLst>
                      <a:ext uri="{0D108BD9-81ED-4DB2-BD59-A6C34878D82A}">
                        <a16:rowId xmlns:a16="http://schemas.microsoft.com/office/drawing/2014/main" val="495630405"/>
                      </a:ext>
                    </a:extLst>
                  </a:tr>
                  <a:tr h="640080">
                    <a:tc>
                      <a:txBody>
                        <a:bodyPr/>
                        <a:lstStyle/>
                        <a:p>
                          <a:pPr algn="ctr"/>
                          <a:r>
                            <a:rPr lang="en-US" dirty="0"/>
                            <a:t>1</a:t>
                          </a:r>
                        </a:p>
                        <a:p>
                          <a:pPr algn="ctr"/>
                          <a:r>
                            <a:rPr lang="en-US" dirty="0"/>
                            <a:t>0</a:t>
                          </a:r>
                        </a:p>
                      </a:txBody>
                      <a:tcPr/>
                    </a:tc>
                    <a:tc>
                      <a:txBody>
                        <a:bodyPr/>
                        <a:lstStyle/>
                        <a:p>
                          <a:pPr algn="ctr"/>
                          <a:r>
                            <a:rPr lang="en-US" dirty="0"/>
                            <a:t>10</a:t>
                          </a:r>
                        </a:p>
                        <a:p>
                          <a:pPr algn="ctr"/>
                          <a:r>
                            <a:rPr lang="en-US" dirty="0"/>
                            <a:t>10</a:t>
                          </a:r>
                        </a:p>
                      </a:txBody>
                      <a:tcPr/>
                    </a:tc>
                    <a:extLst>
                      <a:ext uri="{0D108BD9-81ED-4DB2-BD59-A6C34878D82A}">
                        <a16:rowId xmlns:a16="http://schemas.microsoft.com/office/drawing/2014/main" val="720637097"/>
                      </a:ext>
                    </a:extLst>
                  </a:tr>
                  <a:tr h="640080">
                    <a:tc>
                      <a:txBody>
                        <a:bodyPr/>
                        <a:lstStyle/>
                        <a:p>
                          <a:pPr algn="ctr"/>
                          <a:r>
                            <a:rPr lang="en-US" dirty="0"/>
                            <a:t>1</a:t>
                          </a:r>
                        </a:p>
                        <a:p>
                          <a:pPr algn="ctr"/>
                          <a:r>
                            <a:rPr lang="en-US" dirty="0"/>
                            <a:t>1</a:t>
                          </a:r>
                        </a:p>
                      </a:txBody>
                      <a:tcPr/>
                    </a:tc>
                    <a:tc>
                      <a:txBody>
                        <a:bodyPr/>
                        <a:lstStyle/>
                        <a:p>
                          <a:pPr algn="ctr"/>
                          <a:r>
                            <a:rPr lang="en-US" dirty="0"/>
                            <a:t>10</a:t>
                          </a:r>
                        </a:p>
                        <a:p>
                          <a:pPr algn="ctr"/>
                          <a:r>
                            <a:rPr lang="en-US" dirty="0"/>
                            <a:t>01</a:t>
                          </a:r>
                        </a:p>
                      </a:txBody>
                      <a:tcPr/>
                    </a:tc>
                    <a:extLst>
                      <a:ext uri="{0D108BD9-81ED-4DB2-BD59-A6C34878D82A}">
                        <a16:rowId xmlns:a16="http://schemas.microsoft.com/office/drawing/2014/main" val="759985816"/>
                      </a:ext>
                    </a:extLst>
                  </a:tr>
                </a:tbl>
              </a:graphicData>
            </a:graphic>
          </p:graphicFrame>
        </mc:Fallback>
      </mc:AlternateContent>
    </p:spTree>
    <p:extLst>
      <p:ext uri="{BB962C8B-B14F-4D97-AF65-F5344CB8AC3E}">
        <p14:creationId xmlns:p14="http://schemas.microsoft.com/office/powerpoint/2010/main" val="291411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FF47-662F-44B9-BF3B-EC92AEDE3716}"/>
              </a:ext>
            </a:extLst>
          </p:cNvPr>
          <p:cNvSpPr>
            <a:spLocks noGrp="1"/>
          </p:cNvSpPr>
          <p:nvPr>
            <p:ph type="title"/>
          </p:nvPr>
        </p:nvSpPr>
        <p:spPr/>
        <p:txBody>
          <a:bodyPr/>
          <a:lstStyle/>
          <a:p>
            <a:r>
              <a:rPr lang="en-US" dirty="0"/>
              <a:t>Communication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E67879-FE07-40AC-99FB-54C05A182309}"/>
                  </a:ext>
                </a:extLst>
              </p:cNvPr>
              <p:cNvSpPr>
                <a:spLocks noGrp="1"/>
              </p:cNvSpPr>
              <p:nvPr>
                <p:ph idx="1"/>
              </p:nvPr>
            </p:nvSpPr>
            <p:spPr/>
            <p:txBody>
              <a:bodyPr>
                <a:normAutofit/>
              </a:bodyPr>
              <a:lstStyle/>
              <a:p>
                <a:pPr marL="0" indent="0">
                  <a:buNone/>
                </a:pPr>
                <a:r>
                  <a:rPr lang="en-US" dirty="0"/>
                  <a:t>A bit more formally, interactions are:</a:t>
                </a:r>
              </a:p>
              <a:p>
                <a:pPr>
                  <a:lnSpc>
                    <a:spcPct val="150000"/>
                  </a:lnSpc>
                </a:pPr>
                <a:r>
                  <a:rPr lang="en-US" dirty="0" err="1"/>
                  <a:t>S.receive</a:t>
                </a:r>
                <a:r>
                  <a:rPr lang="en-US" dirty="0"/>
                  <a:t>(</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oMath>
                </a14:m>
                <a:r>
                  <a:rPr lang="en-US" dirty="0"/>
                  <a:t>) = give the shuffler a vector of messages</a:t>
                </a:r>
              </a:p>
              <a:p>
                <a:pPr>
                  <a:lnSpc>
                    <a:spcPct val="150000"/>
                  </a:lnSpc>
                </a:pPr>
                <a:r>
                  <a:rPr lang="en-US" dirty="0" err="1"/>
                  <a:t>S.output</a:t>
                </a:r>
                <a:r>
                  <a:rPr lang="en-US" dirty="0"/>
                  <a:t>() = fetch a copy of the shuffled set of messages</a:t>
                </a:r>
              </a:p>
              <a:p>
                <a:pPr lvl="1">
                  <a:lnSpc>
                    <a:spcPct val="150000"/>
                  </a:lnSpc>
                </a:pPr>
                <a:r>
                  <a:rPr lang="en-US" dirty="0"/>
                  <a:t>Executable only when receive(</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oMath>
                </a14:m>
                <a:r>
                  <a:rPr lang="en-US" dirty="0"/>
                  <a:t>) is called </a:t>
                </a:r>
                <a14:m>
                  <m:oMath xmlns:m="http://schemas.openxmlformats.org/officeDocument/2006/math">
                    <m:r>
                      <a:rPr lang="en-US" b="0" i="1" smtClean="0">
                        <a:latin typeface="Cambria Math" panose="02040503050406030204" pitchFamily="18" charset="0"/>
                      </a:rPr>
                      <m:t>𝑛</m:t>
                    </m:r>
                  </m:oMath>
                </a14:m>
                <a:r>
                  <a:rPr lang="en-US" dirty="0"/>
                  <a:t> times</a:t>
                </a:r>
              </a:p>
              <a:p>
                <a:pPr>
                  <a:lnSpc>
                    <a:spcPct val="150000"/>
                  </a:lnSpc>
                </a:pPr>
                <a:r>
                  <a:rPr lang="en-US" dirty="0" err="1"/>
                  <a:t>S.reply</a:t>
                </a:r>
                <a:r>
                  <a:rPr lang="en-US" dirty="0"/>
                  <a:t>(</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 send </a:t>
                </a:r>
                <a14:m>
                  <m:oMath xmlns:m="http://schemas.openxmlformats.org/officeDocument/2006/math">
                    <m:r>
                      <a:rPr lang="en-US" b="0" i="1" smtClean="0">
                        <a:latin typeface="Cambria Math" panose="02040503050406030204" pitchFamily="18" charset="0"/>
                      </a:rPr>
                      <m:t>𝑦</m:t>
                    </m:r>
                  </m:oMath>
                </a14:m>
                <a:r>
                  <a:rPr lang="en-US" dirty="0"/>
                  <a:t> to whoever sent </a:t>
                </a:r>
                <a14:m>
                  <m:oMath xmlns:m="http://schemas.openxmlformats.org/officeDocument/2006/math">
                    <m:r>
                      <a:rPr lang="en-US" b="0" i="1" smtClean="0">
                        <a:latin typeface="Cambria Math" panose="02040503050406030204" pitchFamily="18" charset="0"/>
                      </a:rPr>
                      <m:t>𝑖</m:t>
                    </m:r>
                  </m:oMath>
                </a14:m>
                <a:r>
                  <a:rPr lang="en-US" dirty="0" err="1"/>
                  <a:t>th</a:t>
                </a:r>
                <a:r>
                  <a:rPr lang="en-US" dirty="0"/>
                  <a:t> message of output</a:t>
                </a:r>
              </a:p>
              <a:p>
                <a:pPr lvl="1">
                  <a:lnSpc>
                    <a:spcPct val="150000"/>
                  </a:lnSpc>
                </a:pPr>
                <a:r>
                  <a:rPr lang="en-US" dirty="0"/>
                  <a:t>Useful for private information retrieval (PIR)</a:t>
                </a:r>
              </a:p>
            </p:txBody>
          </p:sp>
        </mc:Choice>
        <mc:Fallback xmlns="">
          <p:sp>
            <p:nvSpPr>
              <p:cNvPr id="3" name="Content Placeholder 2">
                <a:extLst>
                  <a:ext uri="{FF2B5EF4-FFF2-40B4-BE49-F238E27FC236}">
                    <a16:creationId xmlns:a16="http://schemas.microsoft.com/office/drawing/2014/main" id="{B9E67879-FE07-40AC-99FB-54C05A182309}"/>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142646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04D7C-CBB9-44D8-94BA-094413EBBE02}"/>
              </a:ext>
            </a:extLst>
          </p:cNvPr>
          <p:cNvSpPr>
            <a:spLocks noGrp="1"/>
          </p:cNvSpPr>
          <p:nvPr>
            <p:ph type="title"/>
          </p:nvPr>
        </p:nvSpPr>
        <p:spPr/>
        <p:txBody>
          <a:bodyPr/>
          <a:lstStyle/>
          <a:p>
            <a:r>
              <a:rPr lang="en-US" dirty="0"/>
              <a:t>Secure Two-Party Addition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156E14-0E78-47B6-A9EC-520BC83DCCDC}"/>
                  </a:ext>
                </a:extLst>
              </p:cNvPr>
              <p:cNvSpPr>
                <a:spLocks noGrp="1"/>
              </p:cNvSpPr>
              <p:nvPr>
                <p:ph idx="1"/>
              </p:nvPr>
            </p:nvSpPr>
            <p:spPr/>
            <p:txBody>
              <a:bodyPr/>
              <a:lstStyle/>
              <a:p>
                <a:pPr marL="0" indent="0">
                  <a:buNone/>
                </a:pPr>
                <a:r>
                  <a:rPr lang="en-US" dirty="0"/>
                  <a:t>Alice and Bob have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ℤ</m:t>
                        </m:r>
                      </m:e>
                      <m:sub>
                        <m:r>
                          <a:rPr lang="en-US" b="0" i="1" smtClean="0">
                            <a:latin typeface="Cambria Math" panose="02040503050406030204" pitchFamily="18" charset="0"/>
                            <a:ea typeface="Cambria Math" panose="02040503050406030204" pitchFamily="18" charset="0"/>
                          </a:rPr>
                          <m:t>𝑞</m:t>
                        </m:r>
                      </m:sub>
                    </m:sSub>
                  </m:oMath>
                </a14:m>
                <a:endParaRPr lang="en-US" dirty="0"/>
              </a:p>
              <a:p>
                <a:pPr marL="0" indent="0">
                  <a:buNone/>
                </a:pPr>
                <a:endParaRPr lang="en-US" dirty="0"/>
              </a:p>
              <a:p>
                <a:pPr marL="0" indent="0">
                  <a:buNone/>
                </a:pPr>
                <a:r>
                  <a:rPr lang="en-US" sz="2400" dirty="0">
                    <a:solidFill>
                      <a:schemeClr val="bg1">
                        <a:lumMod val="50000"/>
                      </a:schemeClr>
                    </a:solidFill>
                  </a:rPr>
                  <a:t>[Shinagawa et al. ‘15]</a:t>
                </a:r>
                <a:r>
                  <a:rPr lang="en-US" dirty="0"/>
                  <a:t>: can generalize </a:t>
                </a:r>
                <a14:m>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=2</m:t>
                    </m:r>
                  </m:oMath>
                </a14:m>
                <a:r>
                  <a:rPr lang="en-US" dirty="0"/>
                  <a:t> case to any </a:t>
                </a:r>
                <a14:m>
                  <m:oMath xmlns:m="http://schemas.openxmlformats.org/officeDocument/2006/math">
                    <m:r>
                      <a:rPr lang="en-US" i="1" dirty="0" smtClean="0">
                        <a:latin typeface="Cambria Math" panose="02040503050406030204" pitchFamily="18" charset="0"/>
                      </a:rPr>
                      <m:t>𝑞</m:t>
                    </m:r>
                  </m:oMath>
                </a14:m>
                <a:endParaRPr lang="en-US" dirty="0"/>
              </a:p>
              <a:p>
                <a:r>
                  <a:rPr lang="en-US" dirty="0"/>
                  <a:t>“Card-based crypto”: takes </a:t>
                </a:r>
                <a14:m>
                  <m:oMath xmlns:m="http://schemas.openxmlformats.org/officeDocument/2006/math">
                    <m:r>
                      <a:rPr lang="en-US" b="0" i="1" smtClean="0">
                        <a:latin typeface="Cambria Math" panose="02040503050406030204" pitchFamily="18" charset="0"/>
                      </a:rPr>
                      <m:t>𝑞</m:t>
                    </m:r>
                  </m:oMath>
                </a14:m>
                <a:r>
                  <a:rPr lang="en-US" dirty="0"/>
                  <a:t> cards per party</a:t>
                </a:r>
              </a:p>
              <a:p>
                <a:endParaRPr lang="en-US" dirty="0"/>
              </a:p>
            </p:txBody>
          </p:sp>
        </mc:Choice>
        <mc:Fallback xmlns="">
          <p:sp>
            <p:nvSpPr>
              <p:cNvPr id="3" name="Content Placeholder 2">
                <a:extLst>
                  <a:ext uri="{FF2B5EF4-FFF2-40B4-BE49-F238E27FC236}">
                    <a16:creationId xmlns:a16="http://schemas.microsoft.com/office/drawing/2014/main" id="{8C156E14-0E78-47B6-A9EC-520BC83DCCDC}"/>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263616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377E-FF97-4BA2-BDF0-85FBE5DE455A}"/>
              </a:ext>
            </a:extLst>
          </p:cNvPr>
          <p:cNvSpPr>
            <a:spLocks noGrp="1"/>
          </p:cNvSpPr>
          <p:nvPr>
            <p:ph type="title"/>
          </p:nvPr>
        </p:nvSpPr>
        <p:spPr/>
        <p:txBody>
          <a:bodyPr/>
          <a:lstStyle/>
          <a:p>
            <a:r>
              <a:rPr lang="en-US" dirty="0"/>
              <a:t>Instantiating Anonymity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F8A25F-3E72-4721-9627-92E10A28703D}"/>
                  </a:ext>
                </a:extLst>
              </p:cNvPr>
              <p:cNvSpPr>
                <a:spLocks noGrp="1"/>
              </p:cNvSpPr>
              <p:nvPr>
                <p:ph idx="1"/>
              </p:nvPr>
            </p:nvSpPr>
            <p:spPr/>
            <p:txBody>
              <a:bodyPr/>
              <a:lstStyle/>
              <a:p>
                <a:pPr marL="0" indent="0">
                  <a:buNone/>
                </a:pPr>
                <a:r>
                  <a:rPr lang="en-US" dirty="0"/>
                  <a:t>Onion routing</a:t>
                </a:r>
              </a:p>
              <a:p>
                <a:r>
                  <a:rPr lang="en-US" dirty="0"/>
                  <a:t>Suppose there are </a:t>
                </a:r>
                <a14:m>
                  <m:oMath xmlns:m="http://schemas.openxmlformats.org/officeDocument/2006/math">
                    <m:r>
                      <a:rPr lang="en-US" i="1" dirty="0" smtClean="0">
                        <a:latin typeface="Cambria Math" panose="02040503050406030204" pitchFamily="18" charset="0"/>
                      </a:rPr>
                      <m:t>h</m:t>
                    </m:r>
                  </m:oMath>
                </a14:m>
                <a:r>
                  <a:rPr lang="en-US" dirty="0"/>
                  <a:t> helper servers in a row: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h</m:t>
                        </m:r>
                      </m:sub>
                    </m:sSub>
                  </m:oMath>
                </a14:m>
                <a:endParaRPr lang="en-US" dirty="0"/>
              </a:p>
              <a:p>
                <a:pPr lvl="1"/>
                <a:r>
                  <a:rPr lang="en-US" dirty="0"/>
                  <a:t>Each has a public key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𝑖</m:t>
                        </m:r>
                      </m:sub>
                    </m:sSub>
                  </m:oMath>
                </a14:m>
                <a:r>
                  <a:rPr lang="en-US" dirty="0"/>
                  <a:t> and a secret key</a:t>
                </a:r>
              </a:p>
              <a:p>
                <a:r>
                  <a:rPr lang="en-US" dirty="0"/>
                  <a:t>To send </a:t>
                </a:r>
                <a14:m>
                  <m:oMath xmlns:m="http://schemas.openxmlformats.org/officeDocument/2006/math">
                    <m:r>
                      <a:rPr lang="en-US" b="0" i="1" smtClean="0">
                        <a:latin typeface="Cambria Math" panose="02040503050406030204" pitchFamily="18" charset="0"/>
                      </a:rPr>
                      <m:t>𝑦</m:t>
                    </m:r>
                  </m:oMath>
                </a14:m>
                <a:r>
                  <a:rPr lang="en-US" dirty="0"/>
                  <a:t>, replace it with </a:t>
                </a:r>
                <a14:m>
                  <m:oMath xmlns:m="http://schemas.openxmlformats.org/officeDocument/2006/math">
                    <m:r>
                      <a:rPr lang="en-US" b="0" i="1" smtClean="0">
                        <a:latin typeface="Cambria Math" panose="02040503050406030204" pitchFamily="18" charset="0"/>
                      </a:rPr>
                      <m:t>𝐸𝑛𝑐</m:t>
                    </m:r>
                    <m:r>
                      <a:rPr lang="en-US" b="0" i="1" smtClean="0">
                        <a:latin typeface="Cambria Math" panose="02040503050406030204" pitchFamily="18" charset="0"/>
                      </a:rPr>
                      <m:t>(</m:t>
                    </m:r>
                    <m:r>
                      <a:rPr lang="en-US" b="0" i="1" smtClean="0">
                        <a:latin typeface="Cambria Math" panose="02040503050406030204" pitchFamily="18" charset="0"/>
                      </a:rPr>
                      <m:t>𝐸𝑛𝑐</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𝐸𝑛𝑐</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h</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r>
                  <a:rPr lang="en-US" dirty="0" err="1"/>
                  <a:t>S.receive</a:t>
                </a:r>
                <a:r>
                  <a:rPr lang="en-US" dirty="0"/>
                  <a:t>(</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oMath>
                </a14:m>
                <a:r>
                  <a:rPr lang="en-US" dirty="0"/>
                  <a:t>)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a14:m>
                <a:r>
                  <a:rPr lang="en-US" dirty="0"/>
                  <a:t> receives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oMath>
                </a14:m>
                <a:endParaRPr lang="en-US" dirty="0"/>
              </a:p>
              <a:p>
                <a:r>
                  <a:rPr lang="en-US" dirty="0" err="1"/>
                  <a:t>S.output</a:t>
                </a:r>
                <a:r>
                  <a:rPr lang="en-US" dirty="0"/>
                  <a:t>()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a14:m>
                <a:r>
                  <a:rPr lang="en-US" dirty="0"/>
                  <a:t> decrypts, shuffles, &amp; passes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r>
                  <a:rPr lang="en-US" dirty="0"/>
                  <a:t>. Repeat.</a:t>
                </a:r>
              </a:p>
              <a:p>
                <a:pPr lvl="1"/>
                <a:r>
                  <a:rPr lang="en-US" dirty="0"/>
                  <a:t>Security: as long as one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r>
                  <a:rPr lang="en-US" dirty="0"/>
                  <a:t> shuffles, other servers cannot trace senders</a:t>
                </a:r>
              </a:p>
              <a:p>
                <a:r>
                  <a:rPr lang="en-US" dirty="0" err="1"/>
                  <a:t>S.reply</a:t>
                </a:r>
                <a:r>
                  <a:rPr lang="en-US" dirty="0"/>
                  <a:t>(</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h</m:t>
                        </m:r>
                      </m:sub>
                    </m:sSub>
                  </m:oMath>
                </a14:m>
                <a:r>
                  <a:rPr lang="en-US" dirty="0"/>
                  <a:t> inverts permutation &amp; passes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h</m:t>
                        </m:r>
                        <m:r>
                          <a:rPr lang="en-US" b="0" i="1" smtClean="0">
                            <a:latin typeface="Cambria Math" panose="02040503050406030204" pitchFamily="18" charset="0"/>
                          </a:rPr>
                          <m:t>−1</m:t>
                        </m:r>
                      </m:sub>
                    </m:sSub>
                  </m:oMath>
                </a14:m>
                <a:r>
                  <a:rPr lang="en-US" dirty="0"/>
                  <a:t>. Repeat.</a:t>
                </a:r>
              </a:p>
            </p:txBody>
          </p:sp>
        </mc:Choice>
        <mc:Fallback xmlns="">
          <p:sp>
            <p:nvSpPr>
              <p:cNvPr id="3" name="Content Placeholder 2">
                <a:extLst>
                  <a:ext uri="{FF2B5EF4-FFF2-40B4-BE49-F238E27FC236}">
                    <a16:creationId xmlns:a16="http://schemas.microsoft.com/office/drawing/2014/main" id="{85F8A25F-3E72-4721-9627-92E10A28703D}"/>
                  </a:ext>
                </a:extLst>
              </p:cNvPr>
              <p:cNvSpPr>
                <a:spLocks noGrp="1" noRot="1" noChangeAspect="1" noMove="1" noResize="1" noEditPoints="1" noAdjustHandles="1" noChangeArrowheads="1" noChangeShapeType="1" noTextEdit="1"/>
              </p:cNvSpPr>
              <p:nvPr>
                <p:ph idx="1"/>
              </p:nvPr>
            </p:nvSpPr>
            <p:spPr>
              <a:blipFill>
                <a:blip r:embed="rId2"/>
                <a:stretch>
                  <a:fillRect l="-1217" t="-2381" r="-52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F6398BF8-15F0-4EDE-97CA-554DD82151B3}"/>
              </a:ext>
            </a:extLst>
          </p:cNvPr>
          <p:cNvSpPr/>
          <p:nvPr/>
        </p:nvSpPr>
        <p:spPr>
          <a:xfrm>
            <a:off x="1448532" y="1122164"/>
            <a:ext cx="9298258" cy="4855553"/>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ANY QUESTIONS?</a:t>
            </a:r>
          </a:p>
        </p:txBody>
      </p:sp>
    </p:spTree>
    <p:extLst>
      <p:ext uri="{BB962C8B-B14F-4D97-AF65-F5344CB8AC3E}">
        <p14:creationId xmlns:p14="http://schemas.microsoft.com/office/powerpoint/2010/main" val="83022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E936-0274-4204-92F0-C1870C48653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5F1507F-5361-4BB8-ABA9-1F5CB2B9B87A}"/>
              </a:ext>
            </a:extLst>
          </p:cNvPr>
          <p:cNvSpPr>
            <a:spLocks noGrp="1"/>
          </p:cNvSpPr>
          <p:nvPr>
            <p:ph idx="1"/>
          </p:nvPr>
        </p:nvSpPr>
        <p:spPr/>
        <p:txBody>
          <a:bodyPr>
            <a:normAutofit fontScale="92500" lnSpcReduction="20000"/>
          </a:bodyPr>
          <a:lstStyle/>
          <a:p>
            <a:pPr>
              <a:lnSpc>
                <a:spcPct val="150000"/>
              </a:lnSpc>
            </a:pPr>
            <a:r>
              <a:rPr lang="en-US" dirty="0"/>
              <a:t>Define communication model</a:t>
            </a:r>
          </a:p>
          <a:p>
            <a:pPr lvl="1">
              <a:lnSpc>
                <a:spcPct val="150000"/>
              </a:lnSpc>
            </a:pPr>
            <a:r>
              <a:rPr lang="en-US" dirty="0"/>
              <a:t>One possible instantiation</a:t>
            </a:r>
          </a:p>
          <a:p>
            <a:pPr>
              <a:lnSpc>
                <a:spcPct val="150000"/>
              </a:lnSpc>
            </a:pPr>
            <a:r>
              <a:rPr lang="en-US" b="1" dirty="0"/>
              <a:t>Single-Server Private Information Retrieval (PIR)</a:t>
            </a:r>
          </a:p>
          <a:p>
            <a:pPr>
              <a:lnSpc>
                <a:spcPct val="150000"/>
              </a:lnSpc>
            </a:pPr>
            <a:r>
              <a:rPr lang="en-US" dirty="0"/>
              <a:t>Secure Sum Evaluation</a:t>
            </a:r>
          </a:p>
          <a:p>
            <a:pPr>
              <a:lnSpc>
                <a:spcPct val="150000"/>
              </a:lnSpc>
            </a:pPr>
            <a:r>
              <a:rPr lang="en-US" dirty="0"/>
              <a:t>Key agreement from anonymity</a:t>
            </a:r>
          </a:p>
          <a:p>
            <a:pPr lvl="1">
              <a:lnSpc>
                <a:spcPct val="150000"/>
              </a:lnSpc>
            </a:pPr>
            <a:r>
              <a:rPr lang="en-US" dirty="0"/>
              <a:t>Communication “without” key agreement </a:t>
            </a:r>
            <a:r>
              <a:rPr lang="en-US" sz="2000" dirty="0">
                <a:solidFill>
                  <a:schemeClr val="bg1">
                    <a:lumMod val="50000"/>
                  </a:schemeClr>
                </a:solidFill>
              </a:rPr>
              <a:t>[</a:t>
            </a:r>
            <a:r>
              <a:rPr lang="en-US" sz="2000" dirty="0" err="1">
                <a:solidFill>
                  <a:schemeClr val="bg1">
                    <a:lumMod val="50000"/>
                  </a:schemeClr>
                </a:solidFill>
              </a:rPr>
              <a:t>Beimel</a:t>
            </a:r>
            <a:r>
              <a:rPr lang="en-US" sz="2000" dirty="0">
                <a:solidFill>
                  <a:schemeClr val="bg1">
                    <a:lumMod val="50000"/>
                  </a:schemeClr>
                </a:solidFill>
              </a:rPr>
              <a:t> et al. ‘20]</a:t>
            </a:r>
          </a:p>
          <a:p>
            <a:pPr>
              <a:lnSpc>
                <a:spcPct val="150000"/>
              </a:lnSpc>
            </a:pPr>
            <a:r>
              <a:rPr lang="en-US" dirty="0"/>
              <a:t>Restricting the model</a:t>
            </a:r>
          </a:p>
        </p:txBody>
      </p:sp>
    </p:spTree>
    <p:extLst>
      <p:ext uri="{BB962C8B-B14F-4D97-AF65-F5344CB8AC3E}">
        <p14:creationId xmlns:p14="http://schemas.microsoft.com/office/powerpoint/2010/main" val="325234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E936-0274-4204-92F0-C1870C48653B}"/>
              </a:ext>
            </a:extLst>
          </p:cNvPr>
          <p:cNvSpPr>
            <a:spLocks noGrp="1"/>
          </p:cNvSpPr>
          <p:nvPr>
            <p:ph type="title"/>
          </p:nvPr>
        </p:nvSpPr>
        <p:spPr/>
        <p:txBody>
          <a:bodyPr/>
          <a:lstStyle/>
          <a:p>
            <a:r>
              <a:rPr lang="en-US" dirty="0"/>
              <a:t>Private Information Retrieval (PIR)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F1507F-5361-4BB8-ABA9-1F5CB2B9B87A}"/>
                  </a:ext>
                </a:extLst>
              </p:cNvPr>
              <p:cNvSpPr>
                <a:spLocks noGrp="1"/>
              </p:cNvSpPr>
              <p:nvPr>
                <p:ph idx="1"/>
              </p:nvPr>
            </p:nvSpPr>
            <p:spPr/>
            <p:txBody>
              <a:bodyPr>
                <a:normAutofit fontScale="92500" lnSpcReduction="10000"/>
              </a:bodyPr>
              <a:lstStyle/>
              <a:p>
                <a:pPr>
                  <a:lnSpc>
                    <a:spcPct val="150000"/>
                  </a:lnSpc>
                </a:pPr>
                <a:r>
                  <a:rPr lang="en-US" dirty="0"/>
                  <a:t>Single Server has </a:t>
                </a:r>
                <a14:m>
                  <m:oMath xmlns:m="http://schemas.openxmlformats.org/officeDocument/2006/math">
                    <m:r>
                      <a:rPr lang="en-US" b="0" i="1" smtClean="0">
                        <a:latin typeface="Cambria Math" panose="02040503050406030204" pitchFamily="18" charset="0"/>
                      </a:rPr>
                      <m:t>𝑚</m:t>
                    </m:r>
                  </m:oMath>
                </a14:m>
                <a:r>
                  <a:rPr lang="en-US" dirty="0"/>
                  <a:t> bits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𝑚</m:t>
                        </m:r>
                      </m:sub>
                    </m:sSub>
                  </m:oMath>
                </a14:m>
                <a:endParaRPr lang="en-US" dirty="0"/>
              </a:p>
              <a:p>
                <a:pPr lvl="1">
                  <a:lnSpc>
                    <a:spcPct val="150000"/>
                  </a:lnSpc>
                </a:pPr>
                <a:r>
                  <a:rPr lang="en-US" dirty="0"/>
                  <a:t>Does not have any privacy constraints</a:t>
                </a:r>
              </a:p>
              <a:p>
                <a:pPr>
                  <a:lnSpc>
                    <a:spcPct val="150000"/>
                  </a:lnSpc>
                </a:pPr>
                <a:r>
                  <a:rPr lang="en-US" b="0" dirty="0"/>
                  <a:t>Clients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want to access index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endParaRPr lang="en-US" dirty="0"/>
              </a:p>
              <a:p>
                <a:pPr lvl="1">
                  <a:lnSpc>
                    <a:spcPct val="150000"/>
                  </a:lnSpc>
                </a:pPr>
                <a:r>
                  <a:rPr lang="en-US" dirty="0"/>
                  <a:t>Server should not be able to distinguish between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r>
                  <a:rPr lang="en-US" dirty="0"/>
                  <a:t> and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𝑛</m:t>
                        </m:r>
                      </m:sub>
                      <m:sup>
                        <m:r>
                          <a:rPr lang="en-US" b="0" i="1" smtClean="0">
                            <a:latin typeface="Cambria Math" panose="02040503050406030204" pitchFamily="18" charset="0"/>
                          </a:rPr>
                          <m:t>′</m:t>
                        </m:r>
                      </m:sup>
                    </m:sSubSup>
                  </m:oMath>
                </a14:m>
                <a:endParaRPr lang="en-US" dirty="0"/>
              </a:p>
              <a:p>
                <a:pPr>
                  <a:lnSpc>
                    <a:spcPct val="150000"/>
                  </a:lnSpc>
                </a:pPr>
                <a:r>
                  <a:rPr lang="en-US" dirty="0">
                    <a:solidFill>
                      <a:schemeClr val="tx1"/>
                    </a:solidFill>
                  </a:rPr>
                  <a:t>Focusing on </a:t>
                </a:r>
                <a14:m>
                  <m:oMath xmlns:m="http://schemas.openxmlformats.org/officeDocument/2006/math">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Θ</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oMath>
                </a14:m>
                <a:r>
                  <a:rPr lang="en-US" dirty="0">
                    <a:solidFill>
                      <a:schemeClr val="tx1"/>
                    </a:solidFill>
                  </a:rPr>
                  <a:t>,</a:t>
                </a:r>
              </a:p>
              <a:p>
                <a:pPr lvl="1">
                  <a:lnSpc>
                    <a:spcPct val="150000"/>
                  </a:lnSpc>
                </a:pPr>
                <a:r>
                  <a:rPr lang="en-US" b="0" dirty="0"/>
                  <a:t>Trivial solution</a:t>
                </a:r>
                <a:r>
                  <a:rPr lang="en-US" dirty="0"/>
                  <a:t> (parties download </a:t>
                </a:r>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𝑏</m:t>
                        </m:r>
                      </m:e>
                    </m:acc>
                  </m:oMath>
                </a14:m>
                <a:r>
                  <a:rPr lang="en-US" dirty="0"/>
                  <a:t>) consumes </a:t>
                </a:r>
                <a14:m>
                  <m:oMath xmlns:m="http://schemas.openxmlformats.org/officeDocument/2006/math">
                    <m:r>
                      <a:rPr lang="en-US" b="0" i="1" smtClean="0">
                        <a:latin typeface="Cambria Math" panose="02040503050406030204" pitchFamily="18" charset="0"/>
                      </a:rPr>
                      <m:t>𝑚𝑛</m:t>
                    </m:r>
                    <m:r>
                      <a:rPr lang="en-US" b="0" i="1" smtClean="0">
                        <a:latin typeface="Cambria Math" panose="02040503050406030204" pitchFamily="18" charset="0"/>
                      </a:rPr>
                      <m:t>=</m:t>
                    </m:r>
                    <m:r>
                      <m:rPr>
                        <m:sty m:val="p"/>
                      </m:rPr>
                      <a:rPr lang="en-US" b="0" i="0" smtClean="0">
                        <a:latin typeface="Cambria Math" panose="02040503050406030204" pitchFamily="18" charset="0"/>
                      </a:rPr>
                      <m:t>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bits of bandwidth</a:t>
                </a:r>
              </a:p>
              <a:p>
                <a:pPr lvl="1">
                  <a:lnSpc>
                    <a:spcPct val="150000"/>
                  </a:lnSpc>
                </a:pPr>
                <a:r>
                  <a:rPr lang="en-US" u="sng" dirty="0">
                    <a:solidFill>
                      <a:srgbClr val="0070C0"/>
                    </a:solidFill>
                  </a:rPr>
                  <a:t>Claim</a:t>
                </a:r>
                <a:r>
                  <a:rPr lang="en-US" dirty="0">
                    <a:solidFill>
                      <a:srgbClr val="0070C0"/>
                    </a:solidFill>
                  </a:rPr>
                  <a:t>: If we have anonymity, can reduce to </a:t>
                </a:r>
                <a14:m>
                  <m:oMath xmlns:m="http://schemas.openxmlformats.org/officeDocument/2006/math">
                    <m:acc>
                      <m:accPr>
                        <m:chr m:val="̃"/>
                        <m:ctrlPr>
                          <a:rPr lang="en-US" b="0" i="1" smtClean="0">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𝑜</m:t>
                        </m:r>
                      </m:e>
                    </m:acc>
                    <m:d>
                      <m:dPr>
                        <m:ctrlPr>
                          <a:rPr lang="en-US" b="0" i="1" smtClean="0">
                            <a:solidFill>
                              <a:srgbClr val="0070C0"/>
                            </a:solidFill>
                            <a:latin typeface="Cambria Math" panose="02040503050406030204" pitchFamily="18" charset="0"/>
                          </a:rPr>
                        </m:ctrlPr>
                      </m:dPr>
                      <m:e>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𝑚</m:t>
                            </m:r>
                          </m:e>
                          <m:sup>
                            <m:r>
                              <a:rPr lang="en-US" b="0" i="1" smtClean="0">
                                <a:solidFill>
                                  <a:srgbClr val="0070C0"/>
                                </a:solidFill>
                                <a:latin typeface="Cambria Math" panose="02040503050406030204" pitchFamily="18" charset="0"/>
                              </a:rPr>
                              <m:t>2</m:t>
                            </m:r>
                          </m:sup>
                        </m:sSup>
                      </m:e>
                    </m:d>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𝜆</m:t>
                    </m:r>
                  </m:oMath>
                </a14:m>
                <a:endParaRPr lang="en-US" dirty="0"/>
              </a:p>
            </p:txBody>
          </p:sp>
        </mc:Choice>
        <mc:Fallback xmlns="">
          <p:sp>
            <p:nvSpPr>
              <p:cNvPr id="3" name="Content Placeholder 2">
                <a:extLst>
                  <a:ext uri="{FF2B5EF4-FFF2-40B4-BE49-F238E27FC236}">
                    <a16:creationId xmlns:a16="http://schemas.microsoft.com/office/drawing/2014/main" id="{15F1507F-5361-4BB8-ABA9-1F5CB2B9B87A}"/>
                  </a:ext>
                </a:extLst>
              </p:cNvPr>
              <p:cNvSpPr>
                <a:spLocks noGrp="1" noRot="1" noChangeAspect="1" noMove="1" noResize="1" noEditPoints="1" noAdjustHandles="1" noChangeArrowheads="1" noChangeShapeType="1" noTextEdit="1"/>
              </p:cNvSpPr>
              <p:nvPr>
                <p:ph idx="1"/>
              </p:nvPr>
            </p:nvSpPr>
            <p:spPr>
              <a:blipFill>
                <a:blip r:embed="rId3"/>
                <a:stretch>
                  <a:fillRect l="-928"/>
                </a:stretch>
              </a:blipFill>
            </p:spPr>
            <p:txBody>
              <a:bodyPr/>
              <a:lstStyle/>
              <a:p>
                <a:r>
                  <a:rPr lang="en-US">
                    <a:noFill/>
                  </a:rPr>
                  <a:t> </a:t>
                </a:r>
              </a:p>
            </p:txBody>
          </p:sp>
        </mc:Fallback>
      </mc:AlternateContent>
      <p:sp>
        <p:nvSpPr>
          <p:cNvPr id="4" name="Speech Bubble: Rectangle with Corners Rounded 3">
            <a:extLst>
              <a:ext uri="{FF2B5EF4-FFF2-40B4-BE49-F238E27FC236}">
                <a16:creationId xmlns:a16="http://schemas.microsoft.com/office/drawing/2014/main" id="{849C18AF-5D8A-4AF1-BA7A-05278CDD1879}"/>
              </a:ext>
            </a:extLst>
          </p:cNvPr>
          <p:cNvSpPr/>
          <p:nvPr/>
        </p:nvSpPr>
        <p:spPr>
          <a:xfrm>
            <a:off x="4812632" y="4812632"/>
            <a:ext cx="2935705" cy="73392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idea: (hardness of) polynomial interpolation</a:t>
            </a:r>
          </a:p>
        </p:txBody>
      </p:sp>
    </p:spTree>
    <p:extLst>
      <p:ext uri="{BB962C8B-B14F-4D97-AF65-F5344CB8AC3E}">
        <p14:creationId xmlns:p14="http://schemas.microsoft.com/office/powerpoint/2010/main" val="196934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E936-0274-4204-92F0-C1870C48653B}"/>
              </a:ext>
            </a:extLst>
          </p:cNvPr>
          <p:cNvSpPr>
            <a:spLocks noGrp="1"/>
          </p:cNvSpPr>
          <p:nvPr>
            <p:ph type="title"/>
          </p:nvPr>
        </p:nvSpPr>
        <p:spPr/>
        <p:txBody>
          <a:bodyPr/>
          <a:lstStyle/>
          <a:p>
            <a:r>
              <a:rPr lang="en-US" dirty="0"/>
              <a:t>Private Information Retrieval (PIR)</a:t>
            </a:r>
          </a:p>
        </p:txBody>
      </p:sp>
      <p:sp>
        <p:nvSpPr>
          <p:cNvPr id="3" name="Content Placeholder 2">
            <a:extLst>
              <a:ext uri="{FF2B5EF4-FFF2-40B4-BE49-F238E27FC236}">
                <a16:creationId xmlns:a16="http://schemas.microsoft.com/office/drawing/2014/main" id="{15F1507F-5361-4BB8-ABA9-1F5CB2B9B87A}"/>
              </a:ext>
            </a:extLst>
          </p:cNvPr>
          <p:cNvSpPr>
            <a:spLocks noGrp="1"/>
          </p:cNvSpPr>
          <p:nvPr>
            <p:ph idx="1"/>
          </p:nvPr>
        </p:nvSpPr>
        <p:spPr/>
        <p:txBody>
          <a:bodyPr>
            <a:normAutofit/>
          </a:bodyPr>
          <a:lstStyle/>
          <a:p>
            <a:pPr marL="0" indent="0">
              <a:lnSpc>
                <a:spcPct val="150000"/>
              </a:lnSpc>
              <a:buNone/>
            </a:pPr>
            <a:r>
              <a:rPr lang="en-US" dirty="0"/>
              <a:t>Four steps:</a:t>
            </a:r>
          </a:p>
          <a:p>
            <a:pPr marL="514350" indent="-514350">
              <a:lnSpc>
                <a:spcPct val="150000"/>
              </a:lnSpc>
              <a:buFont typeface="+mj-lt"/>
              <a:buAutoNum type="arabicPeriod"/>
            </a:pPr>
            <a:r>
              <a:rPr lang="en-US" dirty="0"/>
              <a:t>Setup: everyone creates same “toolbox”</a:t>
            </a:r>
          </a:p>
          <a:p>
            <a:pPr marL="514350" indent="-514350">
              <a:lnSpc>
                <a:spcPct val="150000"/>
              </a:lnSpc>
              <a:buFont typeface="+mj-lt"/>
              <a:buAutoNum type="arabicPeriod"/>
            </a:pPr>
            <a:r>
              <a:rPr lang="en-US" dirty="0"/>
              <a:t>Client </a:t>
            </a:r>
            <a:r>
              <a:rPr lang="en-US" dirty="0">
                <a:latin typeface="Calibri" panose="020F0502020204030204" pitchFamily="34" charset="0"/>
                <a:cs typeface="Calibri" panose="020F0502020204030204" pitchFamily="34" charset="0"/>
              </a:rPr>
              <a:t>→ </a:t>
            </a:r>
            <a:r>
              <a:rPr lang="en-US" dirty="0"/>
              <a:t>Server (via </a:t>
            </a:r>
            <a:r>
              <a:rPr lang="en-US" dirty="0" err="1"/>
              <a:t>S.receive</a:t>
            </a:r>
            <a:r>
              <a:rPr lang="en-US" dirty="0"/>
              <a:t> and </a:t>
            </a:r>
            <a:r>
              <a:rPr lang="en-US" dirty="0" err="1"/>
              <a:t>S.output</a:t>
            </a:r>
            <a:r>
              <a:rPr lang="en-US" dirty="0"/>
              <a:t>)</a:t>
            </a:r>
          </a:p>
          <a:p>
            <a:pPr marL="514350" indent="-514350">
              <a:lnSpc>
                <a:spcPct val="150000"/>
              </a:lnSpc>
              <a:buFont typeface="+mj-lt"/>
              <a:buAutoNum type="arabicPeriod"/>
            </a:pPr>
            <a:r>
              <a:rPr lang="en-US" dirty="0"/>
              <a:t>Server</a:t>
            </a:r>
            <a:r>
              <a:rPr lang="en-US" dirty="0">
                <a:latin typeface="Calibri" panose="020F0502020204030204" pitchFamily="34" charset="0"/>
                <a:cs typeface="Calibri" panose="020F0502020204030204" pitchFamily="34" charset="0"/>
              </a:rPr>
              <a:t> →</a:t>
            </a:r>
            <a:r>
              <a:rPr lang="en-US" dirty="0"/>
              <a:t> Client (via </a:t>
            </a:r>
            <a:r>
              <a:rPr lang="en-US" dirty="0" err="1"/>
              <a:t>S.reply</a:t>
            </a:r>
            <a:r>
              <a:rPr lang="en-US" dirty="0"/>
              <a:t>)</a:t>
            </a:r>
          </a:p>
          <a:p>
            <a:pPr marL="514350" indent="-514350">
              <a:lnSpc>
                <a:spcPct val="150000"/>
              </a:lnSpc>
              <a:buFont typeface="+mj-lt"/>
              <a:buAutoNum type="arabicPeriod"/>
            </a:pPr>
            <a:r>
              <a:rPr lang="en-US" dirty="0"/>
              <a:t>Recover bit from replies</a:t>
            </a:r>
          </a:p>
        </p:txBody>
      </p:sp>
    </p:spTree>
    <p:extLst>
      <p:ext uri="{BB962C8B-B14F-4D97-AF65-F5344CB8AC3E}">
        <p14:creationId xmlns:p14="http://schemas.microsoft.com/office/powerpoint/2010/main" val="167339248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2549</TotalTime>
  <Words>6420</Words>
  <Application>Microsoft Office PowerPoint</Application>
  <PresentationFormat>Widescreen</PresentationFormat>
  <Paragraphs>868</Paragraphs>
  <Slides>50</Slides>
  <Notes>42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Calibri</vt:lpstr>
      <vt:lpstr>Calibri Light</vt:lpstr>
      <vt:lpstr>Cambria Math</vt:lpstr>
      <vt:lpstr>HelveticaNeueLT Std Cn</vt:lpstr>
      <vt:lpstr>Retrospect</vt:lpstr>
      <vt:lpstr>Office Theme</vt:lpstr>
      <vt:lpstr>Cryptography from Anonymity</vt:lpstr>
      <vt:lpstr>Outline</vt:lpstr>
      <vt:lpstr>Communication Model</vt:lpstr>
      <vt:lpstr>Communication Model</vt:lpstr>
      <vt:lpstr>Communication Model</vt:lpstr>
      <vt:lpstr>Instantiating Anonymity</vt:lpstr>
      <vt:lpstr>Outline</vt:lpstr>
      <vt:lpstr>Private Information Retrieval (PIR)</vt:lpstr>
      <vt:lpstr>Private Information Retrieval (PIR)</vt:lpstr>
      <vt:lpstr>PIR Step One: The Toolbox</vt:lpstr>
      <vt:lpstr>PIR Step Two: Client→Server</vt:lpstr>
      <vt:lpstr>Noisy Curve Reconstruction</vt:lpstr>
      <vt:lpstr>Noisy Curve Reconstruction</vt:lpstr>
      <vt:lpstr>Noisy Curve Reconstruction</vt:lpstr>
      <vt:lpstr>Noisy Curve Reconstruction Assumption</vt:lpstr>
      <vt:lpstr>PIR Step Two: Client→Server</vt:lpstr>
      <vt:lpstr>Security</vt:lpstr>
      <vt:lpstr>Security</vt:lpstr>
      <vt:lpstr>PIR Step Three: Server→Client</vt:lpstr>
      <vt:lpstr>PIR Step Four: Recovery</vt:lpstr>
      <vt:lpstr>PIR Step Four: Recovery</vt:lpstr>
      <vt:lpstr>Parameters</vt:lpstr>
      <vt:lpstr>Communication Complexity</vt:lpstr>
      <vt:lpstr>Outline</vt:lpstr>
      <vt:lpstr>Secure Sum Evaluation</vt:lpstr>
      <vt:lpstr>Secure Sum Evaluation</vt:lpstr>
      <vt:lpstr>Secure Sum Evaluation (n=2,q=3)</vt:lpstr>
      <vt:lpstr>Secure Sum Evaluation (n=2,q=3)</vt:lpstr>
      <vt:lpstr>Secure Sum Evaluation</vt:lpstr>
      <vt:lpstr>Secure Sum Evaluation (n=2)</vt:lpstr>
      <vt:lpstr>Secure Sum Evaluation (n&gt;2)</vt:lpstr>
      <vt:lpstr>Secure Sum Evaluation (n&gt;2)</vt:lpstr>
      <vt:lpstr>Secure Sum Evaluation (n&gt;2)</vt:lpstr>
      <vt:lpstr>Secure Sum Evaluation (n=2)</vt:lpstr>
      <vt:lpstr>Secure Sum Evaluation (n=2)</vt:lpstr>
      <vt:lpstr>Outline</vt:lpstr>
      <vt:lpstr>Key Agreement</vt:lpstr>
      <vt:lpstr>Key Agreement Building Block</vt:lpstr>
      <vt:lpstr>Key Agreement: Transmission Step</vt:lpstr>
      <vt:lpstr>Key Agreement: Recovery Step</vt:lpstr>
      <vt:lpstr>Key Agreement</vt:lpstr>
      <vt:lpstr>“Without” Key Agreement: Transmission</vt:lpstr>
      <vt:lpstr>“Without” Key Agreement: Security</vt:lpstr>
      <vt:lpstr>“Without” Key Agreement: Recovery</vt:lpstr>
      <vt:lpstr>“Without” Key Agreement</vt:lpstr>
      <vt:lpstr>Outline</vt:lpstr>
      <vt:lpstr>Restricting the Communication Model</vt:lpstr>
      <vt:lpstr>Cyclic Column Shuffler</vt:lpstr>
      <vt:lpstr>Secure Two-Party XOR</vt:lpstr>
      <vt:lpstr>Secure Two-Party Addition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from Anonymity</dc:title>
  <dc:creator>Albert Cheu</dc:creator>
  <cp:lastModifiedBy>Albert Cheu</cp:lastModifiedBy>
  <cp:revision>168</cp:revision>
  <dcterms:created xsi:type="dcterms:W3CDTF">2020-10-10T16:54:45Z</dcterms:created>
  <dcterms:modified xsi:type="dcterms:W3CDTF">2020-11-24T18:29:44Z</dcterms:modified>
</cp:coreProperties>
</file>