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98" r:id="rId2"/>
    <p:sldId id="430" r:id="rId3"/>
    <p:sldId id="276" r:id="rId4"/>
    <p:sldId id="435" r:id="rId5"/>
    <p:sldId id="638" r:id="rId6"/>
    <p:sldId id="288" r:id="rId7"/>
    <p:sldId id="463" r:id="rId8"/>
    <p:sldId id="464" r:id="rId9"/>
    <p:sldId id="465" r:id="rId10"/>
    <p:sldId id="327" r:id="rId11"/>
    <p:sldId id="712" r:id="rId12"/>
    <p:sldId id="713" r:id="rId13"/>
    <p:sldId id="715" r:id="rId14"/>
    <p:sldId id="711" r:id="rId15"/>
    <p:sldId id="714" r:id="rId16"/>
    <p:sldId id="728" r:id="rId17"/>
    <p:sldId id="718" r:id="rId18"/>
    <p:sldId id="719" r:id="rId19"/>
    <p:sldId id="720" r:id="rId20"/>
    <p:sldId id="721" r:id="rId21"/>
    <p:sldId id="726" r:id="rId22"/>
    <p:sldId id="418" r:id="rId23"/>
    <p:sldId id="727" r:id="rId24"/>
    <p:sldId id="723" r:id="rId25"/>
    <p:sldId id="725" r:id="rId26"/>
    <p:sldId id="6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3245" autoAdjust="0"/>
  </p:normalViewPr>
  <p:slideViewPr>
    <p:cSldViewPr>
      <p:cViewPr varScale="1">
        <p:scale>
          <a:sx n="111" d="100"/>
          <a:sy n="111" d="100"/>
        </p:scale>
        <p:origin x="1939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60743-1F32-4015-BC79-31AD0C6E57A1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AA87-90BF-49A7-94A5-EF67FCE141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52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53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2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983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Comments: add short vector for SIS solution (u-u’)r.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Say that SIS is believed to be hard to certain lattice problems.</a:t>
            </a:r>
          </a:p>
          <a:p>
            <a:pPr marL="171450" indent="-171450">
              <a:buFontTx/>
              <a:buChar char="-"/>
            </a:pPr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8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1B031-B1CF-4F1A-8196-AC6E4A7C1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41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2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Other results in verifiable</a:t>
            </a:r>
            <a:r>
              <a:rPr lang="en-CA" baseline="0" dirty="0"/>
              <a:t> computation and other results in signatures?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3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how to construct FHS, but we actually do something better: show a unified construction of both FHE and FHS. This was surprising to me, because these are seemingly very different primitives. I don’t know of any direct connection. Nevertheless, we were able to show that there is some “common ancestor” that connects them and lets you get both (two stones in one shot).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7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0D79-FF54-4C39-B2AC-37EC873F2A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0D79-FF54-4C39-B2AC-37EC873F2A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0D79-FF54-4C39-B2AC-37EC873F2A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98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38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67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8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76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65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46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2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85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65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25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259C-1A5B-4271-A804-F0A8DA4218BD}" type="datetimeFigureOut">
              <a:rPr lang="en-CA" smtClean="0"/>
              <a:t>2020-09-24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559F-2FF0-460D-A361-515D1CC198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9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www.jvzoohost.com/dedicated_servers.htm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hyperlink" Target="https://www.jvzoohost.com/dedicated_servers.html" TargetMode="External"/><Relationship Id="rId10" Type="http://schemas.openxmlformats.org/officeDocument/2006/relationships/image" Target="../media/image20.png"/><Relationship Id="rId19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40.png"/><Relationship Id="rId21" Type="http://schemas.openxmlformats.org/officeDocument/2006/relationships/image" Target="../media/image53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vzoohost.com/dedicated_servers.html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5" Type="http://schemas.openxmlformats.org/officeDocument/2006/relationships/image" Target="../media/image47.png"/><Relationship Id="rId10" Type="http://schemas.openxmlformats.org/officeDocument/2006/relationships/image" Target="../media/image14.png"/><Relationship Id="rId19" Type="http://schemas.openxmlformats.org/officeDocument/2006/relationships/image" Target="../media/image51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www.jvzoohost.com/dedicated_server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hyperlink" Target="https://www.jvzoohost.com/dedicated_servers.html" TargetMode="External"/><Relationship Id="rId10" Type="http://schemas.openxmlformats.org/officeDocument/2006/relationships/image" Target="../media/image20.png"/><Relationship Id="rId19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224" y="5373216"/>
            <a:ext cx="8712968" cy="1296144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based on work with:</a:t>
            </a:r>
            <a:r>
              <a:rPr lang="en-US" sz="2200" dirty="0">
                <a:solidFill>
                  <a:schemeClr val="tx1"/>
                </a:solidFill>
              </a:rPr>
              <a:t> Sergey </a:t>
            </a:r>
            <a:r>
              <a:rPr lang="en-US" sz="2200" dirty="0" err="1">
                <a:solidFill>
                  <a:schemeClr val="tx1"/>
                </a:solidFill>
              </a:rPr>
              <a:t>Gorbunov</a:t>
            </a:r>
            <a:r>
              <a:rPr lang="en-US" sz="2200" dirty="0">
                <a:solidFill>
                  <a:schemeClr val="tx1"/>
                </a:solidFill>
              </a:rPr>
              <a:t> and Vinod </a:t>
            </a:r>
            <a:r>
              <a:rPr lang="en-US" sz="2200" dirty="0" err="1">
                <a:solidFill>
                  <a:schemeClr val="tx1"/>
                </a:solidFill>
              </a:rPr>
              <a:t>Vaikuntanathan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8" y="766445"/>
            <a:ext cx="7776864" cy="1438419"/>
          </a:xfrm>
          <a:prstGeom prst="roundRect">
            <a:avLst/>
          </a:prstGeom>
          <a:solidFill>
            <a:srgbClr val="FFC000"/>
          </a:solidFill>
          <a:effectLst>
            <a:outerShdw blurRad="50800" dist="50800" dir="2700000" algn="ctr" rotWithShape="0">
              <a:srgbClr val="C092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1932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Homomorphic Signatures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3284984"/>
            <a:ext cx="36711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Daniel Wichs</a:t>
            </a:r>
          </a:p>
          <a:p>
            <a:pPr algn="ctr"/>
            <a:r>
              <a:rPr lang="en-CA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Northeastern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Homomorphic</a:t>
            </a:r>
            <a:r>
              <a:rPr lang="en-US" dirty="0"/>
              <a:t>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1537" y="2002536"/>
                <a:ext cx="8101013" cy="388848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Can evaluate a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over commitments and openings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Commitments: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1   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commit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commit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Bits/Openings: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788" dirty="0"/>
              </a:p>
              <a:p>
                <a:r>
                  <a:rPr lang="en-US" dirty="0" err="1"/>
                  <a:t>Eval</a:t>
                </a:r>
                <a:r>
                  <a:rPr lang="en-US" baseline="-25000" dirty="0" err="1"/>
                  <a:t>com</a:t>
                </a:r>
                <a:r>
                  <a:rPr lang="en-US" dirty="0"/>
                  <a:t>(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err="1"/>
                  <a:t>Eval</a:t>
                </a:r>
                <a:r>
                  <a:rPr lang="en-US" baseline="-25000" dirty="0" err="1"/>
                  <a:t>open</a:t>
                </a:r>
                <a:r>
                  <a:rPr lang="en-US" dirty="0"/>
                  <a:t>(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 </a:t>
                </a:r>
                <a:r>
                  <a:rPr lang="en-US" dirty="0" err="1">
                    <a:solidFill>
                      <a:srgbClr val="0070C0"/>
                    </a:solidFill>
                  </a:rPr>
                  <a:t>commit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), 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1537" y="2002536"/>
                <a:ext cx="8101013" cy="3888486"/>
              </a:xfrm>
              <a:blipFill>
                <a:blip r:embed="rId2"/>
                <a:stretch>
                  <a:fillRect l="-978" t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63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2636140"/>
                <a:ext cx="8748464" cy="2990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pk =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A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600" b="1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LWE matrix,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 err="1">
                    <a:solidFill>
                      <a:srgbClr val="0070C0"/>
                    </a:solidFill>
                  </a:rPr>
                  <a:t>sk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>
                    <a:solidFill>
                      <a:srgbClr val="0070C0"/>
                    </a:solidFill>
                  </a:rPr>
                  <a:t>= </a:t>
                </a:r>
                <a:r>
                  <a:rPr lang="en-US" sz="3600" dirty="0"/>
                  <a:t>LWE secret</a:t>
                </a:r>
              </a:p>
              <a:p>
                <a:r>
                  <a:rPr lang="en-US" sz="3600" dirty="0" err="1">
                    <a:solidFill>
                      <a:srgbClr val="0070C0"/>
                    </a:solidFill>
                  </a:rPr>
                  <a:t>Encrypt</a:t>
                </a:r>
                <a:r>
                  <a:rPr lang="en-US" sz="3600" baseline="-250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sz="3600" dirty="0">
                    <a:solidFill>
                      <a:srgbClr val="0070C0"/>
                    </a:solidFill>
                  </a:rPr>
                  <a:t>(x)  : 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C = AR + </a:t>
                </a:r>
                <a:r>
                  <a:rPr lang="en-US" sz="36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sz="3600" b="1" dirty="0" err="1">
                    <a:solidFill>
                      <a:srgbClr val="0070C0"/>
                    </a:solidFill>
                  </a:rPr>
                  <a:t>G</a:t>
                </a:r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sz="3600" dirty="0"/>
              </a:p>
              <a:p>
                <a:r>
                  <a:rPr lang="en-US" sz="3600" b="1" dirty="0">
                    <a:solidFill>
                      <a:srgbClr val="0070C0"/>
                    </a:solidFill>
                  </a:rPr>
                  <a:t>R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dirty="0"/>
                  <a:t>   is random, small entries</a:t>
                </a:r>
              </a:p>
              <a:p>
                <a:r>
                  <a:rPr lang="en-US" sz="3600" b="1" dirty="0">
                    <a:solidFill>
                      <a:srgbClr val="0070C0"/>
                    </a:solidFill>
                  </a:rPr>
                  <a:t>G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600" dirty="0"/>
                  <a:t> is a public “gadget matrix”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140"/>
                <a:ext cx="8748464" cy="2990627"/>
              </a:xfrm>
              <a:prstGeom prst="rect">
                <a:avLst/>
              </a:prstGeom>
              <a:blipFill>
                <a:blip r:embed="rId2"/>
                <a:stretch>
                  <a:fillRect l="-2160" t="-2851" r="-1324" b="-4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709830" y="20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Recall the GSW FHE </a:t>
            </a:r>
          </a:p>
        </p:txBody>
      </p:sp>
    </p:spTree>
    <p:extLst>
      <p:ext uri="{BB962C8B-B14F-4D97-AF65-F5344CB8AC3E}">
        <p14:creationId xmlns:p14="http://schemas.microsoft.com/office/powerpoint/2010/main" val="12342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36" y="2636912"/>
                <a:ext cx="8496944" cy="179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Commitment key</a:t>
                </a:r>
                <a:r>
                  <a:rPr lang="en-US" sz="3600" dirty="0">
                    <a:solidFill>
                      <a:srgbClr val="0070C0"/>
                    </a:solidFill>
                  </a:rPr>
                  <a:t>  </a:t>
                </a:r>
                <a:r>
                  <a:rPr lang="en-US" sz="36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sz="3600" dirty="0">
                    <a:solidFill>
                      <a:srgbClr val="0070C0"/>
                    </a:solidFill>
                  </a:rPr>
                  <a:t> =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A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 </a:t>
                </a:r>
                <a:endParaRPr lang="en-US" sz="3600" dirty="0"/>
              </a:p>
              <a:p>
                <a:r>
                  <a:rPr lang="en-US" sz="3600" dirty="0" err="1">
                    <a:solidFill>
                      <a:srgbClr val="0070C0"/>
                    </a:solidFill>
                  </a:rPr>
                  <a:t>Commit</a:t>
                </a:r>
                <a:r>
                  <a:rPr lang="en-US" sz="3600" baseline="-250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sz="3600" dirty="0">
                    <a:solidFill>
                      <a:srgbClr val="0070C0"/>
                    </a:solidFill>
                  </a:rPr>
                  <a:t>(x) : 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C = AR + </a:t>
                </a:r>
                <a:r>
                  <a:rPr lang="en-US" sz="3600" dirty="0">
                    <a:solidFill>
                      <a:srgbClr val="0070C0"/>
                    </a:solidFill>
                  </a:rPr>
                  <a:t>x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G</a:t>
                </a:r>
              </a:p>
              <a:p>
                <a:r>
                  <a:rPr lang="en-US" sz="3600" dirty="0">
                    <a:solidFill>
                      <a:srgbClr val="0070C0"/>
                    </a:solidFill>
                  </a:rPr>
                  <a:t>Opening:  (x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, R</a:t>
                </a:r>
                <a:r>
                  <a:rPr lang="en-US" sz="3600" dirty="0">
                    <a:solidFill>
                      <a:srgbClr val="0070C0"/>
                    </a:solidFill>
                  </a:rPr>
                  <a:t>)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   :  R </a:t>
                </a:r>
                <a:r>
                  <a:rPr lang="en-US" sz="3600" dirty="0"/>
                  <a:t>has small entries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8496944" cy="1797095"/>
              </a:xfrm>
              <a:prstGeom prst="rect">
                <a:avLst/>
              </a:prstGeom>
              <a:blipFill>
                <a:blip r:embed="rId2"/>
                <a:stretch>
                  <a:fillRect l="-2224" t="-510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709830" y="20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GSW as a Commitment</a:t>
            </a:r>
          </a:p>
        </p:txBody>
      </p:sp>
    </p:spTree>
    <p:extLst>
      <p:ext uri="{BB962C8B-B14F-4D97-AF65-F5344CB8AC3E}">
        <p14:creationId xmlns:p14="http://schemas.microsoft.com/office/powerpoint/2010/main" val="374425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Computation on Commitments and Openings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9144000" cy="48245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Commitments: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=  AR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G    </a:t>
                </a:r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=  AR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dirty="0">
                    <a:solidFill>
                      <a:srgbClr val="0070C0"/>
                    </a:solidFill>
                  </a:rPr>
                  <a:t>,…</a:t>
                </a:r>
              </a:p>
              <a:p>
                <a:r>
                  <a:rPr lang="en-US" dirty="0"/>
                  <a:t>Openings: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>
                    <a:solidFill>
                      <a:srgbClr val="0070C0"/>
                    </a:solidFill>
                  </a:rPr>
                  <a:t>             </a:t>
                </a:r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      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,…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Evaluate f:</a:t>
                </a:r>
                <a:endParaRPr lang="en-US" dirty="0"/>
              </a:p>
              <a:p>
                <a:r>
                  <a:rPr lang="en-US" dirty="0" err="1"/>
                  <a:t>Eval</a:t>
                </a:r>
                <a:r>
                  <a:rPr lang="en-US" baseline="-25000" dirty="0" err="1"/>
                  <a:t>com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f, 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err="1"/>
                  <a:t>Eval</a:t>
                </a:r>
                <a:r>
                  <a:rPr lang="en-US" baseline="-25000" dirty="0" err="1"/>
                  <a:t>open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f, 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),…,(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( </a:t>
                </a:r>
                <a:r>
                  <a:rPr lang="en-US" dirty="0">
                    <a:solidFill>
                      <a:srgbClr val="0070C0"/>
                    </a:solidFill>
                  </a:rPr>
                  <a:t>f(x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),   </a:t>
                </a:r>
                <a:r>
                  <a:rPr lang="en-US" dirty="0" err="1">
                    <a:solidFill>
                      <a:srgbClr val="0070C0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r>
                  <a:rPr lang="en-US" dirty="0">
                    <a:solidFill>
                      <a:srgbClr val="0070C0"/>
                    </a:solidFill>
                  </a:rPr>
                  <a:t>  =  </a:t>
                </a:r>
                <a:r>
                  <a:rPr lang="en-US" dirty="0" err="1">
                    <a:solidFill>
                      <a:srgbClr val="0070C0"/>
                    </a:solidFill>
                  </a:rPr>
                  <a:t>AR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r>
                  <a:rPr lang="en-US" dirty="0">
                    <a:solidFill>
                      <a:srgbClr val="0070C0"/>
                    </a:solidFill>
                  </a:rPr>
                  <a:t> +  f(x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)G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9144000" cy="4824536"/>
              </a:xfrm>
              <a:blipFill rotWithShape="1">
                <a:blip r:embed="rId2"/>
                <a:stretch>
                  <a:fillRect l="-1667" t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Callout 4"/>
          <p:cNvSpPr/>
          <p:nvPr/>
        </p:nvSpPr>
        <p:spPr>
          <a:xfrm>
            <a:off x="3995936" y="5373216"/>
            <a:ext cx="4608512" cy="1440160"/>
          </a:xfrm>
          <a:prstGeom prst="cloudCallout">
            <a:avLst>
              <a:gd name="adj1" fmla="val 34683"/>
              <a:gd name="adj2" fmla="val -65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Might reveal extra info about x</a:t>
            </a:r>
            <a:r>
              <a:rPr lang="en-US" sz="2000" baseline="-25000" dirty="0"/>
              <a:t>1</a:t>
            </a:r>
            <a:r>
              <a:rPr lang="en-US" sz="2000" dirty="0"/>
              <a:t>,…,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/>
              <a:t>(can remove this)</a:t>
            </a:r>
          </a:p>
        </p:txBody>
      </p:sp>
    </p:spTree>
    <p:extLst>
      <p:ext uri="{BB962C8B-B14F-4D97-AF65-F5344CB8AC3E}">
        <p14:creationId xmlns:p14="http://schemas.microsoft.com/office/powerpoint/2010/main" val="41801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Computation on Commitments and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464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Commitments: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 =  AR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G    </a:t>
            </a:r>
            <a:r>
              <a:rPr lang="en-US" dirty="0"/>
              <a:t>,</a:t>
            </a:r>
            <a:r>
              <a:rPr lang="en-US" b="1" dirty="0">
                <a:solidFill>
                  <a:srgbClr val="0070C0"/>
                </a:solidFill>
              </a:rPr>
              <a:t>  C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=  AR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G</a:t>
            </a:r>
          </a:p>
          <a:p>
            <a:r>
              <a:rPr lang="en-US" dirty="0"/>
              <a:t>Openings:              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                     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Addition:</a:t>
            </a:r>
          </a:p>
          <a:p>
            <a:r>
              <a:rPr lang="en-US" dirty="0" err="1"/>
              <a:t>Eval</a:t>
            </a:r>
            <a:r>
              <a:rPr lang="en-US" baseline="-25000" dirty="0" err="1"/>
              <a:t>com</a:t>
            </a:r>
            <a:r>
              <a:rPr lang="en-US" dirty="0"/>
              <a:t>      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= C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+ C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  </a:t>
            </a:r>
          </a:p>
          <a:p>
            <a:r>
              <a:rPr lang="en-US" dirty="0" err="1"/>
              <a:t>Eval</a:t>
            </a:r>
            <a:r>
              <a:rPr lang="en-US" baseline="-25000" dirty="0" err="1"/>
              <a:t>open</a:t>
            </a:r>
            <a:r>
              <a:rPr lang="en-US" dirty="0"/>
              <a:t>      </a:t>
            </a:r>
            <a:r>
              <a:rPr lang="en-US" dirty="0">
                <a:solidFill>
                  <a:srgbClr val="0070C0"/>
                </a:solidFill>
              </a:rPr>
              <a:t>(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+ 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 R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+ 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baseline="30000" dirty="0">
                <a:solidFill>
                  <a:srgbClr val="0070C0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( </a:t>
            </a:r>
            <a:r>
              <a:rPr lang="en-US" b="1" dirty="0">
                <a:solidFill>
                  <a:srgbClr val="0070C0"/>
                </a:solidFill>
              </a:rPr>
              <a:t>AR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G 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+ 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 AR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G 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= A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+R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</a:rPr>
              <a:t>+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+x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Computation on Commitments and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24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Commitments: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 =  AR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G    </a:t>
            </a:r>
            <a:r>
              <a:rPr lang="en-US" dirty="0"/>
              <a:t>,</a:t>
            </a:r>
            <a:r>
              <a:rPr lang="en-US" b="1" dirty="0">
                <a:solidFill>
                  <a:srgbClr val="0070C0"/>
                </a:solidFill>
              </a:rPr>
              <a:t>  C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=  AR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G</a:t>
            </a:r>
          </a:p>
          <a:p>
            <a:r>
              <a:rPr lang="en-US" dirty="0"/>
              <a:t>Openings:              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                     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Multiplication:</a:t>
            </a:r>
            <a:endParaRPr lang="en-US" dirty="0"/>
          </a:p>
          <a:p>
            <a:r>
              <a:rPr lang="en-US" dirty="0" err="1"/>
              <a:t>Eval</a:t>
            </a:r>
            <a:r>
              <a:rPr lang="en-US" baseline="-25000" dirty="0" err="1"/>
              <a:t>com</a:t>
            </a:r>
            <a:r>
              <a:rPr lang="en-US" dirty="0"/>
              <a:t>       </a:t>
            </a:r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30000" dirty="0" err="1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= C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G</a:t>
            </a:r>
            <a:r>
              <a:rPr lang="en-US" baseline="30000" dirty="0">
                <a:solidFill>
                  <a:srgbClr val="0070C0"/>
                </a:solidFill>
              </a:rPr>
              <a:t>-1</a:t>
            </a:r>
            <a:r>
              <a:rPr lang="en-US" dirty="0">
                <a:solidFill>
                  <a:srgbClr val="0070C0"/>
                </a:solidFill>
              </a:rPr>
              <a:t>(C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 </a:t>
            </a:r>
          </a:p>
          <a:p>
            <a:r>
              <a:rPr lang="en-US" dirty="0" err="1"/>
              <a:t>Eval</a:t>
            </a:r>
            <a:r>
              <a:rPr lang="en-US" baseline="-25000" dirty="0" err="1"/>
              <a:t>open</a:t>
            </a:r>
            <a:r>
              <a:rPr lang="en-US" dirty="0"/>
              <a:t>      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 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G</a:t>
            </a:r>
            <a:r>
              <a:rPr lang="en-US" baseline="30000" dirty="0">
                <a:solidFill>
                  <a:srgbClr val="00B050"/>
                </a:solidFill>
              </a:rPr>
              <a:t>-1</a:t>
            </a:r>
            <a:r>
              <a:rPr lang="en-US" dirty="0">
                <a:solidFill>
                  <a:srgbClr val="00B050"/>
                </a:solidFill>
              </a:rPr>
              <a:t>(C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) + x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C</a:t>
            </a:r>
            <a:r>
              <a:rPr lang="en-US" b="1" baseline="30000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(</a:t>
            </a:r>
            <a:r>
              <a:rPr lang="en-US" b="1" dirty="0">
                <a:solidFill>
                  <a:srgbClr val="0070C0"/>
                </a:solidFill>
              </a:rPr>
              <a:t>AR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) G</a:t>
            </a:r>
            <a:r>
              <a:rPr lang="en-US" baseline="30000" dirty="0">
                <a:solidFill>
                  <a:srgbClr val="0070C0"/>
                </a:solidFill>
              </a:rPr>
              <a:t>-1</a:t>
            </a:r>
            <a:r>
              <a:rPr lang="en-US" dirty="0">
                <a:solidFill>
                  <a:srgbClr val="0070C0"/>
                </a:solidFill>
              </a:rPr>
              <a:t>(C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= (</a:t>
            </a:r>
            <a:r>
              <a:rPr lang="en-US" b="1" dirty="0">
                <a:solidFill>
                  <a:srgbClr val="0070C0"/>
                </a:solidFill>
              </a:rPr>
              <a:t>AR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G</a:t>
            </a:r>
            <a:r>
              <a:rPr lang="en-US" baseline="30000" dirty="0">
                <a:solidFill>
                  <a:srgbClr val="0070C0"/>
                </a:solidFill>
              </a:rPr>
              <a:t>-1</a:t>
            </a:r>
            <a:r>
              <a:rPr lang="en-US" dirty="0">
                <a:solidFill>
                  <a:srgbClr val="0070C0"/>
                </a:solidFill>
              </a:rPr>
              <a:t>(C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 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AR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                                        = 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G</a:t>
            </a:r>
            <a:r>
              <a:rPr lang="en-US" baseline="30000" dirty="0">
                <a:solidFill>
                  <a:srgbClr val="00B050"/>
                </a:solidFill>
              </a:rPr>
              <a:t>-1</a:t>
            </a:r>
            <a:r>
              <a:rPr lang="en-US" dirty="0">
                <a:solidFill>
                  <a:srgbClr val="00B050"/>
                </a:solidFill>
              </a:rPr>
              <a:t>(C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) + x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/>
              <a:t>)  </a:t>
            </a:r>
            <a:r>
              <a:rPr lang="en-US" dirty="0">
                <a:solidFill>
                  <a:srgbClr val="0070C0"/>
                </a:solidFill>
              </a:rPr>
              <a:t>+ 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Computation on Commitments and Openings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88840"/>
                <a:ext cx="9144000" cy="48245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Commitments: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=  AR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G    </a:t>
                </a:r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=  AR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dirty="0">
                    <a:solidFill>
                      <a:srgbClr val="0070C0"/>
                    </a:solidFill>
                  </a:rPr>
                  <a:t>,…</a:t>
                </a:r>
              </a:p>
              <a:p>
                <a:r>
                  <a:rPr lang="en-US" dirty="0"/>
                  <a:t>Openings: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>
                    <a:solidFill>
                      <a:srgbClr val="0070C0"/>
                    </a:solidFill>
                  </a:rPr>
                  <a:t>             </a:t>
                </a:r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      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,…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Evaluate f:</a:t>
                </a:r>
                <a:endParaRPr lang="en-US" dirty="0"/>
              </a:p>
              <a:p>
                <a:r>
                  <a:rPr lang="en-US" dirty="0" err="1"/>
                  <a:t>Eval</a:t>
                </a:r>
                <a:r>
                  <a:rPr lang="en-US" baseline="-25000" dirty="0" err="1"/>
                  <a:t>com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f, 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err="1"/>
                  <a:t>Eval</a:t>
                </a:r>
                <a:r>
                  <a:rPr lang="en-US" baseline="-25000" dirty="0" err="1"/>
                  <a:t>open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f, 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),…,(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( </a:t>
                </a:r>
                <a:r>
                  <a:rPr lang="en-US" dirty="0">
                    <a:solidFill>
                      <a:srgbClr val="0070C0"/>
                    </a:solidFill>
                  </a:rPr>
                  <a:t>f(x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),   </a:t>
                </a:r>
                <a:r>
                  <a:rPr lang="en-US" dirty="0" err="1">
                    <a:solidFill>
                      <a:srgbClr val="0070C0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R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f</a:t>
                </a:r>
                <a:r>
                  <a:rPr lang="en-US" dirty="0">
                    <a:solidFill>
                      <a:srgbClr val="0070C0"/>
                    </a:solidFill>
                  </a:rPr>
                  <a:t> = [R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>
                    <a:solidFill>
                      <a:srgbClr val="00B05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:r>
                  <a:rPr lang="en-US" dirty="0"/>
                  <a:t>where </a:t>
                </a:r>
                <a:r>
                  <a:rPr lang="en-US" dirty="0">
                    <a:solidFill>
                      <a:srgbClr val="00B050"/>
                    </a:solidFill>
                  </a:rPr>
                  <a:t>H</a:t>
                </a:r>
                <a:r>
                  <a:rPr lang="en-US" dirty="0"/>
                  <a:t> depends on </a:t>
                </a:r>
                <a:r>
                  <a:rPr lang="en-US" dirty="0">
                    <a:solidFill>
                      <a:srgbClr val="00B050"/>
                    </a:solidFill>
                  </a:rPr>
                  <a:t>{C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i</a:t>
                </a:r>
                <a:r>
                  <a:rPr lang="en-US" dirty="0">
                    <a:solidFill>
                      <a:srgbClr val="00B050"/>
                    </a:solidFill>
                  </a:rPr>
                  <a:t> , x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i</a:t>
                </a:r>
                <a:r>
                  <a:rPr lang="en-US" dirty="0">
                    <a:solidFill>
                      <a:srgbClr val="00B050"/>
                    </a:solidFill>
                  </a:rPr>
                  <a:t>}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B050"/>
                    </a:solidFill>
                  </a:rPr>
                  <a:t>f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88840"/>
                <a:ext cx="9144000" cy="4824536"/>
              </a:xfrm>
              <a:blipFill>
                <a:blip r:embed="rId2"/>
                <a:stretch>
                  <a:fillRect l="-1667" t="-2652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45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Flavors of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76872"/>
            <a:ext cx="6200488" cy="434324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dirty="0"/>
              <a:t> is chosen as in GSW:</a:t>
            </a:r>
          </a:p>
          <a:p>
            <a:pPr lvl="1"/>
            <a:r>
              <a:rPr lang="en-US" dirty="0"/>
              <a:t>computationally hiding (LWE).</a:t>
            </a:r>
          </a:p>
          <a:p>
            <a:pPr lvl="1"/>
            <a:r>
              <a:rPr lang="en-US" dirty="0"/>
              <a:t>statistically binding. </a:t>
            </a:r>
          </a:p>
          <a:p>
            <a:pPr lvl="1"/>
            <a:r>
              <a:rPr lang="en-US" dirty="0"/>
              <a:t>extractable using trapdoor.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dirty="0"/>
              <a:t> is chosen uniformly random:</a:t>
            </a:r>
          </a:p>
          <a:p>
            <a:pPr lvl="1"/>
            <a:r>
              <a:rPr lang="en-US" dirty="0"/>
              <a:t>scheme is statistically hiding, commitments are uniformly random.</a:t>
            </a:r>
          </a:p>
          <a:p>
            <a:pPr lvl="1"/>
            <a:r>
              <a:rPr lang="en-US" dirty="0"/>
              <a:t>computationally binding (LWE or SIS)</a:t>
            </a:r>
          </a:p>
          <a:p>
            <a:pPr lvl="1"/>
            <a:r>
              <a:rPr lang="en-US" dirty="0"/>
              <a:t>equivocal using a trapdoor (next)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00489" y="2520182"/>
            <a:ext cx="2710858" cy="1268858"/>
            <a:chOff x="546334" y="1935872"/>
            <a:chExt cx="2710858" cy="1268858"/>
          </a:xfrm>
        </p:grpSpPr>
        <p:sp>
          <p:nvSpPr>
            <p:cNvPr id="5" name="Rectangle 4"/>
            <p:cNvSpPr/>
            <p:nvPr/>
          </p:nvSpPr>
          <p:spPr>
            <a:xfrm>
              <a:off x="1336393" y="193587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6394" y="2907282"/>
              <a:ext cx="1920798" cy="2974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 = </a:t>
              </a:r>
              <a:r>
                <a:rPr lang="en-US" sz="2000" b="1" dirty="0" err="1">
                  <a:solidFill>
                    <a:schemeClr val="tx1"/>
                  </a:solidFill>
                </a:rPr>
                <a:t>sB+e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6334" y="2210663"/>
              <a:ext cx="1399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  = </a:t>
              </a:r>
              <a:r>
                <a:rPr lang="en-US" sz="2800" dirty="0"/>
                <a:t>      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1623" y="4941168"/>
            <a:ext cx="2710857" cy="1347923"/>
            <a:chOff x="546334" y="1935872"/>
            <a:chExt cx="2710857" cy="1347923"/>
          </a:xfrm>
        </p:grpSpPr>
        <p:sp>
          <p:nvSpPr>
            <p:cNvPr id="10" name="Rectangle 9"/>
            <p:cNvSpPr/>
            <p:nvPr/>
          </p:nvSpPr>
          <p:spPr>
            <a:xfrm>
              <a:off x="1336393" y="1935872"/>
              <a:ext cx="1920798" cy="1347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334" y="2210663"/>
              <a:ext cx="1399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  = </a:t>
              </a:r>
              <a:r>
                <a:rPr lang="en-US" sz="2800" dirty="0"/>
                <a:t>      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83768" y="1412775"/>
            <a:ext cx="4515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Commit</a:t>
            </a:r>
            <a:r>
              <a:rPr lang="en-US" sz="3200" baseline="-25000" dirty="0" err="1">
                <a:solidFill>
                  <a:srgbClr val="0070C0"/>
                </a:solidFill>
              </a:rPr>
              <a:t>pk</a:t>
            </a:r>
            <a:r>
              <a:rPr lang="en-US" sz="3200" dirty="0">
                <a:solidFill>
                  <a:srgbClr val="0070C0"/>
                </a:solidFill>
              </a:rPr>
              <a:t>(x) :</a:t>
            </a:r>
            <a:r>
              <a:rPr lang="en-US" sz="3200" b="1" dirty="0">
                <a:solidFill>
                  <a:srgbClr val="0070C0"/>
                </a:solidFill>
              </a:rPr>
              <a:t>  C = AR + </a:t>
            </a:r>
            <a:r>
              <a:rPr lang="en-US" sz="3200" dirty="0" err="1">
                <a:solidFill>
                  <a:srgbClr val="0070C0"/>
                </a:solidFill>
              </a:rPr>
              <a:t>x</a:t>
            </a:r>
            <a:r>
              <a:rPr lang="en-US" sz="3200" b="1" dirty="0" err="1">
                <a:solidFill>
                  <a:srgbClr val="0070C0"/>
                </a:solidFill>
              </a:rPr>
              <a:t>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10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  Trapdoor</a:t>
            </a:r>
            <a:br>
              <a:rPr lang="en-US" dirty="0"/>
            </a:br>
            <a:r>
              <a:rPr lang="en-US" sz="3600" dirty="0"/>
              <a:t>[Ajtai99,…,MP12]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28133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Goal</a:t>
            </a:r>
            <a:r>
              <a:rPr lang="en-US" dirty="0"/>
              <a:t>: choose a random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dirty="0"/>
              <a:t> with a trapdoor such that for any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 can find short </a:t>
            </a:r>
            <a:r>
              <a:rPr lang="en-US" b="1" dirty="0">
                <a:solidFill>
                  <a:srgbClr val="0070C0"/>
                </a:solidFill>
              </a:rPr>
              <a:t>R : AR = V. 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4561964"/>
            <a:ext cx="4550130" cy="1347923"/>
            <a:chOff x="54422" y="1935872"/>
            <a:chExt cx="4236327" cy="1347923"/>
          </a:xfrm>
        </p:grpSpPr>
        <p:sp>
          <p:nvSpPr>
            <p:cNvPr id="5" name="Rectangle 4"/>
            <p:cNvSpPr/>
            <p:nvPr/>
          </p:nvSpPr>
          <p:spPr>
            <a:xfrm>
              <a:off x="1102189" y="1935872"/>
              <a:ext cx="3188560" cy="1347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422" y="2314645"/>
              <a:ext cx="1399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  = </a:t>
              </a:r>
              <a:r>
                <a:rPr lang="en-US" sz="2800" dirty="0"/>
                <a:t>       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74661" y="29960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To open commitment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dirty="0"/>
              <a:t> to a bit </a:t>
            </a:r>
            <a:r>
              <a:rPr lang="en-US" sz="2800" dirty="0">
                <a:solidFill>
                  <a:srgbClr val="0070C0"/>
                </a:solidFill>
              </a:rPr>
              <a:t>x</a:t>
            </a:r>
            <a:r>
              <a:rPr lang="en-US" sz="2800" dirty="0"/>
              <a:t>, set </a:t>
            </a:r>
            <a:r>
              <a:rPr lang="en-US" sz="2800" b="1" dirty="0">
                <a:solidFill>
                  <a:srgbClr val="0070C0"/>
                </a:solidFill>
              </a:rPr>
              <a:t>V = C – </a:t>
            </a:r>
            <a:r>
              <a:rPr lang="en-US" sz="2800" dirty="0" err="1">
                <a:solidFill>
                  <a:srgbClr val="0070C0"/>
                </a:solidFill>
              </a:rPr>
              <a:t>x</a:t>
            </a:r>
            <a:r>
              <a:rPr lang="en-US" sz="2800" b="1" dirty="0" err="1">
                <a:solidFill>
                  <a:srgbClr val="0070C0"/>
                </a:solidFill>
              </a:rPr>
              <a:t>G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89275" y="4592051"/>
            <a:ext cx="0" cy="1347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87704" y="489883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5050" y="4973626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BR* +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3729" y="6198170"/>
            <a:ext cx="202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AT = G        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945666" y="4570284"/>
            <a:ext cx="216737" cy="1339603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66657" y="503518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17" name="Right Brace 16"/>
          <p:cNvSpPr/>
          <p:nvPr/>
        </p:nvSpPr>
        <p:spPr>
          <a:xfrm rot="16200000">
            <a:off x="2070340" y="3558844"/>
            <a:ext cx="237674" cy="1624551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3276" y="379061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m/2</a:t>
            </a:r>
          </a:p>
        </p:txBody>
      </p:sp>
      <p:sp>
        <p:nvSpPr>
          <p:cNvPr id="20" name="Right Brace 19"/>
          <p:cNvSpPr/>
          <p:nvPr/>
        </p:nvSpPr>
        <p:spPr>
          <a:xfrm rot="16200000">
            <a:off x="3881606" y="3585726"/>
            <a:ext cx="237674" cy="1570785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77514" y="376987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m/2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3643" y="29960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rgbClr val="0070C0"/>
                </a:solidFill>
              </a:rPr>
              <a:t>R =  TG</a:t>
            </a:r>
            <a:r>
              <a:rPr lang="en-US" sz="2800" b="1" baseline="30000" dirty="0">
                <a:solidFill>
                  <a:srgbClr val="0070C0"/>
                </a:solidFill>
              </a:rPr>
              <a:t>-1</a:t>
            </a:r>
            <a:r>
              <a:rPr lang="en-US" sz="2800" b="1" dirty="0">
                <a:solidFill>
                  <a:srgbClr val="0070C0"/>
                </a:solidFill>
              </a:rPr>
              <a:t>(V</a:t>
            </a:r>
            <a:r>
              <a:rPr lang="en-US" sz="2800" dirty="0"/>
              <a:t>)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2509" y="4727403"/>
            <a:ext cx="19958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Trapdoor:</a:t>
            </a:r>
            <a:r>
              <a:rPr lang="en-US" sz="3200" b="1" dirty="0"/>
              <a:t>  </a:t>
            </a:r>
          </a:p>
          <a:p>
            <a:r>
              <a:rPr lang="en-US" sz="3200" b="1" dirty="0"/>
              <a:t>         T  =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 rot="5400000">
            <a:off x="7051426" y="4969138"/>
            <a:ext cx="2308217" cy="113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22" idx="2"/>
            <a:endCxn id="22" idx="0"/>
          </p:cNvCxnSpPr>
          <p:nvPr/>
        </p:nvCxnSpPr>
        <p:spPr>
          <a:xfrm>
            <a:off x="7639405" y="5535268"/>
            <a:ext cx="11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805778" y="4777848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-R*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38383" y="5796553"/>
            <a:ext cx="293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240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20" grpId="0" animBg="1"/>
      <p:bldP spid="20" grpId="1" animBg="1"/>
      <p:bldP spid="21" grpId="0"/>
      <p:bldP spid="21" grpId="1"/>
      <p:bldP spid="36" grpId="0"/>
      <p:bldP spid="7" grpId="0"/>
      <p:bldP spid="22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 Trapdoor with Correct Distribution</a:t>
            </a:r>
            <a:br>
              <a:rPr lang="en-US" dirty="0"/>
            </a:br>
            <a:r>
              <a:rPr lang="en-US" sz="3600" dirty="0"/>
              <a:t>[GPV08, MP12, L</a:t>
            </a:r>
            <a:r>
              <a:rPr lang="en-US" sz="3600" dirty="0">
                <a:solidFill>
                  <a:srgbClr val="C00000"/>
                </a:solidFill>
              </a:rPr>
              <a:t>W</a:t>
            </a:r>
            <a:r>
              <a:rPr lang="en-US" sz="3600" dirty="0"/>
              <a:t>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44824"/>
                <a:ext cx="8712968" cy="460851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Stronger Goal</a:t>
                </a:r>
                <a:r>
                  <a:rPr lang="en-US" dirty="0"/>
                  <a:t>: choose a random </a:t>
                </a:r>
                <a:r>
                  <a:rPr lang="en-US" b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with trapdoor </a:t>
                </a:r>
                <a:r>
                  <a:rPr lang="en-US" dirty="0">
                    <a:solidFill>
                      <a:srgbClr val="0070C0"/>
                    </a:solidFill>
                  </a:rPr>
                  <a:t>td</a:t>
                </a:r>
                <a:r>
                  <a:rPr lang="en-US" dirty="0"/>
                  <a:t> such that the following are statistically close.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(V, R)  </a:t>
                </a:r>
                <a:r>
                  <a:rPr lang="en-US" dirty="0">
                    <a:solidFill>
                      <a:srgbClr val="0070C0"/>
                    </a:solidFill>
                  </a:rPr>
                  <a:t>:    </a:t>
                </a:r>
                <a:r>
                  <a:rPr lang="en-US" b="1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ShortDist</a:t>
                </a:r>
                <a:r>
                  <a:rPr lang="en-US" dirty="0"/>
                  <a:t>,    </a:t>
                </a:r>
                <a:r>
                  <a:rPr lang="en-US" b="1" dirty="0">
                    <a:solidFill>
                      <a:srgbClr val="0070C0"/>
                    </a:solidFill>
                  </a:rPr>
                  <a:t>V = AR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(V, R) </a:t>
                </a:r>
                <a:r>
                  <a:rPr lang="en-US" dirty="0"/>
                  <a:t>:    </a:t>
                </a:r>
                <a:r>
                  <a:rPr lang="en-US" b="1" dirty="0">
                    <a:solidFill>
                      <a:srgbClr val="0070C0"/>
                    </a:solidFill>
                  </a:rPr>
                  <a:t>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 Uniform,  </a:t>
                </a:r>
                <a:r>
                  <a:rPr lang="en-US" b="1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/>
                  <a:t>  Open</a:t>
                </a:r>
                <a:r>
                  <a:rPr lang="en-US" baseline="-25000" dirty="0"/>
                  <a:t>td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0070C0"/>
                    </a:solidFill>
                  </a:rPr>
                  <a:t>V</a:t>
                </a:r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Can do this by carefully analyzing Gaussian distributions, or via rejection sampling.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44824"/>
                <a:ext cx="8712968" cy="4608512"/>
              </a:xfrm>
              <a:blipFill rotWithShape="0">
                <a:blip r:embed="rId2"/>
                <a:stretch>
                  <a:fillRect l="-1608" t="-1720" r="-1189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3481844"/>
                <a:ext cx="631089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b="1" dirty="0">
                    <a:solidFill>
                      <a:srgbClr val="0070C0"/>
                    </a:solidFill>
                  </a:rPr>
                  <a:t>(C, R)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 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R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/>
                  <a:t>ShortDist</a:t>
                </a:r>
                <a:r>
                  <a:rPr lang="en-US" sz="2800" dirty="0"/>
                  <a:t>,  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C = AR +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sz="2800" b="1" dirty="0" err="1">
                    <a:solidFill>
                      <a:srgbClr val="0070C0"/>
                    </a:solidFill>
                  </a:rPr>
                  <a:t>G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81844"/>
                <a:ext cx="631089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77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4437112"/>
                <a:ext cx="73407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b="1" dirty="0">
                    <a:solidFill>
                      <a:srgbClr val="0070C0"/>
                    </a:solidFill>
                  </a:rPr>
                  <a:t>(C, R) </a:t>
                </a:r>
                <a:r>
                  <a:rPr lang="en-US" sz="2800" dirty="0"/>
                  <a:t>:  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/>
                  <a:t>  Uniform,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/>
                  <a:t>  Equivocate</a:t>
                </a:r>
                <a:r>
                  <a:rPr lang="en-US" sz="2800" baseline="-25000" dirty="0"/>
                  <a:t>td</a:t>
                </a:r>
                <a:r>
                  <a:rPr lang="en-US" sz="2800" dirty="0"/>
                  <a:t>(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C,</a:t>
                </a:r>
                <a:r>
                  <a:rPr lang="en-US" sz="2800" dirty="0">
                    <a:solidFill>
                      <a:srgbClr val="0070C0"/>
                    </a:solidFill>
                  </a:rPr>
                  <a:t>x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734079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49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0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gamesparks.com/wp-content/uploads/2013/07/the-cloud.jpg">
            <a:extLst>
              <a:ext uri="{FF2B5EF4-FFF2-40B4-BE49-F238E27FC236}">
                <a16:creationId xmlns:a16="http://schemas.microsoft.com/office/drawing/2014/main" id="{411D2C95-0E04-4FFF-AD80-1334A134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97" y="3215141"/>
            <a:ext cx="2673052" cy="13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38E61-EDFE-4178-85A0-163B20EF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Fully Homomorphic Encryption (FHE) 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[</a:t>
            </a:r>
            <a:r>
              <a:rPr lang="en-US" sz="2400" dirty="0" err="1">
                <a:solidFill>
                  <a:srgbClr val="C00000"/>
                </a:solidFill>
              </a:rPr>
              <a:t>Rivest-Adleman-Dertouzos</a:t>
            </a:r>
            <a:r>
              <a:rPr lang="en-US" sz="2400" dirty="0">
                <a:solidFill>
                  <a:srgbClr val="C00000"/>
                </a:solidFill>
              </a:rPr>
              <a:t> ’78, Gentry ’09,…]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7816B3E-0104-465E-A679-4B1AC3BE4DD5}"/>
              </a:ext>
            </a:extLst>
          </p:cNvPr>
          <p:cNvSpPr/>
          <p:nvPr/>
        </p:nvSpPr>
        <p:spPr>
          <a:xfrm>
            <a:off x="2114342" y="3031534"/>
            <a:ext cx="2979645" cy="20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C71F501-17AA-4500-A489-3AFCE8F56946}"/>
              </a:ext>
            </a:extLst>
          </p:cNvPr>
          <p:cNvSpPr/>
          <p:nvPr/>
        </p:nvSpPr>
        <p:spPr>
          <a:xfrm rot="10800000">
            <a:off x="2114344" y="3797923"/>
            <a:ext cx="2979644" cy="20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5F9C5A23-043E-4AB4-92DE-C1E4DF212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7350" y="2819576"/>
            <a:ext cx="1473746" cy="1250629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6122720A-9DD4-477F-B371-A00775E03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5" y="2988088"/>
            <a:ext cx="948187" cy="872447"/>
          </a:xfrm>
          <a:prstGeom prst="rect">
            <a:avLst/>
          </a:prstGeom>
        </p:spPr>
      </p:pic>
      <p:pic>
        <p:nvPicPr>
          <p:cNvPr id="15" name="Picture 2" descr="C:\Users\wichs\AppData\Local\Microsoft\Windows\INetCache\IE\K7GP51NF\devil-icon[1].png">
            <a:extLst>
              <a:ext uri="{FF2B5EF4-FFF2-40B4-BE49-F238E27FC236}">
                <a16:creationId xmlns:a16="http://schemas.microsoft.com/office/drawing/2014/main" id="{AB8679D7-2E0A-4906-906C-FDEA8B4F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74" y="2866615"/>
            <a:ext cx="640752" cy="6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C9B3731F-AC4E-49EF-8D04-E49C146E31EF}"/>
                  </a:ext>
                </a:extLst>
              </p:cNvPr>
              <p:cNvSpPr txBox="1"/>
              <p:nvPr/>
            </p:nvSpPr>
            <p:spPr>
              <a:xfrm>
                <a:off x="732109" y="2567287"/>
                <a:ext cx="641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C9B3731F-AC4E-49EF-8D04-E49C146E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09" y="2567287"/>
                <a:ext cx="641842" cy="276999"/>
              </a:xfrm>
              <a:prstGeom prst="rect">
                <a:avLst/>
              </a:prstGeom>
              <a:blipFill>
                <a:blip r:embed="rId8"/>
                <a:stretch>
                  <a:fillRect l="-12381" t="-2174" r="-85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CADFF0-6F68-45CB-856C-3A1F95B93969}"/>
                  </a:ext>
                </a:extLst>
              </p:cNvPr>
              <p:cNvSpPr txBox="1"/>
              <p:nvPr/>
            </p:nvSpPr>
            <p:spPr>
              <a:xfrm>
                <a:off x="2114342" y="3441494"/>
                <a:ext cx="257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Eval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CADFF0-6F68-45CB-856C-3A1F95B93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42" y="3441494"/>
                <a:ext cx="257175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5">
                <a:extLst>
                  <a:ext uri="{FF2B5EF4-FFF2-40B4-BE49-F238E27FC236}">
                    <a16:creationId xmlns:a16="http://schemas.microsoft.com/office/drawing/2014/main" id="{8F202483-C536-4D53-88E9-F443EDAA7DF5}"/>
                  </a:ext>
                </a:extLst>
              </p:cNvPr>
              <p:cNvSpPr txBox="1"/>
              <p:nvPr/>
            </p:nvSpPr>
            <p:spPr>
              <a:xfrm>
                <a:off x="2592494" y="2705786"/>
                <a:ext cx="1447448" cy="48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fr-FR" dirty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  <a:p>
                <a:endParaRPr lang="fr-FR" sz="1200" dirty="0"/>
              </a:p>
            </p:txBody>
          </p:sp>
        </mc:Choice>
        <mc:Fallback xmlns="">
          <p:sp>
            <p:nvSpPr>
              <p:cNvPr id="20" name="ZoneTexte 15">
                <a:extLst>
                  <a:ext uri="{FF2B5EF4-FFF2-40B4-BE49-F238E27FC236}">
                    <a16:creationId xmlns:a16="http://schemas.microsoft.com/office/drawing/2014/main" id="{8F202483-C536-4D53-88E9-F443EDAA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94" y="2705786"/>
                <a:ext cx="1447448" cy="483081"/>
              </a:xfrm>
              <a:prstGeom prst="rect">
                <a:avLst/>
              </a:prstGeom>
              <a:blipFill>
                <a:blip r:embed="rId10"/>
                <a:stretch>
                  <a:fillRect l="-1261" r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59B523-D689-4287-90F7-7933EDF24473}"/>
                  </a:ext>
                </a:extLst>
              </p:cNvPr>
              <p:cNvSpPr txBox="1"/>
              <p:nvPr/>
            </p:nvSpPr>
            <p:spPr>
              <a:xfrm>
                <a:off x="-137162" y="4319507"/>
                <a:ext cx="2979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De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100" dirty="0"/>
                            <m:t>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59B523-D689-4287-90F7-7933EDF2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2" y="4319507"/>
                <a:ext cx="297964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21">
            <a:extLst>
              <a:ext uri="{FF2B5EF4-FFF2-40B4-BE49-F238E27FC236}">
                <a16:creationId xmlns:a16="http://schemas.microsoft.com/office/drawing/2014/main" id="{811CB464-3408-4726-8239-46F013D10418}"/>
              </a:ext>
            </a:extLst>
          </p:cNvPr>
          <p:cNvSpPr txBox="1"/>
          <p:nvPr/>
        </p:nvSpPr>
        <p:spPr>
          <a:xfrm>
            <a:off x="570145" y="3677789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6263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 Homomorphic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800"/>
                <a:ext cx="8928992" cy="51125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C= </a:t>
                </a:r>
                <a:r>
                  <a:rPr lang="en-US" dirty="0" err="1">
                    <a:solidFill>
                      <a:srgbClr val="0070C0"/>
                    </a:solidFill>
                  </a:rPr>
                  <a:t>Commit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 err="1">
                    <a:solidFill>
                      <a:srgbClr val="0070C0"/>
                    </a:solidFill>
                  </a:rPr>
                  <a:t>x;R</a:t>
                </a:r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is a commitment, 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 err="1">
                    <a:solidFill>
                      <a:srgbClr val="0070C0"/>
                    </a:solidFill>
                  </a:rPr>
                  <a:t>x,R</a:t>
                </a:r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is opening.</a:t>
                </a:r>
                <a:endParaRPr lang="en-US" baseline="-25000" dirty="0"/>
              </a:p>
              <a:p>
                <a:pPr lvl="3"/>
                <a:endParaRPr lang="en-US" sz="1400" dirty="0"/>
              </a:p>
              <a:p>
                <a:r>
                  <a:rPr lang="en-US" dirty="0"/>
                  <a:t>Can </a:t>
                </a:r>
                <a:r>
                  <a:rPr lang="en-US" dirty="0" err="1"/>
                  <a:t>homomorphically</a:t>
                </a:r>
                <a:r>
                  <a:rPr lang="en-US" dirty="0"/>
                  <a:t> evaluate any function on commitments and openings: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Eval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com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f, 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Eval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open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f, 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),…,(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, R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( </a:t>
                </a:r>
                <a:r>
                  <a:rPr lang="en-US" dirty="0">
                    <a:solidFill>
                      <a:srgbClr val="0070C0"/>
                    </a:solidFill>
                  </a:rPr>
                  <a:t>f(x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,…,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),   </a:t>
                </a:r>
                <a:r>
                  <a:rPr lang="en-US" dirty="0" err="1">
                    <a:solidFill>
                      <a:srgbClr val="0070C0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Two flavors: extractable, equivocal. Commitment key </a:t>
                </a:r>
                <a:r>
                  <a:rPr lang="en-US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 can be set to either, they are indistinguishable.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equivocal mode:</a:t>
                </a:r>
              </a:p>
              <a:p>
                <a:pPr lvl="1"/>
                <a:r>
                  <a:rPr lang="en-US" dirty="0"/>
                  <a:t>A commitment to any bit is just a random value </a:t>
                </a:r>
                <a:r>
                  <a:rPr lang="en-US" dirty="0">
                    <a:solidFill>
                      <a:srgbClr val="0070C0"/>
                    </a:solidFill>
                  </a:rPr>
                  <a:t>C</a:t>
                </a:r>
              </a:p>
              <a:p>
                <a:pPr lvl="1"/>
                <a:r>
                  <a:rPr lang="en-US" dirty="0"/>
                  <a:t>Given a trapdoor for </a:t>
                </a:r>
                <a:r>
                  <a:rPr lang="en-US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dirty="0"/>
                  <a:t>, can equivocate commitment </a:t>
                </a:r>
                <a:r>
                  <a:rPr lang="en-US" dirty="0">
                    <a:solidFill>
                      <a:srgbClr val="0070C0"/>
                    </a:solidFill>
                  </a:rPr>
                  <a:t>C</a:t>
                </a:r>
                <a:r>
                  <a:rPr lang="en-US" dirty="0"/>
                  <a:t> to any bit. Distributions match.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928992" cy="5112568"/>
              </a:xfrm>
              <a:blipFill rotWithShape="0">
                <a:blip r:embed="rId2"/>
                <a:stretch>
                  <a:fillRect l="-1161" t="-2503" r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4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E9BA96-EEA1-4ECE-BBA9-8F20713D4958}"/>
                  </a:ext>
                </a:extLst>
              </p:cNvPr>
              <p:cNvSpPr txBox="1"/>
              <p:nvPr/>
            </p:nvSpPr>
            <p:spPr>
              <a:xfrm>
                <a:off x="6976539" y="302260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E9BA96-EEA1-4ECE-BBA9-8F20713D4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39" y="3022607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www.gamesparks.com/wp-content/uploads/2013/07/the-cloud.jpg">
            <a:extLst>
              <a:ext uri="{FF2B5EF4-FFF2-40B4-BE49-F238E27FC236}">
                <a16:creationId xmlns:a16="http://schemas.microsoft.com/office/drawing/2014/main" id="{EC937EB2-77E6-4CAA-B14D-31E8CBB0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53" y="2582461"/>
            <a:ext cx="3305569" cy="15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781949" y="3358571"/>
            <a:ext cx="976592" cy="414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41365" y="3023645"/>
                <a:ext cx="534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65" y="3023645"/>
                <a:ext cx="534762" cy="369332"/>
              </a:xfrm>
              <a:prstGeom prst="rect">
                <a:avLst/>
              </a:prstGeom>
              <a:blipFill>
                <a:blip r:embed="rId5"/>
                <a:stretch>
                  <a:fillRect l="-1022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cxnSpLocks/>
          </p:cNvCxnSpPr>
          <p:nvPr/>
        </p:nvCxnSpPr>
        <p:spPr>
          <a:xfrm flipV="1">
            <a:off x="6839622" y="3371284"/>
            <a:ext cx="872528" cy="1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223628" y="10632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7928" y="11775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2228" y="12918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pic>
        <p:nvPicPr>
          <p:cNvPr id="19" name="Picture 2" descr="C:\Users\wichs\AppData\Local\Microsoft\Windows\INetCache\IE\K7GP51NF\devil-ic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72" y="1994335"/>
            <a:ext cx="640752" cy="6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12">
            <a:extLst>
              <a:ext uri="{FF2B5EF4-FFF2-40B4-BE49-F238E27FC236}">
                <a16:creationId xmlns:a16="http://schemas.microsoft.com/office/drawing/2014/main" id="{8ADE63F1-6467-41E8-BF7B-C3ED5B73E9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18" y="2928740"/>
            <a:ext cx="785673" cy="785673"/>
          </a:xfrm>
          <a:prstGeom prst="rect">
            <a:avLst/>
          </a:prstGeom>
        </p:spPr>
      </p:pic>
      <p:pic>
        <p:nvPicPr>
          <p:cNvPr id="29" name="Image 5">
            <a:extLst>
              <a:ext uri="{FF2B5EF4-FFF2-40B4-BE49-F238E27FC236}">
                <a16:creationId xmlns:a16="http://schemas.microsoft.com/office/drawing/2014/main" id="{B8009C70-BDD0-4508-A581-4CA159018D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51" y="2828738"/>
            <a:ext cx="785673" cy="78567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35EBA0-2A85-4B5A-999E-172275DF29E4}"/>
              </a:ext>
            </a:extLst>
          </p:cNvPr>
          <p:cNvGrpSpPr/>
          <p:nvPr/>
        </p:nvGrpSpPr>
        <p:grpSpPr>
          <a:xfrm>
            <a:off x="1705289" y="2120152"/>
            <a:ext cx="1051744" cy="369332"/>
            <a:chOff x="2501134" y="1421678"/>
            <a:chExt cx="1402325" cy="49244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F135B4-D920-4D99-B69C-32B2E5550BD2}"/>
                </a:ext>
              </a:extLst>
            </p:cNvPr>
            <p:cNvSpPr/>
            <p:nvPr/>
          </p:nvSpPr>
          <p:spPr>
            <a:xfrm>
              <a:off x="2501134" y="1483427"/>
              <a:ext cx="1402325" cy="393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02811D-B2EE-487C-AE7B-868F05689B10}"/>
                    </a:ext>
                  </a:extLst>
                </p:cNvPr>
                <p:cNvSpPr txBox="1"/>
                <p:nvPr/>
              </p:nvSpPr>
              <p:spPr>
                <a:xfrm>
                  <a:off x="2700950" y="1421678"/>
                  <a:ext cx="1102010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02811D-B2EE-487C-AE7B-868F05689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950" y="1421678"/>
                  <a:ext cx="1102010" cy="492443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B2C133-79A2-4853-A254-5A6FBAACED1B}"/>
                  </a:ext>
                </a:extLst>
              </p:cNvPr>
              <p:cNvSpPr txBox="1"/>
              <p:nvPr/>
            </p:nvSpPr>
            <p:spPr>
              <a:xfrm>
                <a:off x="1538551" y="3720241"/>
                <a:ext cx="1510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dirty="0"/>
                  <a:t> = </a:t>
                </a:r>
                <a:r>
                  <a:rPr lang="en-US" dirty="0" err="1"/>
                  <a:t>Sign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B2C133-79A2-4853-A254-5A6FBAACE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51" y="3720241"/>
                <a:ext cx="1510263" cy="369332"/>
              </a:xfrm>
              <a:prstGeom prst="rect">
                <a:avLst/>
              </a:prstGeom>
              <a:blipFill>
                <a:blip r:embed="rId10"/>
                <a:stretch>
                  <a:fillRect l="-32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3C1C526-3E95-4664-9FBB-96721937DCC8}"/>
              </a:ext>
            </a:extLst>
          </p:cNvPr>
          <p:cNvGrpSpPr/>
          <p:nvPr/>
        </p:nvGrpSpPr>
        <p:grpSpPr>
          <a:xfrm>
            <a:off x="7569094" y="2162179"/>
            <a:ext cx="1051744" cy="369332"/>
            <a:chOff x="2501134" y="1453159"/>
            <a:chExt cx="1402325" cy="49244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F398A8-1BE4-4A18-8D2A-0C44D34A6112}"/>
                </a:ext>
              </a:extLst>
            </p:cNvPr>
            <p:cNvSpPr/>
            <p:nvPr/>
          </p:nvSpPr>
          <p:spPr>
            <a:xfrm>
              <a:off x="2501134" y="1483427"/>
              <a:ext cx="1402325" cy="393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99D6D4-E90C-4725-BB0A-129F9A7E72D9}"/>
                    </a:ext>
                  </a:extLst>
                </p:cNvPr>
                <p:cNvSpPr txBox="1"/>
                <p:nvPr/>
              </p:nvSpPr>
              <p:spPr>
                <a:xfrm>
                  <a:off x="2897497" y="1453159"/>
                  <a:ext cx="665568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99D6D4-E90C-4725-BB0A-129F9A7E7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97" y="1453159"/>
                  <a:ext cx="665568" cy="49244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B9A381DC-8C79-44AF-AE3A-0A0901022C93}"/>
              </a:ext>
            </a:extLst>
          </p:cNvPr>
          <p:cNvSpPr txBox="1">
            <a:spLocks/>
          </p:cNvSpPr>
          <p:nvPr/>
        </p:nvSpPr>
        <p:spPr>
          <a:xfrm>
            <a:off x="1699273" y="283423"/>
            <a:ext cx="6375286" cy="70076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Recall:  Fully Homomorphic Signatures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10BE617-E679-4A0B-8AA7-9C11289B471B}"/>
              </a:ext>
            </a:extLst>
          </p:cNvPr>
          <p:cNvCxnSpPr>
            <a:cxnSpLocks/>
            <a:stCxn id="45" idx="2"/>
            <a:endCxn id="59" idx="0"/>
          </p:cNvCxnSpPr>
          <p:nvPr/>
        </p:nvCxnSpPr>
        <p:spPr>
          <a:xfrm>
            <a:off x="6907470" y="2489483"/>
            <a:ext cx="601276" cy="53416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73618F3-1A48-4AA2-887E-77CFCEACAE48}"/>
              </a:ext>
            </a:extLst>
          </p:cNvPr>
          <p:cNvSpPr txBox="1"/>
          <p:nvPr/>
        </p:nvSpPr>
        <p:spPr>
          <a:xfrm>
            <a:off x="6515620" y="2120151"/>
            <a:ext cx="78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55B655-9363-41B0-8979-678F6F4F149A}"/>
                  </a:ext>
                </a:extLst>
              </p:cNvPr>
              <p:cNvSpPr txBox="1"/>
              <p:nvPr/>
            </p:nvSpPr>
            <p:spPr>
              <a:xfrm>
                <a:off x="6737295" y="3694775"/>
                <a:ext cx="2258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Verify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55B655-9363-41B0-8979-678F6F4F1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95" y="3694775"/>
                <a:ext cx="2258143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29">
                <a:extLst>
                  <a:ext uri="{FF2B5EF4-FFF2-40B4-BE49-F238E27FC236}">
                    <a16:creationId xmlns:a16="http://schemas.microsoft.com/office/drawing/2014/main" id="{5B5AEF8A-E28B-4221-857C-0F5860491F9A}"/>
                  </a:ext>
                </a:extLst>
              </p:cNvPr>
              <p:cNvSpPr/>
              <p:nvPr/>
            </p:nvSpPr>
            <p:spPr>
              <a:xfrm>
                <a:off x="2240726" y="4597734"/>
                <a:ext cx="4573824" cy="105280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Security</a:t>
                </a:r>
                <a:r>
                  <a:rPr lang="en-US" b="1" dirty="0">
                    <a:solidFill>
                      <a:schemeClr val="tx1"/>
                    </a:solidFill>
                  </a:rPr>
                  <a:t> :  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the cloud cannot convince Bob that result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 ≠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29">
                <a:extLst>
                  <a:ext uri="{FF2B5EF4-FFF2-40B4-BE49-F238E27FC236}">
                    <a16:creationId xmlns:a16="http://schemas.microsoft.com/office/drawing/2014/main" id="{5B5AEF8A-E28B-4221-857C-0F5860491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26" y="4597734"/>
                <a:ext cx="4573824" cy="1052806"/>
              </a:xfrm>
              <a:prstGeom prst="roundRect">
                <a:avLst/>
              </a:prstGeom>
              <a:blipFill>
                <a:blip r:embed="rId13"/>
                <a:stretch>
                  <a:fillRect r="-531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 descr="A close up of a computer&#10;&#10;Description automatically generated">
            <a:extLst>
              <a:ext uri="{FF2B5EF4-FFF2-40B4-BE49-F238E27FC236}">
                <a16:creationId xmlns:a16="http://schemas.microsoft.com/office/drawing/2014/main" id="{8C072A52-F6D0-4872-A74C-17825D302A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308076" y="2304661"/>
            <a:ext cx="1037921" cy="88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B1552-417F-416B-9057-6621037B9563}"/>
                  </a:ext>
                </a:extLst>
              </p:cNvPr>
              <p:cNvSpPr/>
              <p:nvPr/>
            </p:nvSpPr>
            <p:spPr>
              <a:xfrm>
                <a:off x="3285046" y="3036959"/>
                <a:ext cx="464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B1552-417F-416B-9057-6621037B9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46" y="3036959"/>
                <a:ext cx="46442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3B38BF-1CAD-4A5C-AA6E-31C7C6542F9F}"/>
                  </a:ext>
                </a:extLst>
              </p:cNvPr>
              <p:cNvSpPr txBox="1"/>
              <p:nvPr/>
            </p:nvSpPr>
            <p:spPr>
              <a:xfrm>
                <a:off x="3140614" y="30226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3B38BF-1CAD-4A5C-AA6E-31C7C6542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14" y="3022607"/>
                <a:ext cx="36798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22D93C-9220-426A-B35B-E12350925AF0}"/>
                  </a:ext>
                </a:extLst>
              </p:cNvPr>
              <p:cNvSpPr/>
              <p:nvPr/>
            </p:nvSpPr>
            <p:spPr>
              <a:xfrm>
                <a:off x="4357217" y="3347392"/>
                <a:ext cx="153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Eval(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22D93C-9220-426A-B35B-E12350925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17" y="3347392"/>
                <a:ext cx="1533818" cy="369332"/>
              </a:xfrm>
              <a:prstGeom prst="rect">
                <a:avLst/>
              </a:prstGeom>
              <a:blipFill>
                <a:blip r:embed="rId18"/>
                <a:stretch>
                  <a:fillRect t="-8197" r="-31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A652AC-2BDE-4251-B7D3-04EF0D657C00}"/>
                  </a:ext>
                </a:extLst>
              </p:cNvPr>
              <p:cNvSpPr txBox="1"/>
              <p:nvPr/>
            </p:nvSpPr>
            <p:spPr>
              <a:xfrm>
                <a:off x="4464908" y="3082751"/>
                <a:ext cx="1128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A652AC-2BDE-4251-B7D3-04EF0D65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3082751"/>
                <a:ext cx="1128899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21">
            <a:extLst>
              <a:ext uri="{FF2B5EF4-FFF2-40B4-BE49-F238E27FC236}">
                <a16:creationId xmlns:a16="http://schemas.microsoft.com/office/drawing/2014/main" id="{EA2451DD-E336-4E78-AB71-62711C5DDC6D}"/>
              </a:ext>
            </a:extLst>
          </p:cNvPr>
          <p:cNvSpPr txBox="1"/>
          <p:nvPr/>
        </p:nvSpPr>
        <p:spPr>
          <a:xfrm>
            <a:off x="1949571" y="2536324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  <p:sp>
        <p:nvSpPr>
          <p:cNvPr id="38" name="ZoneTexte 21">
            <a:extLst>
              <a:ext uri="{FF2B5EF4-FFF2-40B4-BE49-F238E27FC236}">
                <a16:creationId xmlns:a16="http://schemas.microsoft.com/office/drawing/2014/main" id="{094E9837-14DD-437A-813D-C158D798D688}"/>
              </a:ext>
            </a:extLst>
          </p:cNvPr>
          <p:cNvSpPr txBox="1"/>
          <p:nvPr/>
        </p:nvSpPr>
        <p:spPr>
          <a:xfrm>
            <a:off x="7816437" y="2604905"/>
            <a:ext cx="6142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9978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67D87C8-49E2-4888-9F23-1D7D72DDE727}"/>
                  </a:ext>
                </a:extLst>
              </p:cNvPr>
              <p:cNvSpPr txBox="1"/>
              <p:nvPr/>
            </p:nvSpPr>
            <p:spPr>
              <a:xfrm>
                <a:off x="3609972" y="1682914"/>
                <a:ext cx="1639680" cy="3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950" i="1" baseline="-250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95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…     </m:t>
                      </m:r>
                      <m:r>
                        <a:rPr lang="en-US" sz="195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950" i="1" baseline="-25000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95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67D87C8-49E2-4888-9F23-1D7D72DD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2" y="1682914"/>
                <a:ext cx="1639680" cy="385490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6FCB4E-911B-4F4E-9E87-6066F28C4256}"/>
              </a:ext>
            </a:extLst>
          </p:cNvPr>
          <p:cNvSpPr txBox="1"/>
          <p:nvPr/>
        </p:nvSpPr>
        <p:spPr>
          <a:xfrm>
            <a:off x="3490141" y="1716764"/>
            <a:ext cx="49824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$$$$$$$$$$$$$$$$$$$$$$$$$$$$$$$$$$$$$$$$$</a:t>
            </a:r>
          </a:p>
        </p:txBody>
      </p:sp>
      <p:pic>
        <p:nvPicPr>
          <p:cNvPr id="34" name="Picture 2" descr="http://www.gamesparks.com/wp-content/uploads/2013/07/the-cloud.jpg">
            <a:extLst>
              <a:ext uri="{FF2B5EF4-FFF2-40B4-BE49-F238E27FC236}">
                <a16:creationId xmlns:a16="http://schemas.microsoft.com/office/drawing/2014/main" id="{5DF972A7-863B-4BF5-9E31-74831CF9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95" y="2854255"/>
            <a:ext cx="3305569" cy="15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close up of a computer&#10;&#10;Description automatically generated">
            <a:extLst>
              <a:ext uri="{FF2B5EF4-FFF2-40B4-BE49-F238E27FC236}">
                <a16:creationId xmlns:a16="http://schemas.microsoft.com/office/drawing/2014/main" id="{F39A121C-B6CE-4011-9639-C1F67AA42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00907" y="2724947"/>
            <a:ext cx="1037921" cy="8807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3A3986-1D67-43A6-BD8B-AE3BC5B671B2}"/>
              </a:ext>
            </a:extLst>
          </p:cNvPr>
          <p:cNvGrpSpPr/>
          <p:nvPr/>
        </p:nvGrpSpPr>
        <p:grpSpPr>
          <a:xfrm>
            <a:off x="6395445" y="4217013"/>
            <a:ext cx="2258143" cy="369332"/>
            <a:chOff x="7392007" y="4832309"/>
            <a:chExt cx="3010857" cy="492443"/>
          </a:xfrm>
        </p:grpSpPr>
        <p:sp>
          <p:nvSpPr>
            <p:cNvPr id="45" name="Rectangle 44"/>
            <p:cNvSpPr/>
            <p:nvPr/>
          </p:nvSpPr>
          <p:spPr>
            <a:xfrm>
              <a:off x="7423541" y="4865131"/>
              <a:ext cx="2884707" cy="4203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392007" y="4832309"/>
                  <a:ext cx="301085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Verify</a:t>
                  </a:r>
                  <a:r>
                    <a:rPr lang="en-US" baseline="-25000" dirty="0" err="1"/>
                    <a:t>pk</a:t>
                  </a:r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/>
                    <a:t>)=1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2007" y="4832309"/>
                  <a:ext cx="3010857" cy="492443"/>
                </a:xfrm>
                <a:prstGeom prst="rect">
                  <a:avLst/>
                </a:prstGeom>
                <a:blipFill>
                  <a:blip r:embed="rId7"/>
                  <a:stretch>
                    <a:fillRect l="-215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Arrow Connector 24"/>
          <p:cNvCxnSpPr/>
          <p:nvPr/>
        </p:nvCxnSpPr>
        <p:spPr>
          <a:xfrm>
            <a:off x="1862160" y="3784565"/>
            <a:ext cx="591541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74442" y="3795917"/>
            <a:ext cx="591541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58B6DC7-5242-491D-918B-CF55A049151B}"/>
              </a:ext>
            </a:extLst>
          </p:cNvPr>
          <p:cNvGrpSpPr/>
          <p:nvPr/>
        </p:nvGrpSpPr>
        <p:grpSpPr>
          <a:xfrm>
            <a:off x="204781" y="4235311"/>
            <a:ext cx="3061712" cy="369693"/>
            <a:chOff x="340536" y="4760931"/>
            <a:chExt cx="4082282" cy="492924"/>
          </a:xfrm>
        </p:grpSpPr>
        <p:sp>
          <p:nvSpPr>
            <p:cNvPr id="44" name="Rectangle 43"/>
            <p:cNvSpPr/>
            <p:nvPr/>
          </p:nvSpPr>
          <p:spPr>
            <a:xfrm>
              <a:off x="435128" y="4760931"/>
              <a:ext cx="3676045" cy="4403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40536" y="4761412"/>
                  <a:ext cx="408228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/>
                    <a:t>σ</a:t>
                  </a:r>
                  <a:r>
                    <a:rPr lang="en-US" dirty="0"/>
                    <a:t> = </a:t>
                  </a:r>
                  <a:r>
                    <a:rPr lang="en-US" dirty="0" err="1"/>
                    <a:t>Sign</a:t>
                  </a:r>
                  <a:r>
                    <a:rPr lang="en-US" baseline="-25000" dirty="0" err="1"/>
                    <a:t>sk</a:t>
                  </a:r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36" y="4761412"/>
                  <a:ext cx="4082282" cy="492443"/>
                </a:xfrm>
                <a:prstGeom prst="rect">
                  <a:avLst/>
                </a:prstGeom>
                <a:blipFill>
                  <a:blip r:embed="rId8"/>
                  <a:stretch>
                    <a:fillRect l="-179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itle 1"/>
          <p:cNvSpPr txBox="1">
            <a:spLocks/>
          </p:cNvSpPr>
          <p:nvPr/>
        </p:nvSpPr>
        <p:spPr>
          <a:xfrm>
            <a:off x="154446" y="263973"/>
            <a:ext cx="8861960" cy="73776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75" dirty="0"/>
              <a:t>Constructing Fully Homomorphic Signatures</a:t>
            </a:r>
          </a:p>
        </p:txBody>
      </p:sp>
      <p:pic>
        <p:nvPicPr>
          <p:cNvPr id="37" name="Image 12">
            <a:extLst>
              <a:ext uri="{FF2B5EF4-FFF2-40B4-BE49-F238E27FC236}">
                <a16:creationId xmlns:a16="http://schemas.microsoft.com/office/drawing/2014/main" id="{954F62A2-919E-473B-8C60-B9979D7CC9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47" y="3355771"/>
            <a:ext cx="785673" cy="785673"/>
          </a:xfrm>
          <a:prstGeom prst="rect">
            <a:avLst/>
          </a:prstGeom>
        </p:spPr>
      </p:pic>
      <p:pic>
        <p:nvPicPr>
          <p:cNvPr id="43" name="Image 5">
            <a:extLst>
              <a:ext uri="{FF2B5EF4-FFF2-40B4-BE49-F238E27FC236}">
                <a16:creationId xmlns:a16="http://schemas.microsoft.com/office/drawing/2014/main" id="{6D19BFD7-6D0C-44CF-999B-1B2A7080DC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7" y="3238308"/>
            <a:ext cx="785673" cy="7856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FC1963E-9571-4FB5-9789-94D25AAF6FA6}"/>
              </a:ext>
            </a:extLst>
          </p:cNvPr>
          <p:cNvSpPr/>
          <p:nvPr/>
        </p:nvSpPr>
        <p:spPr>
          <a:xfrm>
            <a:off x="693218" y="1695214"/>
            <a:ext cx="275703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rgbClr val="FF0000"/>
                </a:solidFill>
              </a:rPr>
              <a:t>Public randomness: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0996FB-7919-4F46-B5E0-568AEC4BFA91}"/>
              </a:ext>
            </a:extLst>
          </p:cNvPr>
          <p:cNvSpPr txBox="1"/>
          <p:nvPr/>
        </p:nvSpPr>
        <p:spPr>
          <a:xfrm>
            <a:off x="5175886" y="1708911"/>
            <a:ext cx="232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commitments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8C1DDF-4FDB-449F-8AA8-D6E5283F1F4A}"/>
                  </a:ext>
                </a:extLst>
              </p:cNvPr>
              <p:cNvSpPr/>
              <p:nvPr/>
            </p:nvSpPr>
            <p:spPr>
              <a:xfrm>
                <a:off x="1342946" y="2005194"/>
                <a:ext cx="3240359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50" dirty="0">
                    <a:solidFill>
                      <a:srgbClr val="FF0000"/>
                    </a:solidFill>
                  </a:rPr>
                  <a:t>Public key:  </a:t>
                </a:r>
                <a14:m>
                  <m:oMath xmlns:m="http://schemas.openxmlformats.org/officeDocument/2006/math">
                    <m:r>
                      <a:rPr lang="en-US" sz="195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950" dirty="0">
                    <a:solidFill>
                      <a:srgbClr val="0070C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8C1DDF-4FDB-449F-8AA8-D6E5283F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46" y="2005194"/>
                <a:ext cx="3240359" cy="392415"/>
              </a:xfrm>
              <a:prstGeom prst="rect">
                <a:avLst/>
              </a:prstGeom>
              <a:blipFill>
                <a:blip r:embed="rId11"/>
                <a:stretch>
                  <a:fillRect l="-1880" t="-7813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E0FF6A-45DF-4C73-BC30-B42432DA9AE5}"/>
                  </a:ext>
                </a:extLst>
              </p:cNvPr>
              <p:cNvSpPr/>
              <p:nvPr/>
            </p:nvSpPr>
            <p:spPr>
              <a:xfrm>
                <a:off x="3511029" y="2017255"/>
                <a:ext cx="335639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50" dirty="0">
                    <a:solidFill>
                      <a:srgbClr val="FF0000"/>
                    </a:solidFill>
                  </a:rPr>
                  <a:t>Secret key:    </a:t>
                </a:r>
                <a14:m>
                  <m:oMath xmlns:m="http://schemas.openxmlformats.org/officeDocument/2006/math">
                    <m:r>
                      <a:rPr lang="en-US" sz="195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950" dirty="0">
                    <a:solidFill>
                      <a:srgbClr val="0070C0"/>
                    </a:solidFill>
                  </a:rPr>
                  <a:t> (equivocation)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E0FF6A-45DF-4C73-BC30-B42432DA9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029" y="2017255"/>
                <a:ext cx="3356396" cy="392415"/>
              </a:xfrm>
              <a:prstGeom prst="rect">
                <a:avLst/>
              </a:prstGeom>
              <a:blipFill>
                <a:blip r:embed="rId12"/>
                <a:stretch>
                  <a:fillRect l="-1815" t="-7813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A37B322-FC73-4879-8493-61C35C6C7297}"/>
                  </a:ext>
                </a:extLst>
              </p:cNvPr>
              <p:cNvSpPr txBox="1"/>
              <p:nvPr/>
            </p:nvSpPr>
            <p:spPr>
              <a:xfrm>
                <a:off x="275725" y="5074822"/>
                <a:ext cx="271882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100" b="1" dirty="0">
                    <a:solidFill>
                      <a:srgbClr val="0070C0"/>
                    </a:solidFill>
                  </a:rPr>
                  <a:t>σ</a:t>
                </a:r>
                <a:r>
                  <a:rPr lang="en-US" sz="2100" b="1" dirty="0">
                    <a:solidFill>
                      <a:srgbClr val="0070C0"/>
                    </a:solidFill>
                  </a:rPr>
                  <a:t> = </a:t>
                </a:r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baseline="-25000" dirty="0">
                  <a:solidFill>
                    <a:srgbClr val="0070C0"/>
                  </a:solidFill>
                </a:endParaRPr>
              </a:p>
              <a:p>
                <a:r>
                  <a:rPr lang="en-US" sz="2100" dirty="0" err="1"/>
                  <a:t>s.t.</a:t>
                </a:r>
                <a:r>
                  <a:rPr lang="en-US" sz="2100" dirty="0"/>
                  <a:t>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commit</a:t>
                </a:r>
                <a14:m>
                  <m:oMath xmlns:m="http://schemas.openxmlformats.org/officeDocument/2006/math"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1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A37B322-FC73-4879-8493-61C35C6C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5" y="5074822"/>
                <a:ext cx="2718821" cy="738664"/>
              </a:xfrm>
              <a:prstGeom prst="rect">
                <a:avLst/>
              </a:prstGeom>
              <a:blipFill>
                <a:blip r:embed="rId13"/>
                <a:stretch>
                  <a:fillRect l="-2691" t="-4918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6A32780-FAFF-41E9-964E-DC39AE146381}"/>
                  </a:ext>
                </a:extLst>
              </p:cNvPr>
              <p:cNvSpPr/>
              <p:nvPr/>
            </p:nvSpPr>
            <p:spPr>
              <a:xfrm>
                <a:off x="2567274" y="4621591"/>
                <a:ext cx="415716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:=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Eval</a:t>
                </a:r>
                <a:r>
                  <a:rPr lang="en-US" sz="2100" baseline="-25000" dirty="0" err="1">
                    <a:solidFill>
                      <a:srgbClr val="0070C0"/>
                    </a:solidFill>
                  </a:rPr>
                  <a:t>open</a:t>
                </a:r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), …, (</m:t>
                    </m:r>
                    <m:r>
                      <a:rPr lang="en-US" sz="21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1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</a:t>
                </a:r>
                <a:endParaRPr lang="en-US" sz="21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6A32780-FAFF-41E9-964E-DC39AE146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4621591"/>
                <a:ext cx="4157164" cy="415498"/>
              </a:xfrm>
              <a:prstGeom prst="rect">
                <a:avLst/>
              </a:prstGeom>
              <a:blipFill>
                <a:blip r:embed="rId14"/>
                <a:stretch>
                  <a:fillRect t="-8824" r="-29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1E34313-98A7-4DAE-BBAA-9159A4DE25A5}"/>
                  </a:ext>
                </a:extLst>
              </p:cNvPr>
              <p:cNvSpPr/>
              <p:nvPr/>
            </p:nvSpPr>
            <p:spPr>
              <a:xfrm>
                <a:off x="5172261" y="5164104"/>
                <a:ext cx="3923703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=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Eval</a:t>
                </a:r>
                <a:r>
                  <a:rPr lang="en-US" sz="2100" baseline="-25000" dirty="0" err="1">
                    <a:solidFill>
                      <a:srgbClr val="0070C0"/>
                    </a:solidFill>
                  </a:rPr>
                  <a:t>com</a:t>
                </a:r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sz="2100" dirty="0"/>
                  <a:t>Check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Commit</a:t>
                </a:r>
                <a:r>
                  <a:rPr lang="en-US" sz="2100" baseline="-250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1E34313-98A7-4DAE-BBAA-9159A4DE2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61" y="5164104"/>
                <a:ext cx="3923703" cy="738664"/>
              </a:xfrm>
              <a:prstGeom prst="rect">
                <a:avLst/>
              </a:prstGeom>
              <a:blipFill>
                <a:blip r:embed="rId15"/>
                <a:stretch>
                  <a:fillRect l="-1863" t="-4959" r="-466" b="-1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54A3D9-F539-44EC-A052-DC8C5EB79A0A}"/>
                  </a:ext>
                </a:extLst>
              </p:cNvPr>
              <p:cNvSpPr txBox="1"/>
              <p:nvPr/>
            </p:nvSpPr>
            <p:spPr>
              <a:xfrm>
                <a:off x="5950070" y="341944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54A3D9-F539-44EC-A052-DC8C5EB79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70" y="3419447"/>
                <a:ext cx="371384" cy="369332"/>
              </a:xfrm>
              <a:prstGeom prst="rect">
                <a:avLst/>
              </a:prstGeom>
              <a:blipFill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EB5E8CA-DAEF-4747-B649-9C8F82114163}"/>
                  </a:ext>
                </a:extLst>
              </p:cNvPr>
              <p:cNvSpPr/>
              <p:nvPr/>
            </p:nvSpPr>
            <p:spPr>
              <a:xfrm>
                <a:off x="2041652" y="3412056"/>
                <a:ext cx="464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EB5E8CA-DAEF-4747-B649-9C8F82114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52" y="3412056"/>
                <a:ext cx="4644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D19A8C-D239-4C4A-832B-A74492F19547}"/>
                  </a:ext>
                </a:extLst>
              </p:cNvPr>
              <p:cNvSpPr txBox="1"/>
              <p:nvPr/>
            </p:nvSpPr>
            <p:spPr>
              <a:xfrm>
                <a:off x="1897803" y="341205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D19A8C-D239-4C4A-832B-A74492F19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03" y="3412057"/>
                <a:ext cx="3679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C550844-63BC-4864-8D9D-5DEFF3042CE2}"/>
                  </a:ext>
                </a:extLst>
              </p:cNvPr>
              <p:cNvSpPr txBox="1"/>
              <p:nvPr/>
            </p:nvSpPr>
            <p:spPr>
              <a:xfrm>
                <a:off x="3786222" y="3508375"/>
                <a:ext cx="1128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C550844-63BC-4864-8D9D-5DEFF3042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222" y="3508375"/>
                <a:ext cx="1128899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4267CF-8D68-49B9-A329-1A36A39B415E}"/>
                  </a:ext>
                </a:extLst>
              </p:cNvPr>
              <p:cNvSpPr/>
              <p:nvPr/>
            </p:nvSpPr>
            <p:spPr>
              <a:xfrm>
                <a:off x="6251617" y="3419447"/>
                <a:ext cx="572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4267CF-8D68-49B9-A329-1A36A39B4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17" y="3419447"/>
                <a:ext cx="57259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862548-E183-4689-8089-8360C2E585C7}"/>
                  </a:ext>
                </a:extLst>
              </p:cNvPr>
              <p:cNvSpPr txBox="1"/>
              <p:nvPr/>
            </p:nvSpPr>
            <p:spPr>
              <a:xfrm>
                <a:off x="693218" y="1629243"/>
                <a:ext cx="7909777" cy="7386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/>
                  <a:t>Security Intuition:</a:t>
                </a:r>
                <a:r>
                  <a:rPr lang="en-US" sz="2100" dirty="0"/>
                  <a:t>   If adversary can forge a signature for incorrect                       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 ≠ 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100" dirty="0"/>
                  <a:t>then can break </a:t>
                </a:r>
                <a:r>
                  <a:rPr lang="en-US" sz="2100" i="1" dirty="0"/>
                  <a:t>binding</a:t>
                </a:r>
                <a:r>
                  <a:rPr lang="en-US" sz="2100" dirty="0"/>
                  <a:t> of the commitment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1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1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862548-E183-4689-8089-8360C2E5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8" y="1629243"/>
                <a:ext cx="7909777" cy="738664"/>
              </a:xfrm>
              <a:prstGeom prst="rect">
                <a:avLst/>
              </a:prstGeom>
              <a:blipFill>
                <a:blip r:embed="rId21"/>
                <a:stretch>
                  <a:fillRect l="-925" t="-4959" r="-11951" b="-1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 animBg="1"/>
      <p:bldP spid="5" grpId="1" animBg="1"/>
      <p:bldP spid="32" grpId="0"/>
      <p:bldP spid="41" grpId="0"/>
      <p:bldP spid="47" grpId="0"/>
      <p:bldP spid="50" grpId="0"/>
      <p:bldP spid="51" grpId="0"/>
      <p:bldP spid="52" grpId="0"/>
      <p:bldP spid="53" grpId="0"/>
      <p:bldP spid="35" grpId="0"/>
      <p:bldP spid="4" grpId="0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FC2E-83EB-4E4D-BD89-7FEC7CD1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E648F-D5DF-4038-BF3B-A2BB55310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9036496" cy="514116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000" dirty="0"/>
                  <a:t>“Selective security”:  data x is worst-case but </a:t>
                </a:r>
                <a:r>
                  <a:rPr lang="en-US" sz="3000" dirty="0" err="1"/>
                  <a:t>indep</a:t>
                </a:r>
                <a:r>
                  <a:rPr lang="en-US" sz="3000" dirty="0"/>
                  <a:t> of CRS.</a:t>
                </a:r>
              </a:p>
              <a:p>
                <a:endParaRPr lang="en-US" sz="3000" dirty="0"/>
              </a:p>
              <a:p>
                <a:r>
                  <a:rPr lang="en-US" sz="3000" dirty="0">
                    <a:solidFill>
                      <a:srgbClr val="00B050"/>
                    </a:solidFill>
                  </a:rPr>
                  <a:t>Sig security game: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← $ ,  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3000" dirty="0"/>
                  <a:t>Equivocate</a:t>
                </a:r>
                <a:r>
                  <a:rPr lang="en-US" sz="3000" baseline="-25000" dirty="0"/>
                  <a:t>td</a:t>
                </a:r>
                <a:r>
                  <a:rPr lang="en-US" sz="3000" dirty="0"/>
                  <a:t>(</a:t>
                </a:r>
                <a:r>
                  <a:rPr lang="en-US" sz="3000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sz="3000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3000" b="1" dirty="0" err="1">
                    <a:solidFill>
                      <a:srgbClr val="0070C0"/>
                    </a:solidFill>
                  </a:rPr>
                  <a:t>,</a:t>
                </a:r>
                <a:r>
                  <a:rPr lang="en-US" sz="3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sz="3000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3000" dirty="0"/>
                  <a:t>)</a:t>
                </a:r>
              </a:p>
              <a:p>
                <a:pPr marL="0" indent="0">
                  <a:buNone/>
                </a:pPr>
                <a:r>
                  <a:rPr lang="en-US" sz="3000" dirty="0"/>
                  <a:t>    </a:t>
                </a:r>
                <a:r>
                  <a:rPr lang="en-US" sz="3000" dirty="0">
                    <a:solidFill>
                      <a:srgbClr val="FF0000"/>
                    </a:solidFill>
                  </a:rPr>
                  <a:t>Adv</a:t>
                </a:r>
                <a:r>
                  <a:rPr lang="en-US" sz="3000" dirty="0"/>
                  <a:t>(A, {C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, R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})   = (f, R*)  </a:t>
                </a:r>
              </a:p>
              <a:p>
                <a:pPr marL="0" indent="0">
                  <a:buNone/>
                </a:pPr>
                <a:r>
                  <a:rPr lang="en-US" sz="3000" dirty="0"/>
                  <a:t>    </a:t>
                </a:r>
                <a:r>
                  <a:rPr lang="en-US" sz="3000" b="1" dirty="0" err="1"/>
                  <a:t>Pr</a:t>
                </a:r>
                <a:r>
                  <a:rPr lang="en-US" sz="3000" dirty="0"/>
                  <a:t>[ AR* +(1-f(x))G  = </a:t>
                </a:r>
                <a:r>
                  <a:rPr lang="en-US" sz="3000" dirty="0" err="1"/>
                  <a:t>AR</a:t>
                </a:r>
                <a:r>
                  <a:rPr lang="en-US" sz="3000" baseline="-25000" dirty="0" err="1"/>
                  <a:t>f</a:t>
                </a:r>
                <a:r>
                  <a:rPr lang="en-US" sz="3000" dirty="0"/>
                  <a:t>  + f(x)G]  = non-negligible</a:t>
                </a:r>
              </a:p>
              <a:p>
                <a:pPr lvl="5"/>
                <a:endParaRPr lang="en-US" sz="3000" dirty="0"/>
              </a:p>
              <a:p>
                <a:r>
                  <a:rPr lang="en-US" sz="3000" dirty="0">
                    <a:solidFill>
                      <a:srgbClr val="00B050"/>
                    </a:solidFill>
                  </a:rPr>
                  <a:t>Modified game</a:t>
                </a:r>
                <a:r>
                  <a:rPr lang="en-US" sz="3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3000" dirty="0"/>
                  <a:t>  </a:t>
                </a:r>
                <a:r>
                  <a:rPr lang="en-US" sz="3000" dirty="0" err="1"/>
                  <a:t>SmallDist</a:t>
                </a:r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=</a:t>
                </a:r>
                <a:r>
                  <a:rPr lang="en-US" sz="3000" dirty="0" err="1"/>
                  <a:t>AR</a:t>
                </a:r>
                <a:r>
                  <a:rPr lang="en-US" sz="3000" baseline="-25000" dirty="0" err="1"/>
                  <a:t>i</a:t>
                </a:r>
                <a:r>
                  <a:rPr lang="en-US" sz="3000" dirty="0"/>
                  <a:t> + </a:t>
                </a:r>
                <a:r>
                  <a:rPr lang="en-US" sz="3000" dirty="0" err="1"/>
                  <a:t>xG</a:t>
                </a: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    </a:t>
                </a:r>
                <a:r>
                  <a:rPr lang="en-US" sz="3000" dirty="0">
                    <a:solidFill>
                      <a:srgbClr val="FF0000"/>
                    </a:solidFill>
                  </a:rPr>
                  <a:t>Adv</a:t>
                </a:r>
                <a:r>
                  <a:rPr lang="en-US" sz="3000" dirty="0"/>
                  <a:t>(A, {C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, R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})   = (f, R*)</a:t>
                </a:r>
              </a:p>
              <a:p>
                <a:pPr marL="0" indent="0">
                  <a:buNone/>
                </a:pPr>
                <a:r>
                  <a:rPr lang="en-US" sz="3000" dirty="0"/>
                  <a:t>    </a:t>
                </a:r>
                <a:r>
                  <a:rPr lang="en-US" sz="3000" b="1" dirty="0" err="1"/>
                  <a:t>Pr</a:t>
                </a:r>
                <a:r>
                  <a:rPr lang="en-US" sz="3000" dirty="0"/>
                  <a:t>[ AR* +(1-f(x))G  = </a:t>
                </a:r>
                <a:r>
                  <a:rPr lang="en-US" sz="3000" dirty="0" err="1"/>
                  <a:t>AR</a:t>
                </a:r>
                <a:r>
                  <a:rPr lang="en-US" sz="3000" baseline="-25000" dirty="0" err="1"/>
                  <a:t>f</a:t>
                </a:r>
                <a:r>
                  <a:rPr lang="en-US" sz="3000" dirty="0"/>
                  <a:t>  + f(x)G]  = non-negligible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r>
                  <a:rPr lang="en-US" sz="3000" b="1" dirty="0">
                    <a:solidFill>
                      <a:srgbClr val="7030A0"/>
                    </a:solidFill>
                  </a:rPr>
                  <a:t>Break binding</a:t>
                </a:r>
                <a:r>
                  <a:rPr lang="en-US" sz="3000" dirty="0"/>
                  <a:t>: given A sample {R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, C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} as in modified game and run </a:t>
                </a:r>
                <a:r>
                  <a:rPr lang="en-US" sz="3000" dirty="0">
                    <a:solidFill>
                      <a:srgbClr val="FF0000"/>
                    </a:solidFill>
                  </a:rPr>
                  <a:t>Adv</a:t>
                </a:r>
                <a:r>
                  <a:rPr lang="en-US" sz="3000" dirty="0"/>
                  <a:t>(A, {C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, R</a:t>
                </a:r>
                <a:r>
                  <a:rPr lang="en-US" sz="3000" baseline="-25000" dirty="0"/>
                  <a:t>i</a:t>
                </a:r>
                <a:r>
                  <a:rPr lang="en-US" sz="3000" dirty="0"/>
                  <a:t>}) = (</a:t>
                </a:r>
                <a:r>
                  <a:rPr lang="en-US" sz="3000" dirty="0" err="1"/>
                  <a:t>f,R</a:t>
                </a:r>
                <a:r>
                  <a:rPr lang="en-US" sz="3000" dirty="0"/>
                  <a:t>*).  Output (R*, R</a:t>
                </a:r>
                <a:r>
                  <a:rPr lang="en-US" sz="3000" baseline="-25000" dirty="0"/>
                  <a:t>f</a:t>
                </a:r>
                <a:r>
                  <a:rPr lang="en-US" sz="3000" dirty="0"/>
                  <a:t>)</a:t>
                </a:r>
              </a:p>
              <a:p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E648F-D5DF-4038-BF3B-A2BB55310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9036496" cy="5141168"/>
              </a:xfrm>
              <a:blipFill>
                <a:blip r:embed="rId2"/>
                <a:stretch>
                  <a:fillRect l="-1215" t="-2728" r="-607" b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3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Full security (beyond selective):</a:t>
            </a:r>
          </a:p>
          <a:p>
            <a:pPr lvl="1"/>
            <a:r>
              <a:rPr lang="en-US" dirty="0"/>
              <a:t>Homomorphic chameleon hash [KR00]</a:t>
            </a:r>
          </a:p>
          <a:p>
            <a:pPr marL="457200" lvl="1" indent="0">
              <a:buNone/>
            </a:pPr>
            <a:r>
              <a:rPr lang="en-US" dirty="0"/>
              <a:t>    =  Homomorphic equivocal commitments.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Multiple data sets:</a:t>
            </a:r>
          </a:p>
          <a:p>
            <a:pPr lvl="1"/>
            <a:r>
              <a:rPr lang="en-US" dirty="0"/>
              <a:t>Use standard signature to sign a fresh verification key of homomorphic signature scheme for each data set. </a:t>
            </a:r>
          </a:p>
          <a:p>
            <a:pPr lvl="1"/>
            <a:endParaRPr lang="en-US" dirty="0"/>
          </a:p>
          <a:p>
            <a:r>
              <a:rPr lang="en-US" dirty="0"/>
              <a:t>Context Hiding  (certificate only reveals output of comp.)</a:t>
            </a:r>
          </a:p>
          <a:p>
            <a:pPr lvl="1"/>
            <a:r>
              <a:rPr lang="en-US" dirty="0"/>
              <a:t>Can be done generically with NIZKs. </a:t>
            </a:r>
          </a:p>
          <a:p>
            <a:pPr lvl="1"/>
            <a:r>
              <a:rPr lang="en-US" dirty="0"/>
              <a:t>Nice way to do this for our scheme using equivocation trapdoors.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2420888"/>
            <a:ext cx="18722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Remove large public parameters?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dependence on depth. Bootstrapping?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66247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11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gamesparks.com/wp-content/uploads/2013/07/the-cloud.jpg">
            <a:extLst>
              <a:ext uri="{FF2B5EF4-FFF2-40B4-BE49-F238E27FC236}">
                <a16:creationId xmlns:a16="http://schemas.microsoft.com/office/drawing/2014/main" id="{0C2BCFCA-60C4-4C81-8165-EDA98B1C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53" y="2582461"/>
            <a:ext cx="3305569" cy="15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40614" y="30226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14" y="3022607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781949" y="3358571"/>
            <a:ext cx="976592" cy="414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64908" y="3082751"/>
                <a:ext cx="1128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3082751"/>
                <a:ext cx="112889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76539" y="302260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39" y="3022607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cxnSpLocks/>
          </p:cNvCxnSpPr>
          <p:nvPr/>
        </p:nvCxnSpPr>
        <p:spPr>
          <a:xfrm flipV="1">
            <a:off x="6839622" y="3371284"/>
            <a:ext cx="872528" cy="1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223628" y="10632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7928" y="11775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2228" y="12918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05399" y="5007761"/>
                <a:ext cx="503048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/>
                  <a:t>Authenticity</a:t>
                </a:r>
                <a:r>
                  <a:rPr lang="en-US" sz="2100" dirty="0"/>
                  <a:t>: how do we know </a:t>
                </a:r>
                <a14:m>
                  <m:oMath xmlns:m="http://schemas.openxmlformats.org/officeDocument/2006/math"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/>
                  <a:t> is correct?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99" y="5007761"/>
                <a:ext cx="5030480" cy="415498"/>
              </a:xfrm>
              <a:prstGeom prst="rect">
                <a:avLst/>
              </a:prstGeom>
              <a:blipFill>
                <a:blip r:embed="rId7"/>
                <a:stretch>
                  <a:fillRect l="-1455" t="-8696" r="-606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46604" y="2264645"/>
            <a:ext cx="170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 dataset 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302436" y="2668156"/>
            <a:ext cx="11467" cy="38786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2">
            <a:extLst>
              <a:ext uri="{FF2B5EF4-FFF2-40B4-BE49-F238E27FC236}">
                <a16:creationId xmlns:a16="http://schemas.microsoft.com/office/drawing/2014/main" id="{8ADE63F1-6467-41E8-BF7B-C3ED5B73E9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18" y="2928740"/>
            <a:ext cx="785673" cy="785673"/>
          </a:xfrm>
          <a:prstGeom prst="rect">
            <a:avLst/>
          </a:prstGeom>
        </p:spPr>
      </p:pic>
      <p:pic>
        <p:nvPicPr>
          <p:cNvPr id="29" name="Image 5">
            <a:extLst>
              <a:ext uri="{FF2B5EF4-FFF2-40B4-BE49-F238E27FC236}">
                <a16:creationId xmlns:a16="http://schemas.microsoft.com/office/drawing/2014/main" id="{B8009C70-BDD0-4508-A581-4CA159018D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51" y="2828738"/>
            <a:ext cx="785673" cy="78567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3128A37-6FC1-4DA3-92CE-AA670A05D5FF}"/>
              </a:ext>
            </a:extLst>
          </p:cNvPr>
          <p:cNvSpPr txBox="1">
            <a:spLocks/>
          </p:cNvSpPr>
          <p:nvPr/>
        </p:nvSpPr>
        <p:spPr>
          <a:xfrm>
            <a:off x="1471654" y="222787"/>
            <a:ext cx="6375286" cy="70076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Fully Homomorphic Signatures</a:t>
            </a:r>
          </a:p>
        </p:txBody>
      </p:sp>
      <p:pic>
        <p:nvPicPr>
          <p:cNvPr id="31" name="Picture 2" descr="C:\Users\wichs\AppData\Local\Microsoft\Windows\INetCache\IE\K7GP51NF\devil-icon[1].png">
            <a:extLst>
              <a:ext uri="{FF2B5EF4-FFF2-40B4-BE49-F238E27FC236}">
                <a16:creationId xmlns:a16="http://schemas.microsoft.com/office/drawing/2014/main" id="{44761F4E-3A2C-4135-B5A8-67F6601E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72" y="1994335"/>
            <a:ext cx="640752" cy="6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close up of a computer&#10;&#10;Description automatically generated">
            <a:extLst>
              <a:ext uri="{FF2B5EF4-FFF2-40B4-BE49-F238E27FC236}">
                <a16:creationId xmlns:a16="http://schemas.microsoft.com/office/drawing/2014/main" id="{5C2D753D-E902-40C1-A6F1-9AF1F8E1B7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308076" y="2304661"/>
            <a:ext cx="1037921" cy="880785"/>
          </a:xfrm>
          <a:prstGeom prst="rect">
            <a:avLst/>
          </a:prstGeom>
        </p:spPr>
      </p:pic>
      <p:sp>
        <p:nvSpPr>
          <p:cNvPr id="19" name="ZoneTexte 21">
            <a:extLst>
              <a:ext uri="{FF2B5EF4-FFF2-40B4-BE49-F238E27FC236}">
                <a16:creationId xmlns:a16="http://schemas.microsoft.com/office/drawing/2014/main" id="{70F62AC6-B10D-481B-ADE1-57F839CA0872}"/>
              </a:ext>
            </a:extLst>
          </p:cNvPr>
          <p:cNvSpPr txBox="1"/>
          <p:nvPr/>
        </p:nvSpPr>
        <p:spPr>
          <a:xfrm>
            <a:off x="1949571" y="2536324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  <p:sp>
        <p:nvSpPr>
          <p:cNvPr id="24" name="ZoneTexte 21">
            <a:extLst>
              <a:ext uri="{FF2B5EF4-FFF2-40B4-BE49-F238E27FC236}">
                <a16:creationId xmlns:a16="http://schemas.microsoft.com/office/drawing/2014/main" id="{CAFA4B3F-06F3-42CD-A089-D26644D1C3B5}"/>
              </a:ext>
            </a:extLst>
          </p:cNvPr>
          <p:cNvSpPr txBox="1"/>
          <p:nvPr/>
        </p:nvSpPr>
        <p:spPr>
          <a:xfrm>
            <a:off x="7867402" y="2601051"/>
            <a:ext cx="6142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Bob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B0B6D4-4D1E-4B19-B3F8-900DE92234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06" y="3671255"/>
            <a:ext cx="1838523" cy="96422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2AC636F-9B08-4690-9B35-B7245A4512D6}"/>
              </a:ext>
            </a:extLst>
          </p:cNvPr>
          <p:cNvSpPr/>
          <p:nvPr/>
        </p:nvSpPr>
        <p:spPr>
          <a:xfrm>
            <a:off x="6707108" y="1398267"/>
            <a:ext cx="2520370" cy="1078501"/>
          </a:xfrm>
          <a:prstGeom prst="cloudCallout">
            <a:avLst>
              <a:gd name="adj1" fmla="val 15184"/>
              <a:gd name="adj2" fmla="val 59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Median Household Size?</a:t>
            </a:r>
          </a:p>
        </p:txBody>
      </p:sp>
    </p:spTree>
    <p:extLst>
      <p:ext uri="{BB962C8B-B14F-4D97-AF65-F5344CB8AC3E}">
        <p14:creationId xmlns:p14="http://schemas.microsoft.com/office/powerpoint/2010/main" val="15663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59" grpId="0"/>
      <p:bldP spid="18" grpId="0"/>
      <p:bldP spid="27" grpId="0"/>
      <p:bldP spid="2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E9BA96-EEA1-4ECE-BBA9-8F20713D4958}"/>
                  </a:ext>
                </a:extLst>
              </p:cNvPr>
              <p:cNvSpPr txBox="1"/>
              <p:nvPr/>
            </p:nvSpPr>
            <p:spPr>
              <a:xfrm>
                <a:off x="6976539" y="302260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E9BA96-EEA1-4ECE-BBA9-8F20713D4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39" y="3022607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www.gamesparks.com/wp-content/uploads/2013/07/the-cloud.jpg">
            <a:extLst>
              <a:ext uri="{FF2B5EF4-FFF2-40B4-BE49-F238E27FC236}">
                <a16:creationId xmlns:a16="http://schemas.microsoft.com/office/drawing/2014/main" id="{EC937EB2-77E6-4CAA-B14D-31E8CBB0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53" y="2582461"/>
            <a:ext cx="3305569" cy="15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781949" y="3358571"/>
            <a:ext cx="976592" cy="414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41365" y="3023645"/>
                <a:ext cx="534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65" y="3023645"/>
                <a:ext cx="534762" cy="369332"/>
              </a:xfrm>
              <a:prstGeom prst="rect">
                <a:avLst/>
              </a:prstGeom>
              <a:blipFill>
                <a:blip r:embed="rId5"/>
                <a:stretch>
                  <a:fillRect l="-1022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cxnSpLocks/>
          </p:cNvCxnSpPr>
          <p:nvPr/>
        </p:nvCxnSpPr>
        <p:spPr>
          <a:xfrm flipV="1">
            <a:off x="6839622" y="3371284"/>
            <a:ext cx="872528" cy="1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223628" y="10632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7928" y="11775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2228" y="1291829"/>
            <a:ext cx="66427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pic>
        <p:nvPicPr>
          <p:cNvPr id="19" name="Picture 2" descr="C:\Users\wichs\AppData\Local\Microsoft\Windows\INetCache\IE\K7GP51NF\devil-ic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72" y="1994335"/>
            <a:ext cx="640752" cy="6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12">
            <a:extLst>
              <a:ext uri="{FF2B5EF4-FFF2-40B4-BE49-F238E27FC236}">
                <a16:creationId xmlns:a16="http://schemas.microsoft.com/office/drawing/2014/main" id="{8ADE63F1-6467-41E8-BF7B-C3ED5B73E9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18" y="2928740"/>
            <a:ext cx="785673" cy="785673"/>
          </a:xfrm>
          <a:prstGeom prst="rect">
            <a:avLst/>
          </a:prstGeom>
        </p:spPr>
      </p:pic>
      <p:pic>
        <p:nvPicPr>
          <p:cNvPr id="29" name="Image 5">
            <a:extLst>
              <a:ext uri="{FF2B5EF4-FFF2-40B4-BE49-F238E27FC236}">
                <a16:creationId xmlns:a16="http://schemas.microsoft.com/office/drawing/2014/main" id="{B8009C70-BDD0-4508-A581-4CA159018D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51" y="2828738"/>
            <a:ext cx="785673" cy="78567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35EBA0-2A85-4B5A-999E-172275DF29E4}"/>
              </a:ext>
            </a:extLst>
          </p:cNvPr>
          <p:cNvGrpSpPr/>
          <p:nvPr/>
        </p:nvGrpSpPr>
        <p:grpSpPr>
          <a:xfrm>
            <a:off x="1705289" y="2120152"/>
            <a:ext cx="1051744" cy="369332"/>
            <a:chOff x="2501134" y="1421678"/>
            <a:chExt cx="1402325" cy="49244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F135B4-D920-4D99-B69C-32B2E5550BD2}"/>
                </a:ext>
              </a:extLst>
            </p:cNvPr>
            <p:cNvSpPr/>
            <p:nvPr/>
          </p:nvSpPr>
          <p:spPr>
            <a:xfrm>
              <a:off x="2501134" y="1483427"/>
              <a:ext cx="1402325" cy="393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02811D-B2EE-487C-AE7B-868F05689B10}"/>
                    </a:ext>
                  </a:extLst>
                </p:cNvPr>
                <p:cNvSpPr txBox="1"/>
                <p:nvPr/>
              </p:nvSpPr>
              <p:spPr>
                <a:xfrm>
                  <a:off x="2700950" y="1421678"/>
                  <a:ext cx="1102010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02811D-B2EE-487C-AE7B-868F05689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950" y="1421678"/>
                  <a:ext cx="1102010" cy="492443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B2C133-79A2-4853-A254-5A6FBAACED1B}"/>
                  </a:ext>
                </a:extLst>
              </p:cNvPr>
              <p:cNvSpPr txBox="1"/>
              <p:nvPr/>
            </p:nvSpPr>
            <p:spPr>
              <a:xfrm>
                <a:off x="1538551" y="3720241"/>
                <a:ext cx="1510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σ</a:t>
                </a:r>
                <a:r>
                  <a:rPr lang="en-US" dirty="0"/>
                  <a:t> = </a:t>
                </a:r>
                <a:r>
                  <a:rPr lang="en-US" dirty="0" err="1"/>
                  <a:t>Sign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B2C133-79A2-4853-A254-5A6FBAACE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51" y="3720241"/>
                <a:ext cx="1510263" cy="369332"/>
              </a:xfrm>
              <a:prstGeom prst="rect">
                <a:avLst/>
              </a:prstGeom>
              <a:blipFill>
                <a:blip r:embed="rId10"/>
                <a:stretch>
                  <a:fillRect l="-32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3C1C526-3E95-4664-9FBB-96721937DCC8}"/>
              </a:ext>
            </a:extLst>
          </p:cNvPr>
          <p:cNvGrpSpPr/>
          <p:nvPr/>
        </p:nvGrpSpPr>
        <p:grpSpPr>
          <a:xfrm>
            <a:off x="7569094" y="2162179"/>
            <a:ext cx="1051744" cy="369332"/>
            <a:chOff x="2501134" y="1453159"/>
            <a:chExt cx="1402325" cy="49244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F398A8-1BE4-4A18-8D2A-0C44D34A6112}"/>
                </a:ext>
              </a:extLst>
            </p:cNvPr>
            <p:cNvSpPr/>
            <p:nvPr/>
          </p:nvSpPr>
          <p:spPr>
            <a:xfrm>
              <a:off x="2501134" y="1483427"/>
              <a:ext cx="1402325" cy="393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99D6D4-E90C-4725-BB0A-129F9A7E72D9}"/>
                    </a:ext>
                  </a:extLst>
                </p:cNvPr>
                <p:cNvSpPr txBox="1"/>
                <p:nvPr/>
              </p:nvSpPr>
              <p:spPr>
                <a:xfrm>
                  <a:off x="2897497" y="1453159"/>
                  <a:ext cx="665568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99D6D4-E90C-4725-BB0A-129F9A7E7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97" y="1453159"/>
                  <a:ext cx="665568" cy="49244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10BE617-E679-4A0B-8AA7-9C11289B471B}"/>
              </a:ext>
            </a:extLst>
          </p:cNvPr>
          <p:cNvCxnSpPr>
            <a:cxnSpLocks/>
            <a:stCxn id="45" idx="2"/>
            <a:endCxn id="59" idx="0"/>
          </p:cNvCxnSpPr>
          <p:nvPr/>
        </p:nvCxnSpPr>
        <p:spPr>
          <a:xfrm>
            <a:off x="6907470" y="2489483"/>
            <a:ext cx="601276" cy="53416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73618F3-1A48-4AA2-887E-77CFCEACAE48}"/>
              </a:ext>
            </a:extLst>
          </p:cNvPr>
          <p:cNvSpPr txBox="1"/>
          <p:nvPr/>
        </p:nvSpPr>
        <p:spPr>
          <a:xfrm>
            <a:off x="6515620" y="2120151"/>
            <a:ext cx="78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55B655-9363-41B0-8979-678F6F4F149A}"/>
                  </a:ext>
                </a:extLst>
              </p:cNvPr>
              <p:cNvSpPr txBox="1"/>
              <p:nvPr/>
            </p:nvSpPr>
            <p:spPr>
              <a:xfrm>
                <a:off x="6737295" y="3694775"/>
                <a:ext cx="2258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Verify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55B655-9363-41B0-8979-678F6F4F1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95" y="3694775"/>
                <a:ext cx="2258143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29">
                <a:extLst>
                  <a:ext uri="{FF2B5EF4-FFF2-40B4-BE49-F238E27FC236}">
                    <a16:creationId xmlns:a16="http://schemas.microsoft.com/office/drawing/2014/main" id="{5B5AEF8A-E28B-4221-857C-0F5860491F9A}"/>
                  </a:ext>
                </a:extLst>
              </p:cNvPr>
              <p:cNvSpPr/>
              <p:nvPr/>
            </p:nvSpPr>
            <p:spPr>
              <a:xfrm>
                <a:off x="2240726" y="4597734"/>
                <a:ext cx="4573824" cy="105280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Security</a:t>
                </a:r>
                <a:r>
                  <a:rPr lang="en-US" b="1" dirty="0">
                    <a:solidFill>
                      <a:schemeClr val="tx1"/>
                    </a:solidFill>
                  </a:rPr>
                  <a:t> :  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the cloud cannot convince Bob that result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 ≠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29">
                <a:extLst>
                  <a:ext uri="{FF2B5EF4-FFF2-40B4-BE49-F238E27FC236}">
                    <a16:creationId xmlns:a16="http://schemas.microsoft.com/office/drawing/2014/main" id="{5B5AEF8A-E28B-4221-857C-0F5860491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26" y="4597734"/>
                <a:ext cx="4573824" cy="1052806"/>
              </a:xfrm>
              <a:prstGeom prst="roundRect">
                <a:avLst/>
              </a:prstGeom>
              <a:blipFill>
                <a:blip r:embed="rId13"/>
                <a:stretch>
                  <a:fillRect r="-531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 descr="A close up of a computer&#10;&#10;Description automatically generated">
            <a:extLst>
              <a:ext uri="{FF2B5EF4-FFF2-40B4-BE49-F238E27FC236}">
                <a16:creationId xmlns:a16="http://schemas.microsoft.com/office/drawing/2014/main" id="{8C072A52-F6D0-4872-A74C-17825D302A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308076" y="2304661"/>
            <a:ext cx="1037921" cy="88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B1552-417F-416B-9057-6621037B9563}"/>
                  </a:ext>
                </a:extLst>
              </p:cNvPr>
              <p:cNvSpPr/>
              <p:nvPr/>
            </p:nvSpPr>
            <p:spPr>
              <a:xfrm>
                <a:off x="3285046" y="3036959"/>
                <a:ext cx="464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0B1552-417F-416B-9057-6621037B9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46" y="3036959"/>
                <a:ext cx="46442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3B38BF-1CAD-4A5C-AA6E-31C7C6542F9F}"/>
                  </a:ext>
                </a:extLst>
              </p:cNvPr>
              <p:cNvSpPr txBox="1"/>
              <p:nvPr/>
            </p:nvSpPr>
            <p:spPr>
              <a:xfrm>
                <a:off x="3140614" y="30226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3B38BF-1CAD-4A5C-AA6E-31C7C6542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14" y="3022607"/>
                <a:ext cx="36798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22D93C-9220-426A-B35B-E12350925AF0}"/>
                  </a:ext>
                </a:extLst>
              </p:cNvPr>
              <p:cNvSpPr/>
              <p:nvPr/>
            </p:nvSpPr>
            <p:spPr>
              <a:xfrm>
                <a:off x="4357217" y="3347392"/>
                <a:ext cx="153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Eval(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22D93C-9220-426A-B35B-E12350925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17" y="3347392"/>
                <a:ext cx="1533818" cy="369332"/>
              </a:xfrm>
              <a:prstGeom prst="rect">
                <a:avLst/>
              </a:prstGeom>
              <a:blipFill>
                <a:blip r:embed="rId18"/>
                <a:stretch>
                  <a:fillRect t="-8197" r="-31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A652AC-2BDE-4251-B7D3-04EF0D657C00}"/>
                  </a:ext>
                </a:extLst>
              </p:cNvPr>
              <p:cNvSpPr txBox="1"/>
              <p:nvPr/>
            </p:nvSpPr>
            <p:spPr>
              <a:xfrm>
                <a:off x="4464908" y="3082751"/>
                <a:ext cx="1128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A652AC-2BDE-4251-B7D3-04EF0D65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3082751"/>
                <a:ext cx="1128899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21">
            <a:extLst>
              <a:ext uri="{FF2B5EF4-FFF2-40B4-BE49-F238E27FC236}">
                <a16:creationId xmlns:a16="http://schemas.microsoft.com/office/drawing/2014/main" id="{EA2451DD-E336-4E78-AB71-62711C5DDC6D}"/>
              </a:ext>
            </a:extLst>
          </p:cNvPr>
          <p:cNvSpPr txBox="1"/>
          <p:nvPr/>
        </p:nvSpPr>
        <p:spPr>
          <a:xfrm>
            <a:off x="1949571" y="2536324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  <p:sp>
        <p:nvSpPr>
          <p:cNvPr id="38" name="ZoneTexte 21">
            <a:extLst>
              <a:ext uri="{FF2B5EF4-FFF2-40B4-BE49-F238E27FC236}">
                <a16:creationId xmlns:a16="http://schemas.microsoft.com/office/drawing/2014/main" id="{094E9837-14DD-437A-813D-C158D798D688}"/>
              </a:ext>
            </a:extLst>
          </p:cNvPr>
          <p:cNvSpPr txBox="1"/>
          <p:nvPr/>
        </p:nvSpPr>
        <p:spPr>
          <a:xfrm>
            <a:off x="7816437" y="2604905"/>
            <a:ext cx="6142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Bob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3C476-2B77-4E90-96EB-6129992FCD5D}"/>
              </a:ext>
            </a:extLst>
          </p:cNvPr>
          <p:cNvSpPr txBox="1">
            <a:spLocks/>
          </p:cNvSpPr>
          <p:nvPr/>
        </p:nvSpPr>
        <p:spPr>
          <a:xfrm>
            <a:off x="1471654" y="222787"/>
            <a:ext cx="6375286" cy="70076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Fully Homomorphic Signatures</a:t>
            </a:r>
          </a:p>
        </p:txBody>
      </p:sp>
    </p:spTree>
    <p:extLst>
      <p:ext uri="{BB962C8B-B14F-4D97-AF65-F5344CB8AC3E}">
        <p14:creationId xmlns:p14="http://schemas.microsoft.com/office/powerpoint/2010/main" val="41063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/>
      <p:bldP spid="45" grpId="0"/>
      <p:bldP spid="46" grpId="0"/>
      <p:bldP spid="47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96752"/>
            <a:ext cx="8352928" cy="3321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92640" y="2921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7" y="1206038"/>
            <a:ext cx="8424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Theorem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2400" dirty="0"/>
              <a:t>Gorbunov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Vaikuntanathan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Wichs’15]</a:t>
            </a:r>
            <a:r>
              <a:rPr lang="en-CA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CA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	</a:t>
            </a:r>
          </a:p>
          <a:p>
            <a:r>
              <a:rPr lang="en-US" sz="2600" dirty="0"/>
              <a:t>A </a:t>
            </a:r>
            <a:r>
              <a:rPr lang="en-US" sz="2600" i="1" dirty="0"/>
              <a:t>leveled</a:t>
            </a:r>
            <a:r>
              <a:rPr lang="en-US" sz="2600" dirty="0"/>
              <a:t> fully homomorphic signature (HS) scheme for all circuits of some a-priori bounded depth d. 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554847" y="2729881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Shortness</a:t>
            </a:r>
            <a:r>
              <a:rPr lang="en-US" sz="2200" dirty="0"/>
              <a:t>: Size of certificate </a:t>
            </a:r>
            <a:r>
              <a:rPr lang="el-GR" sz="2200" dirty="0"/>
              <a:t>σ</a:t>
            </a:r>
            <a:r>
              <a:rPr lang="en-US" sz="2200" baseline="-25000" dirty="0" err="1"/>
              <a:t>f,y</a:t>
            </a:r>
            <a:r>
              <a:rPr lang="en-US" sz="2200" dirty="0"/>
              <a:t> is poly(</a:t>
            </a:r>
            <a:r>
              <a:rPr lang="el-GR" sz="2200" dirty="0"/>
              <a:t>λ</a:t>
            </a:r>
            <a:r>
              <a:rPr lang="en-US" sz="2200" dirty="0"/>
              <a:t>, d)  where </a:t>
            </a:r>
            <a:r>
              <a:rPr lang="el-GR" sz="2200" dirty="0"/>
              <a:t>λ</a:t>
            </a:r>
            <a:r>
              <a:rPr lang="en-US" sz="2200" dirty="0"/>
              <a:t> is the security parameter  and d is the circuit depth for f.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4847" y="3793423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Security</a:t>
            </a:r>
            <a:r>
              <a:rPr lang="en-US" sz="2200" dirty="0"/>
              <a:t>: assuming hardness of LWE/SIS.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830251"/>
            <a:ext cx="85689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Caveat:  Need large public random string (public </a:t>
            </a:r>
            <a:r>
              <a:rPr lang="en-US" sz="2400" dirty="0" err="1"/>
              <a:t>params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       or random oracle model. </a:t>
            </a:r>
          </a:p>
        </p:txBody>
      </p:sp>
    </p:spTree>
    <p:extLst>
      <p:ext uri="{BB962C8B-B14F-4D97-AF65-F5344CB8AC3E}">
        <p14:creationId xmlns:p14="http://schemas.microsoft.com/office/powerpoint/2010/main" val="3635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 rot="19549947">
            <a:off x="3469274" y="2819879"/>
            <a:ext cx="1470047" cy="463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 rot="2193044">
            <a:off x="3483529" y="4063350"/>
            <a:ext cx="1324942" cy="463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5046899" y="1950767"/>
            <a:ext cx="25635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a typeface="Cambria Math" pitchFamily="18" charset="0"/>
                <a:cs typeface="Arial Unicode MS" pitchFamily="34" charset="-128"/>
              </a:rPr>
              <a:t>Fully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ea typeface="Cambria Math" pitchFamily="18" charset="0"/>
                <a:cs typeface="Arial Unicode MS" pitchFamily="34" charset="-128"/>
              </a:rPr>
              <a:t>Homomorphic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ea typeface="Cambria Math" pitchFamily="18" charset="0"/>
                <a:cs typeface="Arial Unicode MS" pitchFamily="34" charset="-128"/>
              </a:rPr>
              <a:t>Encryption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9809" y="4148431"/>
            <a:ext cx="25635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ea typeface="Cambria Math" pitchFamily="18" charset="0"/>
                <a:cs typeface="Arial Unicode MS" pitchFamily="34" charset="-128"/>
              </a:rPr>
              <a:t>Fully</a:t>
            </a:r>
          </a:p>
          <a:p>
            <a:pPr algn="ctr"/>
            <a:r>
              <a:rPr lang="en-US" sz="3000" b="1" dirty="0">
                <a:solidFill>
                  <a:srgbClr val="00B050"/>
                </a:solidFill>
                <a:ea typeface="Cambria Math" pitchFamily="18" charset="0"/>
                <a:cs typeface="Arial Unicode MS" pitchFamily="34" charset="-128"/>
              </a:rPr>
              <a:t>Homomorphic </a:t>
            </a:r>
          </a:p>
          <a:p>
            <a:pPr algn="ctr"/>
            <a:r>
              <a:rPr lang="en-US" sz="3000" b="1" dirty="0">
                <a:solidFill>
                  <a:srgbClr val="00B050"/>
                </a:solidFill>
                <a:ea typeface="Cambria Math" pitchFamily="18" charset="0"/>
                <a:cs typeface="Arial Unicode MS" pitchFamily="34" charset="-128"/>
              </a:rPr>
              <a:t>Signatures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C73683-A495-46D1-9E2D-52F2C6DDD6D5}"/>
              </a:ext>
            </a:extLst>
          </p:cNvPr>
          <p:cNvSpPr/>
          <p:nvPr/>
        </p:nvSpPr>
        <p:spPr>
          <a:xfrm>
            <a:off x="2887675" y="3405011"/>
            <a:ext cx="578386" cy="54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934041" y="2840720"/>
            <a:ext cx="2563522" cy="1477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  <a:ea typeface="Cambria Math" pitchFamily="18" charset="0"/>
                <a:cs typeface="Arial Unicode MS" pitchFamily="34" charset="-128"/>
              </a:rPr>
              <a:t>Fully</a:t>
            </a:r>
          </a:p>
          <a:p>
            <a:pPr algn="ctr"/>
            <a:r>
              <a:rPr lang="en-US" sz="3000" b="1" dirty="0">
                <a:solidFill>
                  <a:srgbClr val="7030A0"/>
                </a:solidFill>
                <a:ea typeface="Cambria Math" pitchFamily="18" charset="0"/>
                <a:cs typeface="Arial Unicode MS" pitchFamily="34" charset="-128"/>
              </a:rPr>
              <a:t>Homomorphic </a:t>
            </a:r>
          </a:p>
          <a:p>
            <a:pPr algn="ctr"/>
            <a:r>
              <a:rPr lang="en-US" sz="3000" b="1" dirty="0">
                <a:solidFill>
                  <a:srgbClr val="7030A0"/>
                </a:solidFill>
                <a:ea typeface="Cambria Math" pitchFamily="18" charset="0"/>
                <a:cs typeface="Arial Unicode MS" pitchFamily="34" charset="-128"/>
              </a:rPr>
              <a:t>Commitments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2D7A57-D7F5-4EBD-A83E-CD391C693B89}"/>
              </a:ext>
            </a:extLst>
          </p:cNvPr>
          <p:cNvSpPr txBox="1">
            <a:spLocks/>
          </p:cNvSpPr>
          <p:nvPr/>
        </p:nvSpPr>
        <p:spPr>
          <a:xfrm>
            <a:off x="114794" y="1011227"/>
            <a:ext cx="7115166" cy="70076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Unified Construction: Connects FHE and FHS</a:t>
            </a:r>
          </a:p>
        </p:txBody>
      </p:sp>
    </p:spTree>
    <p:extLst>
      <p:ext uri="{BB962C8B-B14F-4D97-AF65-F5344CB8AC3E}">
        <p14:creationId xmlns:p14="http://schemas.microsoft.com/office/powerpoint/2010/main" val="3543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937" y="104450"/>
            <a:ext cx="6172200" cy="857250"/>
          </a:xfrm>
        </p:spPr>
        <p:txBody>
          <a:bodyPr/>
          <a:lstStyle/>
          <a:p>
            <a:r>
              <a:rPr lang="en-US" dirty="0"/>
              <a:t>Commitments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09850" y="3175530"/>
            <a:ext cx="2873099" cy="19473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37713" y="2762926"/>
                <a:ext cx="23101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 =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commit</a:t>
                </a:r>
                <a14:m>
                  <m:oMath xmlns:m="http://schemas.openxmlformats.org/officeDocument/2006/math"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</a:t>
                </a:r>
                <a:endParaRPr lang="en-US" sz="2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13" y="2762926"/>
                <a:ext cx="2310120" cy="415498"/>
              </a:xfrm>
              <a:prstGeom prst="rect">
                <a:avLst/>
              </a:prstGeom>
              <a:blipFill>
                <a:blip r:embed="rId3"/>
                <a:stretch>
                  <a:fillRect t="-8824" r="-263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3057676" y="3928414"/>
            <a:ext cx="2873099" cy="19473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8297" y="4629430"/>
                <a:ext cx="5258619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/>
                  <a:t>Hiding</a:t>
                </a:r>
                <a:r>
                  <a:rPr lang="en-US" sz="2100" dirty="0"/>
                  <a:t>:       Commitment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 hides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  <a:p>
                <a:endParaRPr lang="en-US" sz="2100" b="1" dirty="0"/>
              </a:p>
              <a:p>
                <a:r>
                  <a:rPr lang="en-US" sz="2100" b="1" dirty="0"/>
                  <a:t>Binding</a:t>
                </a:r>
                <a:r>
                  <a:rPr lang="en-US" sz="2100" dirty="0"/>
                  <a:t>:     Can only open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/>
                  <a:t>to a single value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97" y="4629430"/>
                <a:ext cx="5258619" cy="1061829"/>
              </a:xfrm>
              <a:prstGeom prst="rect">
                <a:avLst/>
              </a:prstGeom>
              <a:blipFill>
                <a:blip r:embed="rId4"/>
                <a:stretch>
                  <a:fillRect l="-1390" t="-3429" r="-1159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2">
            <a:extLst>
              <a:ext uri="{FF2B5EF4-FFF2-40B4-BE49-F238E27FC236}">
                <a16:creationId xmlns:a16="http://schemas.microsoft.com/office/drawing/2014/main" id="{CEB49241-4C92-4B3E-B1D3-A42DFA1E6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95" y="3276142"/>
            <a:ext cx="785673" cy="785673"/>
          </a:xfrm>
          <a:prstGeom prst="rect">
            <a:avLst/>
          </a:prstGeom>
        </p:spPr>
      </p:pic>
      <p:pic>
        <p:nvPicPr>
          <p:cNvPr id="16" name="Image 5">
            <a:extLst>
              <a:ext uri="{FF2B5EF4-FFF2-40B4-BE49-F238E27FC236}">
                <a16:creationId xmlns:a16="http://schemas.microsoft.com/office/drawing/2014/main" id="{3472E080-84AB-471D-BF9F-CC53996EB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53" y="3303416"/>
            <a:ext cx="785673" cy="78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90EA52-BA0E-47DD-A533-82AC76EE8E1E}"/>
                  </a:ext>
                </a:extLst>
              </p:cNvPr>
              <p:cNvSpPr txBox="1"/>
              <p:nvPr/>
            </p:nvSpPr>
            <p:spPr>
              <a:xfrm>
                <a:off x="2906981" y="1878292"/>
                <a:ext cx="3434723" cy="4154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/>
                  <a:t> :   public commitment key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90EA52-BA0E-47DD-A533-82AC76EE8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81" y="1878292"/>
                <a:ext cx="3434723" cy="415498"/>
              </a:xfrm>
              <a:prstGeom prst="rect">
                <a:avLst/>
              </a:prstGeom>
              <a:blipFill>
                <a:blip r:embed="rId7"/>
                <a:stretch>
                  <a:fillRect l="-1066" t="-8824" r="-124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B3E7B9-C89F-4973-94D0-4813EFEBF887}"/>
                  </a:ext>
                </a:extLst>
              </p:cNvPr>
              <p:cNvSpPr txBox="1"/>
              <p:nvPr/>
            </p:nvSpPr>
            <p:spPr>
              <a:xfrm>
                <a:off x="6337116" y="1877491"/>
                <a:ext cx="2006784" cy="4154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100" dirty="0"/>
                  <a:t> : trapdoor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B3E7B9-C89F-4973-94D0-4813EFEBF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16" y="1877491"/>
                <a:ext cx="2006784" cy="415498"/>
              </a:xfrm>
              <a:prstGeom prst="rect">
                <a:avLst/>
              </a:prstGeom>
              <a:blipFill>
                <a:blip r:embed="rId8"/>
                <a:stretch>
                  <a:fillRect l="-304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21">
            <a:extLst>
              <a:ext uri="{FF2B5EF4-FFF2-40B4-BE49-F238E27FC236}">
                <a16:creationId xmlns:a16="http://schemas.microsoft.com/office/drawing/2014/main" id="{49D6E75F-E0A8-4886-A3E8-8336B44ADAFD}"/>
              </a:ext>
            </a:extLst>
          </p:cNvPr>
          <p:cNvSpPr txBox="1"/>
          <p:nvPr/>
        </p:nvSpPr>
        <p:spPr>
          <a:xfrm>
            <a:off x="1788354" y="2838577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  <p:sp>
        <p:nvSpPr>
          <p:cNvPr id="20" name="ZoneTexte 21">
            <a:extLst>
              <a:ext uri="{FF2B5EF4-FFF2-40B4-BE49-F238E27FC236}">
                <a16:creationId xmlns:a16="http://schemas.microsoft.com/office/drawing/2014/main" id="{B6C7637A-2C15-4D8C-ABB2-70E900B49F6A}"/>
              </a:ext>
            </a:extLst>
          </p:cNvPr>
          <p:cNvSpPr txBox="1"/>
          <p:nvPr/>
        </p:nvSpPr>
        <p:spPr>
          <a:xfrm>
            <a:off x="6493279" y="2838577"/>
            <a:ext cx="6142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2DAD13-30C4-4CE8-92D5-CCAD722ACFBC}"/>
                  </a:ext>
                </a:extLst>
              </p:cNvPr>
              <p:cNvSpPr/>
              <p:nvPr/>
            </p:nvSpPr>
            <p:spPr>
              <a:xfrm>
                <a:off x="3407052" y="3555472"/>
                <a:ext cx="227498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bit: 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/>
                  <a:t>,</a:t>
                </a:r>
                <a:r>
                  <a:rPr lang="en-US" sz="2100" dirty="0">
                    <a:solidFill>
                      <a:srgbClr val="0070C0"/>
                    </a:solidFill>
                  </a:rPr>
                  <a:t>  </a:t>
                </a:r>
                <a:r>
                  <a:rPr lang="en-US" sz="2100" dirty="0"/>
                  <a:t>opening: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2DAD13-30C4-4CE8-92D5-CCAD722AC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052" y="3555472"/>
                <a:ext cx="2274982" cy="415498"/>
              </a:xfrm>
              <a:prstGeom prst="rect">
                <a:avLst/>
              </a:prstGeom>
              <a:blipFill>
                <a:blip r:embed="rId9"/>
                <a:stretch>
                  <a:fillRect l="-3217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95FC19-9711-41C8-BACA-4E5F801CB375}"/>
                  </a:ext>
                </a:extLst>
              </p:cNvPr>
              <p:cNvSpPr txBox="1"/>
              <p:nvPr/>
            </p:nvSpPr>
            <p:spPr>
              <a:xfrm>
                <a:off x="1625043" y="404318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95FC19-9711-41C8-BACA-4E5F801C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43" y="4043186"/>
                <a:ext cx="3679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FF5D5D-32F2-404A-B266-280C1DAB7043}"/>
                  </a:ext>
                </a:extLst>
              </p:cNvPr>
              <p:cNvSpPr txBox="1"/>
              <p:nvPr/>
            </p:nvSpPr>
            <p:spPr>
              <a:xfrm>
                <a:off x="1866968" y="4061815"/>
                <a:ext cx="93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FF5D5D-32F2-404A-B266-280C1DAB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68" y="4061815"/>
                <a:ext cx="930063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3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3009850" y="3175530"/>
            <a:ext cx="2873099" cy="19473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57676" y="3928414"/>
            <a:ext cx="2873099" cy="19473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8297" y="4629430"/>
                <a:ext cx="5258619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/>
                  <a:t>Hiding</a:t>
                </a:r>
                <a:r>
                  <a:rPr lang="en-US" sz="2100" dirty="0"/>
                  <a:t>:       Commitment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 hides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  <a:p>
                <a:r>
                  <a:rPr lang="en-US" sz="2100" b="1" dirty="0"/>
                  <a:t>	        </a:t>
                </a:r>
                <a:r>
                  <a:rPr lang="en-US" sz="2100" dirty="0">
                    <a:solidFill>
                      <a:srgbClr val="FF0000"/>
                    </a:solidFill>
                  </a:rPr>
                  <a:t>… but given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can recover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 </a:t>
                </a:r>
                <a:endParaRPr lang="en-US" sz="2100" b="1" dirty="0">
                  <a:solidFill>
                    <a:srgbClr val="FF0000"/>
                  </a:solidFill>
                </a:endParaRPr>
              </a:p>
              <a:p>
                <a:r>
                  <a:rPr lang="en-US" sz="2100" b="1" dirty="0"/>
                  <a:t>Binding</a:t>
                </a:r>
                <a:r>
                  <a:rPr lang="en-US" sz="2100" dirty="0"/>
                  <a:t>:     Can only open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/>
                  <a:t>to a single value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97" y="4629430"/>
                <a:ext cx="5258619" cy="1061829"/>
              </a:xfrm>
              <a:prstGeom prst="rect">
                <a:avLst/>
              </a:prstGeom>
              <a:blipFill>
                <a:blip r:embed="rId3"/>
                <a:stretch>
                  <a:fillRect l="-1390" t="-3429" r="-1159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2">
            <a:extLst>
              <a:ext uri="{FF2B5EF4-FFF2-40B4-BE49-F238E27FC236}">
                <a16:creationId xmlns:a16="http://schemas.microsoft.com/office/drawing/2014/main" id="{CEB49241-4C92-4B3E-B1D3-A42DFA1E6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95" y="3276142"/>
            <a:ext cx="785673" cy="785673"/>
          </a:xfrm>
          <a:prstGeom prst="rect">
            <a:avLst/>
          </a:prstGeom>
        </p:spPr>
      </p:pic>
      <p:pic>
        <p:nvPicPr>
          <p:cNvPr id="16" name="Image 5">
            <a:extLst>
              <a:ext uri="{FF2B5EF4-FFF2-40B4-BE49-F238E27FC236}">
                <a16:creationId xmlns:a16="http://schemas.microsoft.com/office/drawing/2014/main" id="{3472E080-84AB-471D-BF9F-CC53996EB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53" y="3303416"/>
            <a:ext cx="785673" cy="78567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620581-B6E2-4C5F-A7F1-22994849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1751"/>
            <a:ext cx="6172200" cy="8572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Extractable</a:t>
            </a:r>
            <a:r>
              <a:rPr lang="en-US" dirty="0"/>
              <a:t>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84978F-9C12-4A43-9AEC-9E074A8B7FBA}"/>
                  </a:ext>
                </a:extLst>
              </p:cNvPr>
              <p:cNvSpPr txBox="1"/>
              <p:nvPr/>
            </p:nvSpPr>
            <p:spPr>
              <a:xfrm>
                <a:off x="6660232" y="617339"/>
                <a:ext cx="22928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encryption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84978F-9C12-4A43-9AEC-9E074A8B7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617339"/>
                <a:ext cx="2292807" cy="553998"/>
              </a:xfrm>
              <a:prstGeom prst="rect">
                <a:avLst/>
              </a:prstGeom>
              <a:blipFill>
                <a:blip r:embed="rId6"/>
                <a:stretch>
                  <a:fillRect t="-13187" r="-5585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B5E44A-BE58-4BF4-B133-574DF27A74F6}"/>
                  </a:ext>
                </a:extLst>
              </p:cNvPr>
              <p:cNvSpPr/>
              <p:nvPr/>
            </p:nvSpPr>
            <p:spPr>
              <a:xfrm>
                <a:off x="3537713" y="2762926"/>
                <a:ext cx="23101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 =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commit</a:t>
                </a:r>
                <a14:m>
                  <m:oMath xmlns:m="http://schemas.openxmlformats.org/officeDocument/2006/math"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</a:t>
                </a:r>
                <a:endParaRPr lang="en-US" sz="21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B5E44A-BE58-4BF4-B133-574DF27A7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13" y="2762926"/>
                <a:ext cx="2310120" cy="415498"/>
              </a:xfrm>
              <a:prstGeom prst="rect">
                <a:avLst/>
              </a:prstGeom>
              <a:blipFill>
                <a:blip r:embed="rId7"/>
                <a:stretch>
                  <a:fillRect t="-8824" r="-263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83C606-869B-4ED1-AB0E-C5915FC94CB3}"/>
                  </a:ext>
                </a:extLst>
              </p:cNvPr>
              <p:cNvSpPr txBox="1"/>
              <p:nvPr/>
            </p:nvSpPr>
            <p:spPr>
              <a:xfrm>
                <a:off x="2906981" y="1878292"/>
                <a:ext cx="3434723" cy="4154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/>
                  <a:t> :   public commitment key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83C606-869B-4ED1-AB0E-C5915FC94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81" y="1878292"/>
                <a:ext cx="3434723" cy="415498"/>
              </a:xfrm>
              <a:prstGeom prst="rect">
                <a:avLst/>
              </a:prstGeom>
              <a:blipFill>
                <a:blip r:embed="rId8"/>
                <a:stretch>
                  <a:fillRect l="-1066" t="-8824" r="-124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9E899E-C8FE-45E5-887F-7F72EE748A65}"/>
                  </a:ext>
                </a:extLst>
              </p:cNvPr>
              <p:cNvSpPr txBox="1"/>
              <p:nvPr/>
            </p:nvSpPr>
            <p:spPr>
              <a:xfrm>
                <a:off x="6337116" y="1877491"/>
                <a:ext cx="2006784" cy="4154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100" dirty="0"/>
                  <a:t> : trapdoor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9E899E-C8FE-45E5-887F-7F72EE748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16" y="1877491"/>
                <a:ext cx="2006784" cy="415498"/>
              </a:xfrm>
              <a:prstGeom prst="rect">
                <a:avLst/>
              </a:prstGeom>
              <a:blipFill>
                <a:blip r:embed="rId9"/>
                <a:stretch>
                  <a:fillRect l="-304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21">
            <a:extLst>
              <a:ext uri="{FF2B5EF4-FFF2-40B4-BE49-F238E27FC236}">
                <a16:creationId xmlns:a16="http://schemas.microsoft.com/office/drawing/2014/main" id="{B9C1BBA6-7C6D-4BD7-AF25-AAB37C9148E7}"/>
              </a:ext>
            </a:extLst>
          </p:cNvPr>
          <p:cNvSpPr txBox="1"/>
          <p:nvPr/>
        </p:nvSpPr>
        <p:spPr>
          <a:xfrm>
            <a:off x="1788354" y="2838577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6E0C961A-DC30-4017-9060-82A119CB94FA}"/>
              </a:ext>
            </a:extLst>
          </p:cNvPr>
          <p:cNvSpPr txBox="1"/>
          <p:nvPr/>
        </p:nvSpPr>
        <p:spPr>
          <a:xfrm>
            <a:off x="6493279" y="2838577"/>
            <a:ext cx="6142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399237B-FCED-4149-8EC6-E8E7C38520C3}"/>
                  </a:ext>
                </a:extLst>
              </p:cNvPr>
              <p:cNvSpPr/>
              <p:nvPr/>
            </p:nvSpPr>
            <p:spPr>
              <a:xfrm>
                <a:off x="3407052" y="3555472"/>
                <a:ext cx="227498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bit: 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/>
                  <a:t>,</a:t>
                </a:r>
                <a:r>
                  <a:rPr lang="en-US" sz="2100" dirty="0">
                    <a:solidFill>
                      <a:srgbClr val="0070C0"/>
                    </a:solidFill>
                  </a:rPr>
                  <a:t>  </a:t>
                </a:r>
                <a:r>
                  <a:rPr lang="en-US" sz="2100" dirty="0"/>
                  <a:t>opening: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399237B-FCED-4149-8EC6-E8E7C385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052" y="3555472"/>
                <a:ext cx="2274982" cy="415498"/>
              </a:xfrm>
              <a:prstGeom prst="rect">
                <a:avLst/>
              </a:prstGeom>
              <a:blipFill>
                <a:blip r:embed="rId10"/>
                <a:stretch>
                  <a:fillRect l="-3217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A3B368-4D9D-434F-A2CF-14B042CBF6B8}"/>
                  </a:ext>
                </a:extLst>
              </p:cNvPr>
              <p:cNvSpPr txBox="1"/>
              <p:nvPr/>
            </p:nvSpPr>
            <p:spPr>
              <a:xfrm>
                <a:off x="1625043" y="404318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A3B368-4D9D-434F-A2CF-14B042CBF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43" y="4043186"/>
                <a:ext cx="3679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E0C9B-3301-41C8-85C7-6ED09786B2D9}"/>
                  </a:ext>
                </a:extLst>
              </p:cNvPr>
              <p:cNvSpPr txBox="1"/>
              <p:nvPr/>
            </p:nvSpPr>
            <p:spPr>
              <a:xfrm>
                <a:off x="1866968" y="4061815"/>
                <a:ext cx="93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E0C9B-3301-41C8-85C7-6ED09786B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68" y="4061815"/>
                <a:ext cx="930063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8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3009850" y="3175530"/>
            <a:ext cx="2873099" cy="19473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57676" y="3928414"/>
            <a:ext cx="2873099" cy="19473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8297" y="4629430"/>
                <a:ext cx="591444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/>
                  <a:t>Hiding</a:t>
                </a:r>
                <a:r>
                  <a:rPr lang="en-US" sz="2100" dirty="0"/>
                  <a:t>:       Commitment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 hides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  <a:p>
                <a:r>
                  <a:rPr lang="en-US" sz="2100" b="1" dirty="0"/>
                  <a:t>	</a:t>
                </a:r>
                <a:endParaRPr lang="en-US" sz="2100" b="1" dirty="0">
                  <a:solidFill>
                    <a:srgbClr val="FF0000"/>
                  </a:solidFill>
                </a:endParaRPr>
              </a:p>
              <a:p>
                <a:r>
                  <a:rPr lang="en-US" sz="2100" b="1" dirty="0"/>
                  <a:t>Binding</a:t>
                </a:r>
                <a:r>
                  <a:rPr lang="en-US" sz="2100" dirty="0"/>
                  <a:t>:     Can only open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 to a single value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r>
                  <a:rPr lang="en-US" sz="2100" dirty="0"/>
                  <a:t>	         </a:t>
                </a:r>
                <a:r>
                  <a:rPr lang="en-US" sz="2100" dirty="0">
                    <a:solidFill>
                      <a:srgbClr val="00B050"/>
                    </a:solidFill>
                  </a:rPr>
                  <a:t>… but given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100" dirty="0">
                    <a:solidFill>
                      <a:srgbClr val="00B050"/>
                    </a:solidFill>
                  </a:rPr>
                  <a:t> can open any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rgbClr val="00B050"/>
                    </a:solidFill>
                  </a:rPr>
                  <a:t> to any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97" y="4629430"/>
                <a:ext cx="5914440" cy="1384995"/>
              </a:xfrm>
              <a:prstGeom prst="rect">
                <a:avLst/>
              </a:prstGeom>
              <a:blipFill>
                <a:blip r:embed="rId3"/>
                <a:stretch>
                  <a:fillRect l="-1237"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2">
            <a:extLst>
              <a:ext uri="{FF2B5EF4-FFF2-40B4-BE49-F238E27FC236}">
                <a16:creationId xmlns:a16="http://schemas.microsoft.com/office/drawing/2014/main" id="{CEB49241-4C92-4B3E-B1D3-A42DFA1E6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95" y="3276142"/>
            <a:ext cx="785673" cy="785673"/>
          </a:xfrm>
          <a:prstGeom prst="rect">
            <a:avLst/>
          </a:prstGeom>
        </p:spPr>
      </p:pic>
      <p:pic>
        <p:nvPicPr>
          <p:cNvPr id="16" name="Image 5">
            <a:extLst>
              <a:ext uri="{FF2B5EF4-FFF2-40B4-BE49-F238E27FC236}">
                <a16:creationId xmlns:a16="http://schemas.microsoft.com/office/drawing/2014/main" id="{3472E080-84AB-471D-BF9F-CC53996EB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53" y="3303416"/>
            <a:ext cx="785673" cy="78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84978F-9C12-4A43-9AEC-9E074A8B7FBA}"/>
                  </a:ext>
                </a:extLst>
              </p:cNvPr>
              <p:cNvSpPr txBox="1"/>
              <p:nvPr/>
            </p:nvSpPr>
            <p:spPr>
              <a:xfrm>
                <a:off x="6135282" y="309802"/>
                <a:ext cx="22086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 signatures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84978F-9C12-4A43-9AEC-9E074A8B7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82" y="309802"/>
                <a:ext cx="2208618" cy="553998"/>
              </a:xfrm>
              <a:prstGeom prst="rect">
                <a:avLst/>
              </a:prstGeom>
              <a:blipFill>
                <a:blip r:embed="rId6"/>
                <a:stretch>
                  <a:fillRect t="-13187" r="-5785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576E0BE1-5C20-426B-87CF-A5312BEB0B0D}"/>
              </a:ext>
            </a:extLst>
          </p:cNvPr>
          <p:cNvSpPr txBox="1">
            <a:spLocks/>
          </p:cNvSpPr>
          <p:nvPr/>
        </p:nvSpPr>
        <p:spPr>
          <a:xfrm>
            <a:off x="1472491" y="181327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B050"/>
                </a:solidFill>
              </a:rPr>
              <a:t>Equivocal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/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361FD0-7373-41B9-98DD-99A6C75F8BF5}"/>
                  </a:ext>
                </a:extLst>
              </p:cNvPr>
              <p:cNvSpPr/>
              <p:nvPr/>
            </p:nvSpPr>
            <p:spPr>
              <a:xfrm>
                <a:off x="3537713" y="2762926"/>
                <a:ext cx="23101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 = </a:t>
                </a:r>
                <a:r>
                  <a:rPr lang="en-US" sz="2100" dirty="0" err="1">
                    <a:solidFill>
                      <a:srgbClr val="0070C0"/>
                    </a:solidFill>
                  </a:rPr>
                  <a:t>commit</a:t>
                </a:r>
                <a14:m>
                  <m:oMath xmlns:m="http://schemas.openxmlformats.org/officeDocument/2006/math">
                    <m:r>
                      <a:rPr lang="en-US" sz="21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)</a:t>
                </a:r>
                <a:endParaRPr lang="en-US" sz="21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361FD0-7373-41B9-98DD-99A6C75F8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13" y="2762926"/>
                <a:ext cx="2310120" cy="415498"/>
              </a:xfrm>
              <a:prstGeom prst="rect">
                <a:avLst/>
              </a:prstGeom>
              <a:blipFill>
                <a:blip r:embed="rId7"/>
                <a:stretch>
                  <a:fillRect t="-8824" r="-263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7D4613-F763-4F13-84D9-581D4D37D6F9}"/>
                  </a:ext>
                </a:extLst>
              </p:cNvPr>
              <p:cNvSpPr txBox="1"/>
              <p:nvPr/>
            </p:nvSpPr>
            <p:spPr>
              <a:xfrm>
                <a:off x="2906981" y="1878292"/>
                <a:ext cx="3434723" cy="4154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dirty="0"/>
                  <a:t> :   public commitment key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7D4613-F763-4F13-84D9-581D4D37D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81" y="1878292"/>
                <a:ext cx="3434723" cy="415498"/>
              </a:xfrm>
              <a:prstGeom prst="rect">
                <a:avLst/>
              </a:prstGeom>
              <a:blipFill>
                <a:blip r:embed="rId8"/>
                <a:stretch>
                  <a:fillRect l="-1066" t="-8824" r="-124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276F75-18B1-47DD-BA8C-CA5818C4B2E4}"/>
                  </a:ext>
                </a:extLst>
              </p:cNvPr>
              <p:cNvSpPr txBox="1"/>
              <p:nvPr/>
            </p:nvSpPr>
            <p:spPr>
              <a:xfrm>
                <a:off x="6337116" y="1877491"/>
                <a:ext cx="2006784" cy="4154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100" dirty="0"/>
                  <a:t> : trapdoor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276F75-18B1-47DD-BA8C-CA5818C4B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16" y="1877491"/>
                <a:ext cx="2006784" cy="415498"/>
              </a:xfrm>
              <a:prstGeom prst="rect">
                <a:avLst/>
              </a:prstGeom>
              <a:blipFill>
                <a:blip r:embed="rId9"/>
                <a:stretch>
                  <a:fillRect l="-304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21">
            <a:extLst>
              <a:ext uri="{FF2B5EF4-FFF2-40B4-BE49-F238E27FC236}">
                <a16:creationId xmlns:a16="http://schemas.microsoft.com/office/drawing/2014/main" id="{6CDEF8E1-56F6-47BD-A9AA-9EEAB45BAACB}"/>
              </a:ext>
            </a:extLst>
          </p:cNvPr>
          <p:cNvSpPr txBox="1"/>
          <p:nvPr/>
        </p:nvSpPr>
        <p:spPr>
          <a:xfrm>
            <a:off x="1788354" y="2838577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Alice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CE5AE921-833A-4F85-B37F-B9914D612F3E}"/>
              </a:ext>
            </a:extLst>
          </p:cNvPr>
          <p:cNvSpPr txBox="1"/>
          <p:nvPr/>
        </p:nvSpPr>
        <p:spPr>
          <a:xfrm>
            <a:off x="6493279" y="2838577"/>
            <a:ext cx="6142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8B811C-AB70-48CB-8FC4-BE471034C879}"/>
                  </a:ext>
                </a:extLst>
              </p:cNvPr>
              <p:cNvSpPr/>
              <p:nvPr/>
            </p:nvSpPr>
            <p:spPr>
              <a:xfrm>
                <a:off x="3407052" y="3555472"/>
                <a:ext cx="227498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bit: 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/>
                  <a:t>,</a:t>
                </a:r>
                <a:r>
                  <a:rPr lang="en-US" sz="2100" dirty="0">
                    <a:solidFill>
                      <a:srgbClr val="0070C0"/>
                    </a:solidFill>
                  </a:rPr>
                  <a:t>  </a:t>
                </a:r>
                <a:r>
                  <a:rPr lang="en-US" sz="2100" dirty="0"/>
                  <a:t>opening: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8B811C-AB70-48CB-8FC4-BE471034C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052" y="3555472"/>
                <a:ext cx="2274982" cy="415498"/>
              </a:xfrm>
              <a:prstGeom prst="rect">
                <a:avLst/>
              </a:prstGeom>
              <a:blipFill>
                <a:blip r:embed="rId10"/>
                <a:stretch>
                  <a:fillRect l="-3217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D0FB59-8DEC-4BBB-8083-18E4FCBEAEBC}"/>
                  </a:ext>
                </a:extLst>
              </p:cNvPr>
              <p:cNvSpPr txBox="1"/>
              <p:nvPr/>
            </p:nvSpPr>
            <p:spPr>
              <a:xfrm>
                <a:off x="1625043" y="404318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D0FB59-8DEC-4BBB-8083-18E4FCBE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43" y="4043186"/>
                <a:ext cx="3679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CB0D58-642D-40B4-AF28-6E6FD2D01044}"/>
                  </a:ext>
                </a:extLst>
              </p:cNvPr>
              <p:cNvSpPr txBox="1"/>
              <p:nvPr/>
            </p:nvSpPr>
            <p:spPr>
              <a:xfrm>
                <a:off x="1866968" y="4061815"/>
                <a:ext cx="93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CB0D58-642D-40B4-AF28-6E6FD2D0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68" y="4061815"/>
                <a:ext cx="930063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66661</TotalTime>
  <Words>1929</Words>
  <Application>Microsoft Office PowerPoint</Application>
  <PresentationFormat>On-screen Show (4:3)</PresentationFormat>
  <Paragraphs>295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Unicode MS</vt:lpstr>
      <vt:lpstr>Calibri</vt:lpstr>
      <vt:lpstr>Cambria Math</vt:lpstr>
      <vt:lpstr>Office Theme</vt:lpstr>
      <vt:lpstr>PowerPoint Presentation</vt:lpstr>
      <vt:lpstr>Fully Homomorphic Encryption (FHE)  [Rivest-Adleman-Dertouzos ’78, Gentry ’09,…]</vt:lpstr>
      <vt:lpstr>PowerPoint Presentation</vt:lpstr>
      <vt:lpstr>PowerPoint Presentation</vt:lpstr>
      <vt:lpstr>PowerPoint Presentation</vt:lpstr>
      <vt:lpstr>PowerPoint Presentation</vt:lpstr>
      <vt:lpstr>Commitments</vt:lpstr>
      <vt:lpstr>Extractable Commitments</vt:lpstr>
      <vt:lpstr>PowerPoint Presentation</vt:lpstr>
      <vt:lpstr>Fully Homomorphic Commitments</vt:lpstr>
      <vt:lpstr>PowerPoint Presentation</vt:lpstr>
      <vt:lpstr>PowerPoint Presentation</vt:lpstr>
      <vt:lpstr>Homomorphic Computation on Commitments and Openings</vt:lpstr>
      <vt:lpstr>Homomorphic Computation on Commitments and Openings</vt:lpstr>
      <vt:lpstr>Homomorphic Computation on Commitments and Openings</vt:lpstr>
      <vt:lpstr>Homomorphic Computation on Commitments and Openings</vt:lpstr>
      <vt:lpstr>Two Flavors of Commitments</vt:lpstr>
      <vt:lpstr>SIS  Trapdoor [Ajtai99,…,MP12]</vt:lpstr>
      <vt:lpstr>SIS Trapdoor with Correct Distribution [GPV08, MP12, LW15]</vt:lpstr>
      <vt:lpstr>Summary: Homomorphic Commitments</vt:lpstr>
      <vt:lpstr>PowerPoint Presentation</vt:lpstr>
      <vt:lpstr>PowerPoint Presentation</vt:lpstr>
      <vt:lpstr>Security Proof</vt:lpstr>
      <vt:lpstr>Extensions</vt:lpstr>
      <vt:lpstr>Open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rtd</dc:creator>
  <cp:lastModifiedBy>Daniel Wichs</cp:lastModifiedBy>
  <cp:revision>1401</cp:revision>
  <dcterms:created xsi:type="dcterms:W3CDTF">2012-07-10T19:41:11Z</dcterms:created>
  <dcterms:modified xsi:type="dcterms:W3CDTF">2020-09-25T02:54:22Z</dcterms:modified>
</cp:coreProperties>
</file>