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48"/>
  </p:notesMasterIdLst>
  <p:sldIdLst>
    <p:sldId id="256" r:id="rId2"/>
    <p:sldId id="257" r:id="rId3"/>
    <p:sldId id="258" r:id="rId4"/>
    <p:sldId id="268" r:id="rId5"/>
    <p:sldId id="267" r:id="rId6"/>
    <p:sldId id="266" r:id="rId7"/>
    <p:sldId id="275" r:id="rId8"/>
    <p:sldId id="269" r:id="rId9"/>
    <p:sldId id="281" r:id="rId10"/>
    <p:sldId id="270" r:id="rId11"/>
    <p:sldId id="273" r:id="rId12"/>
    <p:sldId id="277" r:id="rId13"/>
    <p:sldId id="317" r:id="rId14"/>
    <p:sldId id="261" r:id="rId15"/>
    <p:sldId id="316" r:id="rId16"/>
    <p:sldId id="279" r:id="rId17"/>
    <p:sldId id="282" r:id="rId18"/>
    <p:sldId id="283" r:id="rId19"/>
    <p:sldId id="285" r:id="rId20"/>
    <p:sldId id="274" r:id="rId21"/>
    <p:sldId id="287" r:id="rId22"/>
    <p:sldId id="286" r:id="rId23"/>
    <p:sldId id="276" r:id="rId24"/>
    <p:sldId id="288" r:id="rId25"/>
    <p:sldId id="298" r:id="rId26"/>
    <p:sldId id="305" r:id="rId27"/>
    <p:sldId id="290" r:id="rId28"/>
    <p:sldId id="310" r:id="rId29"/>
    <p:sldId id="311" r:id="rId30"/>
    <p:sldId id="312" r:id="rId31"/>
    <p:sldId id="291" r:id="rId32"/>
    <p:sldId id="293" r:id="rId33"/>
    <p:sldId id="294" r:id="rId34"/>
    <p:sldId id="295" r:id="rId35"/>
    <p:sldId id="292" r:id="rId36"/>
    <p:sldId id="296" r:id="rId37"/>
    <p:sldId id="300" r:id="rId38"/>
    <p:sldId id="304" r:id="rId39"/>
    <p:sldId id="303" r:id="rId40"/>
    <p:sldId id="306" r:id="rId41"/>
    <p:sldId id="307" r:id="rId42"/>
    <p:sldId id="308" r:id="rId43"/>
    <p:sldId id="309" r:id="rId44"/>
    <p:sldId id="315" r:id="rId45"/>
    <p:sldId id="280" r:id="rId46"/>
    <p:sldId id="314" r:id="rId47"/>
  </p:sldIdLst>
  <p:sldSz cx="9144000" cy="6858000" type="screen4x3"/>
  <p:notesSz cx="6858000" cy="9144000"/>
  <p:embeddedFontLst>
    <p:embeddedFont>
      <p:font typeface="Tw Cen MT" pitchFamily="34" charset="0"/>
      <p:regular r:id="rId49"/>
      <p:bold r:id="rId50"/>
      <p:italic r:id="rId51"/>
      <p:boldItalic r:id="rId52"/>
    </p:embeddedFont>
    <p:embeddedFont>
      <p:font typeface="Algerian" pitchFamily="82" charset="0"/>
      <p:regular r:id="rId53"/>
    </p:embeddedFon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Wingdings 2" pitchFamily="18" charset="2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653" autoAdjust="0"/>
  </p:normalViewPr>
  <p:slideViewPr>
    <p:cSldViewPr>
      <p:cViewPr>
        <p:scale>
          <a:sx n="68" d="100"/>
          <a:sy n="68" d="100"/>
        </p:scale>
        <p:origin x="-96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F0E8-9C30-40EF-9D4A-DC1C5EBB8060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BD380-6785-4AE4-86B0-00252362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Syntactic property</a:t>
            </a:r>
          </a:p>
          <a:p>
            <a:endParaRPr lang="en-US" dirty="0" smtClean="0"/>
          </a:p>
          <a:p>
            <a:r>
              <a:rPr lang="en-US" baseline="0" dirty="0" smtClean="0"/>
              <a:t>May be able to have two ways of writing the same definitions that are semantically equivalent, but one is standard and one is weird.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BD380-6785-4AE4-86B0-0025236299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7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6FE2-83C8-48B4-BF6A-0A2EADA3B37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BD380-6785-4AE4-86B0-0025236299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9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BD380-6785-4AE4-86B0-0025236299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9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BD380-6785-4AE4-86B0-0025236299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9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BD380-6785-4AE4-86B0-0025236299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6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BD380-6785-4AE4-86B0-0025236299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6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BD380-6785-4AE4-86B0-0025236299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6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BD380-6785-4AE4-86B0-00252362990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68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6FE2-83C8-48B4-BF6A-0A2EADA3B37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A955BD-08A1-4CE9-9335-9EFDCD819CF8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9E9774-4165-48AB-8FF9-E7DFC62356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0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9.w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9.wmf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49.png"/><Relationship Id="rId5" Type="http://schemas.openxmlformats.org/officeDocument/2006/relationships/image" Target="../media/image18.wmf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2.wmf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2.png"/><Relationship Id="rId11" Type="http://schemas.openxmlformats.org/officeDocument/2006/relationships/image" Target="../media/image19.wmf"/><Relationship Id="rId5" Type="http://schemas.openxmlformats.org/officeDocument/2006/relationships/image" Target="../media/image61.png"/><Relationship Id="rId10" Type="http://schemas.openxmlformats.org/officeDocument/2006/relationships/image" Target="../media/image18.wmf"/><Relationship Id="rId4" Type="http://schemas.openxmlformats.org/officeDocument/2006/relationships/image" Target="../media/image60.png"/><Relationship Id="rId9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7.png"/><Relationship Id="rId11" Type="http://schemas.openxmlformats.org/officeDocument/2006/relationships/image" Target="../media/image19.wmf"/><Relationship Id="rId5" Type="http://schemas.openxmlformats.org/officeDocument/2006/relationships/image" Target="../media/image66.png"/><Relationship Id="rId10" Type="http://schemas.openxmlformats.org/officeDocument/2006/relationships/image" Target="../media/image18.wmf"/><Relationship Id="rId4" Type="http://schemas.openxmlformats.org/officeDocument/2006/relationships/image" Target="../media/image61.png"/><Relationship Id="rId9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3124200"/>
          </a:xfrm>
        </p:spPr>
        <p:txBody>
          <a:bodyPr>
            <a:normAutofit/>
          </a:bodyPr>
          <a:lstStyle/>
          <a:p>
            <a:pPr algn="ctr"/>
            <a:r>
              <a:rPr lang="en-US" sz="4100" b="1" dirty="0">
                <a:solidFill>
                  <a:srgbClr val="92D050"/>
                </a:solidFill>
              </a:rPr>
              <a:t>Reduction-Resilient Cryptography: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>
                <a:solidFill>
                  <a:srgbClr val="92D050"/>
                </a:solidFill>
              </a:rPr>
              <a:t> </a:t>
            </a:r>
            <a:r>
              <a:rPr lang="en-US" sz="3200" b="1" i="1" dirty="0" smtClean="0">
                <a:solidFill>
                  <a:srgbClr val="92D050"/>
                </a:solidFill>
              </a:rPr>
              <a:t>Primitives that Resist Reductions</a:t>
            </a:r>
            <a:br>
              <a:rPr lang="en-US" sz="3200" b="1" i="1" dirty="0" smtClean="0">
                <a:solidFill>
                  <a:srgbClr val="92D050"/>
                </a:solidFill>
              </a:rPr>
            </a:br>
            <a:r>
              <a:rPr lang="en-US" sz="3200" b="1" i="1" dirty="0" smtClean="0">
                <a:solidFill>
                  <a:srgbClr val="92D050"/>
                </a:solidFill>
              </a:rPr>
              <a:t> </a:t>
            </a:r>
            <a:r>
              <a:rPr lang="en-US" sz="3200" b="1" i="1" dirty="0">
                <a:solidFill>
                  <a:srgbClr val="92D050"/>
                </a:solidFill>
              </a:rPr>
              <a:t>from </a:t>
            </a:r>
            <a:r>
              <a:rPr lang="en-US" sz="3200" b="1" i="1" dirty="0" smtClean="0">
                <a:solidFill>
                  <a:srgbClr val="92D050"/>
                </a:solidFill>
              </a:rPr>
              <a:t>All </a:t>
            </a:r>
            <a:r>
              <a:rPr lang="en-US" sz="3200" b="1" i="1" dirty="0">
                <a:solidFill>
                  <a:srgbClr val="92D050"/>
                </a:solidFill>
              </a:rPr>
              <a:t>Standard Assumptions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Daniel </a:t>
            </a:r>
            <a:r>
              <a:rPr lang="en-US" b="1" dirty="0" err="1" smtClean="0">
                <a:solidFill>
                  <a:srgbClr val="FF0000"/>
                </a:solidFill>
              </a:rPr>
              <a:t>Wichs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sz="2400" dirty="0" smtClean="0"/>
              <a:t>(Charles River Crypto Day ‘12)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Leakage </a:t>
            </a:r>
            <a:r>
              <a:rPr lang="en-US" dirty="0" smtClean="0"/>
              <a:t>Resilient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133600"/>
            <a:ext cx="8839200" cy="4572000"/>
          </a:xfrm>
        </p:spPr>
        <p:txBody>
          <a:bodyPr/>
          <a:lstStyle/>
          <a:p>
            <a:r>
              <a:rPr lang="en-US" sz="2800" dirty="0" smtClean="0"/>
              <a:t>Many positive results for leakage-resilient primitives from standard assumptions. </a:t>
            </a:r>
            <a:r>
              <a:rPr lang="en-US" sz="2000" dirty="0" smtClean="0">
                <a:solidFill>
                  <a:srgbClr val="C00000"/>
                </a:solidFill>
              </a:rPr>
              <a:t>[AGV09, NS09, AD</a:t>
            </a:r>
            <a:r>
              <a:rPr lang="en-US" sz="2000" dirty="0" smtClean="0">
                <a:solidFill>
                  <a:srgbClr val="002060"/>
                </a:solidFill>
              </a:rPr>
              <a:t>W</a:t>
            </a:r>
            <a:r>
              <a:rPr lang="en-US" sz="2000" dirty="0" smtClean="0">
                <a:solidFill>
                  <a:srgbClr val="C00000"/>
                </a:solidFill>
              </a:rPr>
              <a:t>09, KV09, …, HLW</a:t>
            </a:r>
            <a:r>
              <a:rPr lang="en-US" sz="2000" dirty="0" smtClean="0">
                <a:solidFill>
                  <a:srgbClr val="002060"/>
                </a:solidFill>
              </a:rPr>
              <a:t>W</a:t>
            </a:r>
            <a:r>
              <a:rPr lang="en-US" sz="2000" dirty="0" smtClean="0">
                <a:solidFill>
                  <a:srgbClr val="C00000"/>
                </a:solidFill>
              </a:rPr>
              <a:t>12]</a:t>
            </a:r>
            <a:r>
              <a:rPr lang="en-US" sz="2400" i="1" dirty="0" smtClean="0"/>
              <a:t> </a:t>
            </a:r>
          </a:p>
          <a:p>
            <a:pPr lvl="1"/>
            <a:r>
              <a:rPr lang="en-US" sz="2500" dirty="0" smtClean="0">
                <a:solidFill>
                  <a:srgbClr val="FF0000"/>
                </a:solidFill>
              </a:rPr>
              <a:t>Leakage-resilient OWF  </a:t>
            </a:r>
            <a:r>
              <a:rPr lang="en-US" sz="2500" dirty="0" smtClean="0"/>
              <a:t>from </a:t>
            </a:r>
            <a:r>
              <a:rPr lang="en-US" sz="2500" dirty="0" smtClean="0">
                <a:solidFill>
                  <a:srgbClr val="00B050"/>
                </a:solidFill>
              </a:rPr>
              <a:t>any OWF</a:t>
            </a:r>
            <a:r>
              <a:rPr lang="en-US" sz="2500" dirty="0" smtClean="0"/>
              <a:t>.  </a:t>
            </a:r>
            <a:r>
              <a:rPr lang="en-US" sz="2100" dirty="0" smtClean="0">
                <a:solidFill>
                  <a:srgbClr val="C00000"/>
                </a:solidFill>
                <a:cs typeface="Arial" pitchFamily="34" charset="0"/>
              </a:rPr>
              <a:t>[AD</a:t>
            </a:r>
            <a:r>
              <a:rPr lang="en-US" sz="2100" dirty="0" smtClean="0">
                <a:solidFill>
                  <a:srgbClr val="0000FF"/>
                </a:solidFill>
                <a:cs typeface="Arial" pitchFamily="34" charset="0"/>
              </a:rPr>
              <a:t>W</a:t>
            </a:r>
            <a:r>
              <a:rPr lang="en-US" sz="2100" dirty="0" smtClean="0">
                <a:solidFill>
                  <a:srgbClr val="C00000"/>
                </a:solidFill>
                <a:cs typeface="Arial" pitchFamily="34" charset="0"/>
              </a:rPr>
              <a:t>09,KV09]</a:t>
            </a:r>
          </a:p>
          <a:p>
            <a:pPr lvl="1"/>
            <a:r>
              <a:rPr lang="en-US" dirty="0" smtClean="0">
                <a:cs typeface="Arial" pitchFamily="34" charset="0"/>
              </a:rPr>
              <a:t>Arbitrarily large  (polynomial) amount of leakage 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L</a:t>
            </a:r>
            <a:r>
              <a:rPr lang="en-US" dirty="0" smtClean="0">
                <a:cs typeface="Arial" pitchFamily="34" charset="0"/>
              </a:rPr>
              <a:t>.</a:t>
            </a: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dirty="0" smtClean="0">
                <a:solidFill>
                  <a:prstClr val="black"/>
                </a:solidFill>
              </a:rPr>
              <a:t>Add requirement: leakage-resilient </a:t>
            </a:r>
            <a:r>
              <a:rPr lang="en-US" i="1" u="sng" dirty="0">
                <a:solidFill>
                  <a:srgbClr val="002060"/>
                </a:solidFill>
              </a:rPr>
              <a:t>injective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OWF.</a:t>
            </a:r>
            <a:endParaRPr lang="en-US" dirty="0" smtClean="0"/>
          </a:p>
          <a:p>
            <a:pPr marL="0" indent="0">
              <a:buNone/>
            </a:pPr>
            <a:r>
              <a:rPr lang="en-US" sz="2400" i="1" dirty="0">
                <a:cs typeface="Arial" pitchFamily="34" charset="0"/>
              </a:rPr>
              <a:t> </a:t>
            </a:r>
            <a:r>
              <a:rPr lang="en-US" sz="2400" i="1" dirty="0" smtClean="0">
                <a:cs typeface="Arial" pitchFamily="34" charset="0"/>
              </a:rPr>
              <a:t>   Cannot have black-box reduction from any standard assumption. </a:t>
            </a:r>
          </a:p>
          <a:p>
            <a:endParaRPr lang="en-US" sz="24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091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Leakage-Resilient Injective OWF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600200"/>
                <a:ext cx="8686800" cy="213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BB access to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=(Leak, Invert) </a:t>
                </a:r>
                <a:r>
                  <a:rPr lang="en-US" dirty="0" smtClean="0"/>
                  <a:t>is useless: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Need to give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Leak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/>
                  <a:t>to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Invert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Get back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from </a:t>
                </a:r>
                <a:r>
                  <a:rPr lang="en-US" dirty="0">
                    <a:solidFill>
                      <a:srgbClr val="FF0000"/>
                    </a:solidFill>
                  </a:rPr>
                  <a:t>Invert</a:t>
                </a:r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600200"/>
                <a:ext cx="8686800" cy="2133600"/>
              </a:xfrm>
              <a:blipFill rotWithShape="1">
                <a:blip r:embed="rId2"/>
                <a:stretch>
                  <a:fillRect l="-42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66800" y="4028325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Leak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9500" y="5704725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Invert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685082" y="4191000"/>
            <a:ext cx="2356818" cy="523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65591" y="3952125"/>
                <a:ext cx="44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591" y="3952125"/>
                <a:ext cx="44242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685082" y="4800600"/>
            <a:ext cx="2204418" cy="459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971800" y="4567535"/>
                <a:ext cx="12847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(L bits)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567535"/>
                <a:ext cx="128477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714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>
            <a:off x="2913682" y="5552325"/>
            <a:ext cx="197581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913682" y="5329535"/>
                <a:ext cx="11460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682" y="5329535"/>
                <a:ext cx="114601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2913682" y="6005060"/>
            <a:ext cx="2204418" cy="384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3200400" y="5862935"/>
                <a:ext cx="4247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’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862935"/>
                <a:ext cx="42479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2000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393927" y="5105400"/>
            <a:ext cx="21336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Challenger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707718" y="4539085"/>
                <a:ext cx="1801262" cy="464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$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718" y="4539085"/>
                <a:ext cx="1801262" cy="464743"/>
              </a:xfrm>
              <a:prstGeom prst="rect">
                <a:avLst/>
              </a:prstGeom>
              <a:blipFill rotWithShape="1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528172" y="6091535"/>
                <a:ext cx="1787028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win</a:t>
                </a: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172" y="6091535"/>
                <a:ext cx="178702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085" t="-8974" b="-2692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4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Framework: Simulatable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657600"/>
            <a:ext cx="9144000" cy="32004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Special inefficient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adversary </a:t>
            </a:r>
            <a:r>
              <a:rPr lang="en-US" sz="2800" dirty="0" smtClean="0"/>
              <a:t>breaks security of primitive.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Two independent functions </a:t>
            </a:r>
            <a:r>
              <a:rPr lang="en-US" sz="2800" dirty="0" smtClean="0">
                <a:solidFill>
                  <a:srgbClr val="FF0000"/>
                </a:solidFill>
              </a:rPr>
              <a:t>(Leak, Invert)</a:t>
            </a:r>
            <a:r>
              <a:rPr lang="en-US" sz="2800" dirty="0" smtClean="0"/>
              <a:t>.</a:t>
            </a:r>
          </a:p>
          <a:p>
            <a:pPr lvl="8"/>
            <a:endParaRPr lang="en-US" sz="800" i="1" dirty="0" smtClean="0">
              <a:solidFill>
                <a:srgbClr val="00B050"/>
              </a:solidFill>
            </a:endParaRPr>
          </a:p>
          <a:p>
            <a:r>
              <a:rPr lang="en-US" sz="2800" i="1" dirty="0" smtClean="0">
                <a:solidFill>
                  <a:srgbClr val="00B050"/>
                </a:solidFill>
              </a:rPr>
              <a:t>Efficient</a:t>
            </a:r>
            <a:r>
              <a:rPr lang="en-US" sz="2800" b="1" i="1" dirty="0" smtClean="0">
                <a:solidFill>
                  <a:srgbClr val="00B050"/>
                </a:solidFill>
              </a:rPr>
              <a:t> simulator</a:t>
            </a:r>
            <a:r>
              <a:rPr lang="en-US" sz="2800" dirty="0" smtClean="0"/>
              <a:t> that is indistinguishable</a:t>
            </a:r>
            <a:r>
              <a:rPr lang="en-US" sz="2400" dirty="0" smtClean="0"/>
              <a:t>.</a:t>
            </a:r>
          </a:p>
          <a:p>
            <a:pPr lvl="1"/>
            <a:r>
              <a:rPr lang="en-US" dirty="0" smtClean="0"/>
              <a:t>Can be </a:t>
            </a:r>
            <a:r>
              <a:rPr lang="en-US" dirty="0" err="1" smtClean="0"/>
              <a:t>stateful</a:t>
            </a:r>
            <a:r>
              <a:rPr lang="en-US" dirty="0" smtClean="0"/>
              <a:t> and coordinated.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600200"/>
            <a:ext cx="3200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1600200"/>
            <a:ext cx="2895600" cy="167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3848" y="1932057"/>
            <a:ext cx="52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22860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Leak*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2860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Invert*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574800"/>
            <a:ext cx="2144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Adversary*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373868"/>
            <a:ext cx="120257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Stat, Comp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80302" y="1676400"/>
            <a:ext cx="1816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Simulator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C:\Users\danwichs\AppData\Local\Microsoft\Windows\Temporary Internet Files\Content.IE5\CHKE8WGM\MC900435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46" y="2188149"/>
            <a:ext cx="1142308" cy="9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nwichs\AppData\Local\Microsoft\Windows\Temporary Internet Files\Content.IE5\D7CFKV7D\MC9004359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77" y="2241924"/>
            <a:ext cx="1183045" cy="8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/>
      <p:bldP spid="9" grpId="0" animBg="1"/>
      <p:bldP spid="10" grpId="0" animBg="1"/>
      <p:bldP spid="4" grpId="0"/>
      <p:bldP spid="5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Framework: Simulatable Adversary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600200"/>
                <a:ext cx="8763000" cy="4953000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/>
                  <a:t>Existence of simulatable adversary				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b="1" dirty="0"/>
                  <a:t>  cannot</a:t>
                </a:r>
                <a:r>
                  <a:rPr lang="en-US" dirty="0"/>
                  <a:t> </a:t>
                </a:r>
                <a:r>
                  <a:rPr lang="en-US" dirty="0" smtClean="0"/>
                  <a:t>have </a:t>
                </a:r>
                <a:r>
                  <a:rPr lang="en-US" dirty="0"/>
                  <a:t>BB-reduction from </a:t>
                </a:r>
                <a:r>
                  <a:rPr lang="en-US" dirty="0" smtClean="0"/>
                  <a:t>standard assumption.</a:t>
                </a:r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Every candidate construction (injective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has a simulatable adversary (against LR one-</a:t>
                </a:r>
                <a:r>
                  <a:rPr lang="en-US" dirty="0" err="1" smtClean="0"/>
                  <a:t>waynes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600200"/>
                <a:ext cx="8763000" cy="4953000"/>
              </a:xfrm>
              <a:blipFill rotWithShape="1">
                <a:blip r:embed="rId2"/>
                <a:stretch>
                  <a:fillRect l="-348" r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87028" y="2209800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714" y="1524000"/>
            <a:ext cx="4633686" cy="3429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09600" y="1676400"/>
            <a:ext cx="3200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1600200"/>
            <a:ext cx="1969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Adversary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Simulatable Adversary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Separation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69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1828800" y="3080658"/>
            <a:ext cx="417285" cy="6873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941285" y="3194958"/>
            <a:ext cx="6096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495800" y="3766458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5800" y="4376058"/>
            <a:ext cx="1371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/>
          <p:nvPr/>
        </p:nvSpPr>
        <p:spPr>
          <a:xfrm>
            <a:off x="2438400" y="3690258"/>
            <a:ext cx="19812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Reduction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2622" y="3537858"/>
            <a:ext cx="2333178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Assumption Challenger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0" y="5181600"/>
            <a:ext cx="9144000" cy="1676400"/>
          </a:xfrm>
        </p:spPr>
        <p:txBody>
          <a:bodyPr/>
          <a:lstStyle/>
          <a:p>
            <a:r>
              <a:rPr lang="en-US" b="1" dirty="0" smtClean="0"/>
              <a:t>Reduction: </a:t>
            </a:r>
            <a:r>
              <a:rPr lang="en-US" dirty="0" smtClean="0"/>
              <a:t>uses any (even inefficient) adversary that breaks </a:t>
            </a:r>
            <a:r>
              <a:rPr lang="en-US" dirty="0" smtClean="0">
                <a:solidFill>
                  <a:srgbClr val="00B050"/>
                </a:solidFill>
              </a:rPr>
              <a:t>LR one-way security </a:t>
            </a:r>
            <a:r>
              <a:rPr lang="en-US" dirty="0" smtClean="0"/>
              <a:t>to break </a:t>
            </a:r>
            <a:r>
              <a:rPr lang="en-US" b="1" dirty="0" smtClean="0">
                <a:solidFill>
                  <a:srgbClr val="002060"/>
                </a:solidFill>
              </a:rPr>
              <a:t>assumption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315200" y="2209800"/>
            <a:ext cx="1676400" cy="1066800"/>
          </a:xfrm>
          <a:prstGeom prst="wedgeRoundRectCallout">
            <a:avLst>
              <a:gd name="adj1" fmla="val 9182"/>
              <a:gd name="adj2" fmla="val 733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WIN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885" y="2198914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Leak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46085" y="2198914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Invert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3" idx="0"/>
          </p:cNvCxnSpPr>
          <p:nvPr/>
        </p:nvCxnSpPr>
        <p:spPr>
          <a:xfrm flipH="1" flipV="1">
            <a:off x="3086100" y="3080657"/>
            <a:ext cx="342900" cy="609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29000" y="3096988"/>
            <a:ext cx="268514" cy="5714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8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1714" y="1524000"/>
            <a:ext cx="4633686" cy="3429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09600" y="1676400"/>
            <a:ext cx="3200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1600200"/>
            <a:ext cx="2144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Adversary*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Simulatable Adversary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Separation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69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1828800" y="3080658"/>
            <a:ext cx="417285" cy="6873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941285" y="3194958"/>
            <a:ext cx="6096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495800" y="3766458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5800" y="4376058"/>
            <a:ext cx="1371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/>
          <p:nvPr/>
        </p:nvSpPr>
        <p:spPr>
          <a:xfrm>
            <a:off x="2438400" y="3690258"/>
            <a:ext cx="19812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Reduction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2622" y="3537858"/>
            <a:ext cx="2333178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Assumption Challenger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0" y="5181600"/>
            <a:ext cx="9144000" cy="1676400"/>
          </a:xfrm>
        </p:spPr>
        <p:txBody>
          <a:bodyPr/>
          <a:lstStyle/>
          <a:p>
            <a:r>
              <a:rPr lang="en-US" b="1" dirty="0" smtClean="0"/>
              <a:t>Reduction </a:t>
            </a:r>
            <a:r>
              <a:rPr lang="en-US" dirty="0" smtClean="0"/>
              <a:t>uses</a:t>
            </a:r>
            <a:r>
              <a:rPr lang="en-US" b="1" dirty="0" smtClean="0"/>
              <a:t>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simulatable </a:t>
            </a:r>
            <a:r>
              <a:rPr lang="en-US" dirty="0" err="1" smtClean="0">
                <a:solidFill>
                  <a:srgbClr val="FF0000"/>
                </a:solidFill>
              </a:rPr>
              <a:t>adv</a:t>
            </a:r>
            <a:r>
              <a:rPr lang="en-US" dirty="0" smtClean="0"/>
              <a:t>” to break </a:t>
            </a:r>
            <a:r>
              <a:rPr lang="en-US" b="1" dirty="0" smtClean="0">
                <a:solidFill>
                  <a:srgbClr val="002060"/>
                </a:solidFill>
              </a:rPr>
              <a:t>assumption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315200" y="2209800"/>
            <a:ext cx="1676400" cy="1066800"/>
          </a:xfrm>
          <a:prstGeom prst="wedgeRoundRectCallout">
            <a:avLst>
              <a:gd name="adj1" fmla="val 9182"/>
              <a:gd name="adj2" fmla="val 733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WIN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>
            <a:stCxn id="13" idx="0"/>
          </p:cNvCxnSpPr>
          <p:nvPr/>
        </p:nvCxnSpPr>
        <p:spPr>
          <a:xfrm flipH="1" flipV="1">
            <a:off x="3086100" y="3080657"/>
            <a:ext cx="342900" cy="609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29000" y="3096988"/>
            <a:ext cx="268514" cy="5714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C:\Users\danwichs\AppData\Local\Microsoft\Windows\Temporary Internet Files\Content.IE5\CHKE8WGM\MC9004359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88" y="2158219"/>
            <a:ext cx="1142308" cy="9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3424352"/>
            <a:ext cx="6553200" cy="15286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09600" y="1676400"/>
            <a:ext cx="3200400" cy="16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1600200"/>
            <a:ext cx="2144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Adversary*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Simulatable Adversary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Separation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69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1828800" y="3080658"/>
            <a:ext cx="417285" cy="6873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941285" y="3194958"/>
            <a:ext cx="6096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495800" y="3766458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5800" y="4376058"/>
            <a:ext cx="1371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/>
          <p:nvPr/>
        </p:nvSpPr>
        <p:spPr>
          <a:xfrm>
            <a:off x="2438400" y="3690258"/>
            <a:ext cx="19812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Reduction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2622" y="3537858"/>
            <a:ext cx="2333178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Assumption Challenger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0" y="5181600"/>
            <a:ext cx="9144000" cy="1676400"/>
          </a:xfrm>
        </p:spPr>
        <p:txBody>
          <a:bodyPr/>
          <a:lstStyle/>
          <a:p>
            <a:r>
              <a:rPr lang="en-US" b="1" dirty="0" smtClean="0"/>
              <a:t>Reduction </a:t>
            </a:r>
            <a:r>
              <a:rPr lang="en-US" dirty="0" smtClean="0"/>
              <a:t>uses</a:t>
            </a:r>
            <a:r>
              <a:rPr lang="en-US" b="1" dirty="0" smtClean="0"/>
              <a:t>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simulatable </a:t>
            </a:r>
            <a:r>
              <a:rPr lang="en-US" dirty="0" err="1" smtClean="0">
                <a:solidFill>
                  <a:srgbClr val="FF0000"/>
                </a:solidFill>
              </a:rPr>
              <a:t>adv</a:t>
            </a:r>
            <a:r>
              <a:rPr lang="en-US" dirty="0" smtClean="0"/>
              <a:t>” to break </a:t>
            </a:r>
            <a:r>
              <a:rPr lang="en-US" b="1" dirty="0" smtClean="0">
                <a:solidFill>
                  <a:srgbClr val="002060"/>
                </a:solidFill>
              </a:rPr>
              <a:t>assumption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315200" y="2209800"/>
            <a:ext cx="1676400" cy="1066800"/>
          </a:xfrm>
          <a:prstGeom prst="wedgeRoundRectCallout">
            <a:avLst>
              <a:gd name="adj1" fmla="val 9182"/>
              <a:gd name="adj2" fmla="val 733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WIN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>
            <a:stCxn id="13" idx="0"/>
          </p:cNvCxnSpPr>
          <p:nvPr/>
        </p:nvCxnSpPr>
        <p:spPr>
          <a:xfrm flipH="1" flipV="1">
            <a:off x="3086100" y="3080657"/>
            <a:ext cx="342900" cy="609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29000" y="3096988"/>
            <a:ext cx="268514" cy="5714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5800" y="2862237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Distinguisher</a:t>
            </a:r>
            <a:endParaRPr lang="en-US" sz="2800" b="1" dirty="0"/>
          </a:p>
        </p:txBody>
      </p:sp>
      <p:pic>
        <p:nvPicPr>
          <p:cNvPr id="23" name="Picture 4" descr="C:\Users\danwichs\AppData\Local\Microsoft\Windows\Temporary Internet Files\Content.IE5\CHKE8WGM\MC9004359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46" y="2188149"/>
            <a:ext cx="1142308" cy="9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3424352"/>
            <a:ext cx="6553200" cy="15286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Simulatable Adversary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Separation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69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1828800" y="3080658"/>
            <a:ext cx="417285" cy="6873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941285" y="3194958"/>
            <a:ext cx="6096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495800" y="3766458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5800" y="4376058"/>
            <a:ext cx="1371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/>
          <p:nvPr/>
        </p:nvSpPr>
        <p:spPr>
          <a:xfrm>
            <a:off x="2438400" y="3690258"/>
            <a:ext cx="19812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Reduction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2622" y="3537858"/>
            <a:ext cx="2333178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Assumption Challenger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5181600"/>
                <a:ext cx="9144000" cy="1676400"/>
              </a:xfrm>
            </p:spPr>
            <p:txBody>
              <a:bodyPr/>
              <a:lstStyle/>
              <a:p>
                <a:r>
                  <a:rPr lang="en-US" b="1" dirty="0" smtClean="0"/>
                  <a:t>Reduction </a:t>
                </a:r>
                <a:r>
                  <a:rPr lang="en-US" dirty="0" smtClean="0"/>
                  <a:t>uses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“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simulatable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dirty="0" smtClean="0"/>
                  <a:t>” to break 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assumption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Replace “</a:t>
                </a:r>
                <a:r>
                  <a:rPr lang="en-US" dirty="0">
                    <a:solidFill>
                      <a:srgbClr val="FF0000"/>
                    </a:solidFill>
                  </a:rPr>
                  <a:t>simulatable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dirty="0" smtClean="0"/>
                  <a:t>” </a:t>
                </a:r>
                <a:r>
                  <a:rPr lang="en-US" dirty="0"/>
                  <a:t>with efficient </a:t>
                </a:r>
                <a:r>
                  <a:rPr lang="en-US" b="1" dirty="0">
                    <a:solidFill>
                      <a:srgbClr val="00B050"/>
                    </a:solidFill>
                  </a:rPr>
                  <a:t>simulator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If we have computational </a:t>
                </a:r>
                <a:r>
                  <a:rPr lang="en-US" dirty="0" err="1" smtClean="0"/>
                  <a:t>ind.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need efficient challenger </a:t>
                </a:r>
                <a:endParaRPr lang="en-US" dirty="0"/>
              </a:p>
            </p:txBody>
          </p:sp>
        </mc:Choice>
        <mc:Fallback xmlns="">
          <p:sp>
            <p:nvSpPr>
              <p:cNvPr id="1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5181600"/>
                <a:ext cx="9144000" cy="1676400"/>
              </a:xfrm>
              <a:blipFill rotWithShape="1">
                <a:blip r:embed="rId3"/>
                <a:stretch>
                  <a:fillRect l="-333" t="-3636" b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ular Callout 16"/>
          <p:cNvSpPr/>
          <p:nvPr/>
        </p:nvSpPr>
        <p:spPr>
          <a:xfrm>
            <a:off x="7315200" y="2209800"/>
            <a:ext cx="1676400" cy="1066800"/>
          </a:xfrm>
          <a:prstGeom prst="wedgeRoundRectCallout">
            <a:avLst>
              <a:gd name="adj1" fmla="val 9182"/>
              <a:gd name="adj2" fmla="val 733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WIN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>
            <a:stCxn id="13" idx="0"/>
          </p:cNvCxnSpPr>
          <p:nvPr/>
        </p:nvCxnSpPr>
        <p:spPr>
          <a:xfrm flipH="1" flipV="1">
            <a:off x="3086100" y="3080657"/>
            <a:ext cx="342900" cy="609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29000" y="3096988"/>
            <a:ext cx="268514" cy="5714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5800" y="2862237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Distinguisher</a:t>
            </a:r>
            <a:endParaRPr lang="en-US" sz="2800" b="1" dirty="0"/>
          </a:p>
        </p:txBody>
      </p:sp>
      <p:sp>
        <p:nvSpPr>
          <p:cNvPr id="24" name="Rectangle 23"/>
          <p:cNvSpPr/>
          <p:nvPr/>
        </p:nvSpPr>
        <p:spPr>
          <a:xfrm>
            <a:off x="990600" y="1600553"/>
            <a:ext cx="2895600" cy="14474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36902" y="1549179"/>
            <a:ext cx="1816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Simulator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26" name="Picture 5" descr="C:\Users\danwichs\AppData\Local\Microsoft\Windows\Temporary Internet Files\Content.IE5\D7CFKV7D\MC9004359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77" y="2154221"/>
            <a:ext cx="1183045" cy="8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549178"/>
            <a:ext cx="4800600" cy="3403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Simulatable Adversary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Separation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693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1828800" y="3080658"/>
            <a:ext cx="417285" cy="6873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1941285" y="3194958"/>
            <a:ext cx="6096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495800" y="3766458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5800" y="4376058"/>
            <a:ext cx="1371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/>
          <p:nvPr/>
        </p:nvSpPr>
        <p:spPr>
          <a:xfrm>
            <a:off x="2438400" y="3690258"/>
            <a:ext cx="19812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Reduction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2622" y="3537858"/>
            <a:ext cx="2333178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Assumption Challenger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0" y="5181600"/>
            <a:ext cx="9144000" cy="1676400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/>
              <a:t>There is an </a:t>
            </a:r>
            <a:r>
              <a:rPr lang="en-US" sz="3200" b="1" dirty="0">
                <a:solidFill>
                  <a:srgbClr val="00B050"/>
                </a:solidFill>
              </a:rPr>
              <a:t>efficient</a:t>
            </a:r>
            <a:r>
              <a:rPr lang="en-US" sz="3200" dirty="0"/>
              <a:t> attack on the </a:t>
            </a:r>
            <a:r>
              <a:rPr lang="en-US" sz="3200" b="1" dirty="0">
                <a:solidFill>
                  <a:srgbClr val="002060"/>
                </a:solidFill>
              </a:rPr>
              <a:t>assumption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315200" y="2209800"/>
            <a:ext cx="1676400" cy="1066800"/>
          </a:xfrm>
          <a:prstGeom prst="wedgeRoundRectCallout">
            <a:avLst>
              <a:gd name="adj1" fmla="val 9182"/>
              <a:gd name="adj2" fmla="val 733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WIN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>
            <a:stCxn id="13" idx="0"/>
          </p:cNvCxnSpPr>
          <p:nvPr/>
        </p:nvCxnSpPr>
        <p:spPr>
          <a:xfrm flipH="1" flipV="1">
            <a:off x="3086100" y="3080657"/>
            <a:ext cx="342900" cy="6096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29000" y="3096988"/>
            <a:ext cx="268514" cy="5714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90600" y="1600553"/>
            <a:ext cx="2895600" cy="14474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902" y="1549179"/>
            <a:ext cx="1816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Simulator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24" name="Picture 5" descr="C:\Users\danwichs\AppData\Local\Microsoft\Windows\Temporary Internet Files\Content.IE5\D7CFKV7D\MC9004359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77" y="2154221"/>
            <a:ext cx="1183045" cy="8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Framework: Simulatable Adversary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600200"/>
                <a:ext cx="8763000" cy="4953000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/>
                  <a:t>Existence of simulatable adversary				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b="1" dirty="0"/>
                  <a:t>  cannot</a:t>
                </a:r>
                <a:r>
                  <a:rPr lang="en-US" dirty="0"/>
                  <a:t> </a:t>
                </a:r>
                <a:r>
                  <a:rPr lang="en-US" dirty="0" smtClean="0"/>
                  <a:t>have </a:t>
                </a:r>
                <a:r>
                  <a:rPr lang="en-US" dirty="0"/>
                  <a:t>BB-reduction from </a:t>
                </a:r>
                <a:r>
                  <a:rPr lang="en-US" dirty="0" smtClean="0"/>
                  <a:t>standard assumption.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Every candidate construction (injective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) has a simulatable adversary (against LR one-</a:t>
                </a:r>
                <a:r>
                  <a:rPr lang="en-US" dirty="0" err="1"/>
                  <a:t>waynes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600200"/>
                <a:ext cx="8763000" cy="4953000"/>
              </a:xfrm>
              <a:blipFill rotWithShape="1">
                <a:blip r:embed="rId2"/>
                <a:stretch>
                  <a:fillRect l="-348" r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87028" y="2209800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2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8668E-6 L 0.00295 0.299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4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results </a:t>
            </a:r>
            <a:r>
              <a:rPr lang="en-US" dirty="0"/>
              <a:t>for </a:t>
            </a:r>
            <a:r>
              <a:rPr lang="en-US" dirty="0" smtClean="0"/>
              <a:t>several </a:t>
            </a:r>
            <a:r>
              <a:rPr lang="en-US" dirty="0"/>
              <a:t>natural primitives : </a:t>
            </a:r>
            <a:r>
              <a:rPr lang="en-US" dirty="0" smtClean="0"/>
              <a:t>cannot prove security via ‘black box reduction’.</a:t>
            </a:r>
          </a:p>
          <a:p>
            <a:pPr lvl="1"/>
            <a:r>
              <a:rPr lang="en-US" dirty="0" smtClean="0"/>
              <a:t>Leakage-resilience with unique keys. </a:t>
            </a:r>
          </a:p>
          <a:p>
            <a:pPr lvl="1"/>
            <a:r>
              <a:rPr lang="en-US" dirty="0" smtClean="0"/>
              <a:t>Pseudo-entropy generators. </a:t>
            </a:r>
          </a:p>
          <a:p>
            <a:pPr lvl="1"/>
            <a:r>
              <a:rPr lang="en-US" dirty="0" smtClean="0"/>
              <a:t>Deterministic encryption.</a:t>
            </a:r>
          </a:p>
          <a:p>
            <a:pPr lvl="1"/>
            <a:r>
              <a:rPr lang="en-US" dirty="0"/>
              <a:t>Fiat-Shamir for “3-round proofs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Succinct non-interactive arguments (SNARGs).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No </a:t>
            </a:r>
            <a:r>
              <a:rPr lang="en-US" b="1" dirty="0" smtClean="0"/>
              <a:t>black-box</a:t>
            </a:r>
            <a:r>
              <a:rPr lang="en-US" dirty="0" smtClean="0"/>
              <a:t> </a:t>
            </a:r>
            <a:r>
              <a:rPr lang="en-US" b="1" dirty="0" smtClean="0"/>
              <a:t>reduction</a:t>
            </a:r>
            <a:r>
              <a:rPr lang="en-US" dirty="0" smtClean="0"/>
              <a:t> from any </a:t>
            </a:r>
            <a:r>
              <a:rPr lang="en-US" b="1" i="1" dirty="0" smtClean="0">
                <a:solidFill>
                  <a:srgbClr val="00B050"/>
                </a:solidFill>
              </a:rPr>
              <a:t>‘standard’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assumption.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4212166" y="376767"/>
            <a:ext cx="609600" cy="864446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28853" y="419100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Gentry-</a:t>
            </a:r>
            <a:r>
              <a:rPr lang="en-US" dirty="0" smtClean="0">
                <a:solidFill>
                  <a:srgbClr val="00206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 ‘11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3669268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Bitansky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err="1" smtClean="0">
                <a:solidFill>
                  <a:srgbClr val="C00000"/>
                </a:solidFill>
              </a:rPr>
              <a:t>Garg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 ‘13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02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‘weird’ </a:t>
            </a:r>
            <a:r>
              <a:rPr lang="en-US" sz="2800" b="1" dirty="0" smtClean="0">
                <a:solidFill>
                  <a:srgbClr val="FF0000"/>
                </a:solidFill>
              </a:rPr>
              <a:t>definitions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55011" y="265533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 ‘13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Constructing a Simulatable </a:t>
            </a:r>
            <a:r>
              <a:rPr lang="en-US" dirty="0" err="1" smtClean="0"/>
              <a:t>Adv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524000"/>
                <a:ext cx="9067800" cy="1809163"/>
              </a:xfrm>
            </p:spPr>
            <p:txBody>
              <a:bodyPr>
                <a:normAutofit/>
              </a:bodyPr>
              <a:lstStyle/>
              <a:p>
                <a:r>
                  <a:rPr lang="en-US" sz="2600" b="1" dirty="0" smtClean="0">
                    <a:solidFill>
                      <a:srgbClr val="FF0000"/>
                    </a:solidFill>
                  </a:rPr>
                  <a:t>Leak*, Invert*  </a:t>
                </a:r>
                <a:r>
                  <a:rPr lang="en-US" sz="2600" dirty="0" smtClean="0"/>
                  <a:t>share random function </a:t>
                </a:r>
                <a:r>
                  <a:rPr lang="en-US" sz="2600" dirty="0" smtClean="0">
                    <a:solidFill>
                      <a:srgbClr val="002060"/>
                    </a:solidFill>
                  </a:rPr>
                  <a:t>R</a:t>
                </a:r>
                <a:r>
                  <a:rPr lang="en-US" sz="2600" dirty="0" smtClean="0"/>
                  <a:t> with </a:t>
                </a:r>
                <a:r>
                  <a:rPr lang="en-US" sz="2600" dirty="0" smtClean="0">
                    <a:solidFill>
                      <a:srgbClr val="002060"/>
                    </a:solidFill>
                  </a:rPr>
                  <a:t>L</a:t>
                </a:r>
                <a:r>
                  <a:rPr lang="en-US" sz="2600" dirty="0" smtClean="0"/>
                  <a:t> bit output. </a:t>
                </a:r>
              </a:p>
              <a:p>
                <a:r>
                  <a:rPr lang="en-US" sz="2600" dirty="0" smtClean="0"/>
                  <a:t>Only difference: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Invert</a:t>
                </a:r>
                <a:r>
                  <a:rPr lang="en-US" sz="2600" dirty="0" smtClean="0"/>
                  <a:t> query guesses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smtClean="0"/>
                  <a:t>for fresh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 lvl="1"/>
                <a:r>
                  <a:rPr lang="en-US" sz="2300" dirty="0" smtClean="0"/>
                  <a:t>Statistical distance:   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𝑞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2300" dirty="0" smtClean="0">
                    <a:solidFill>
                      <a:srgbClr val="002060"/>
                    </a:solidFill>
                  </a:rPr>
                  <a:t>   :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300" dirty="0" smtClean="0">
                    <a:solidFill>
                      <a:srgbClr val="002060"/>
                    </a:solidFill>
                  </a:rPr>
                  <a:t> = </a:t>
                </a:r>
                <a:r>
                  <a:rPr lang="en-US" sz="2300" dirty="0" smtClean="0"/>
                  <a:t># queries</a:t>
                </a:r>
                <a:r>
                  <a:rPr lang="en-US" sz="2300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300" dirty="0" smtClean="0"/>
                  <a:t> = leakage.</a:t>
                </a:r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524000"/>
                <a:ext cx="9067800" cy="1809163"/>
              </a:xfrm>
              <a:blipFill rotWithShape="1">
                <a:blip r:embed="rId3"/>
                <a:stretch>
                  <a:fillRect l="-202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48006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Leak*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48006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Invert*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7200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6052458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52458"/>
                <a:ext cx="4424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600200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6572" y="6052459"/>
                <a:ext cx="14580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72" y="6052459"/>
                <a:ext cx="145802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109429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4600" y="6016681"/>
                <a:ext cx="99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016681"/>
                <a:ext cx="9994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642829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76799" y="3962400"/>
                <a:ext cx="227620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400" b="0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n-US" sz="2400" dirty="0"/>
                  <a:t>Check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2060"/>
                        </a:solidFill>
                        <a:latin typeface="Cambria Math"/>
                      </a:rPr>
                      <m:t>R</m:t>
                    </m:r>
                    <m:r>
                      <a:rPr lang="en-US" sz="240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)=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  <a:p>
                <a:pPr algn="ctr"/>
                <a:endParaRPr lang="en-US" sz="2400" b="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799" y="3962400"/>
                <a:ext cx="22762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3753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334000" y="4800600"/>
            <a:ext cx="3505200" cy="1981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2702" y="4749226"/>
            <a:ext cx="1816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Simulator</a:t>
            </a:r>
            <a:endParaRPr lang="en-US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2604" y="4777777"/>
                <a:ext cx="4262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04" y="4777777"/>
                <a:ext cx="42620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43200" y="4777777"/>
                <a:ext cx="4262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777777"/>
                <a:ext cx="42620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82121" y="6056338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21" y="6056338"/>
                <a:ext cx="44242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34000" y="5421868"/>
                <a:ext cx="3505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eak query:</a:t>
                </a:r>
                <a:r>
                  <a:rPr lang="en-US" sz="2000" dirty="0" smtClean="0"/>
                  <a:t> Random answer.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Invert query: </a:t>
                </a:r>
                <a:r>
                  <a:rPr lang="en-US" sz="2000" dirty="0" smtClean="0"/>
                  <a:t>Only try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from prior leak queries. 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421868"/>
                <a:ext cx="3505200" cy="1015663"/>
              </a:xfrm>
              <a:prstGeom prst="rect">
                <a:avLst/>
              </a:prstGeom>
              <a:blipFill rotWithShape="1">
                <a:blip r:embed="rId11"/>
                <a:stretch>
                  <a:fillRect l="-1391" t="-2994" r="-348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033077" y="4059889"/>
            <a:ext cx="52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endParaRPr lang="en-US" dirty="0"/>
          </a:p>
        </p:txBody>
      </p:sp>
      <p:pic>
        <p:nvPicPr>
          <p:cNvPr id="26" name="Picture 4" descr="C:\Users\danwichs\AppData\Local\Microsoft\Windows\Temporary Internet Files\Content.IE5\CHKE8WGM\MC90043593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1823"/>
            <a:ext cx="1142308" cy="9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danwichs\AppData\Local\Microsoft\Windows\Temporary Internet Files\Content.IE5\D7CFKV7D\MC900435941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73" y="3936810"/>
            <a:ext cx="1183045" cy="8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/>
      <p:bldP spid="13" grpId="0"/>
      <p:bldP spid="15" grpId="0"/>
      <p:bldP spid="18" grpId="0" animBg="1"/>
      <p:bldP spid="19" grpId="0"/>
      <p:bldP spid="6" grpId="0"/>
      <p:bldP spid="20" grpId="0"/>
      <p:bldP spid="21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524000"/>
                <a:ext cx="8689848" cy="50292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u="sng" dirty="0" smtClean="0">
                    <a:solidFill>
                      <a:srgbClr val="00B050"/>
                    </a:solidFill>
                  </a:rPr>
                  <a:t>Leakage amount: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Impossibility only holds when leakage-amount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</a:t>
                </a:r>
                <a:r>
                  <a:rPr lang="en-US" dirty="0" smtClean="0"/>
                  <a:t> is super-logarithmic.</a:t>
                </a:r>
              </a:p>
              <a:p>
                <a:pPr lvl="1"/>
                <a:r>
                  <a:rPr lang="en-US" dirty="0" smtClean="0"/>
                  <a:t>Every OWF is already leakage-resilient for logarithmic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“Exact security”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allow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 L = log(T)</a:t>
                </a:r>
                <a:r>
                  <a:rPr lang="en-US" dirty="0" smtClean="0"/>
                  <a:t> bits of leakage.</a:t>
                </a:r>
              </a:p>
              <a:p>
                <a:pPr lvl="6"/>
                <a:endParaRPr lang="en-US" dirty="0"/>
              </a:p>
              <a:p>
                <a:r>
                  <a:rPr lang="en-US" u="sng" dirty="0" smtClean="0">
                    <a:solidFill>
                      <a:srgbClr val="00B050"/>
                    </a:solidFill>
                  </a:rPr>
                  <a:t>Certifiably Injective: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Impossibility holds for a fixed injective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or a family of injective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if it is easy to recognize membership in family.</a:t>
                </a:r>
              </a:p>
              <a:p>
                <a:pPr lvl="1"/>
                <a:r>
                  <a:rPr lang="en-US" dirty="0" smtClean="0"/>
                  <a:t>Can overcome with (e.g.) </a:t>
                </a:r>
                <a:r>
                  <a:rPr lang="en-US" i="1" dirty="0" smtClean="0"/>
                  <a:t>“</a:t>
                </a:r>
                <a:r>
                  <a:rPr lang="en-US" i="1" dirty="0" err="1" smtClean="0"/>
                  <a:t>lossy</a:t>
                </a:r>
                <a:r>
                  <a:rPr lang="en-US" i="1" dirty="0" smtClean="0"/>
                  <a:t> trapdoor functions”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[PW08]</a:t>
                </a:r>
                <a:r>
                  <a:rPr lang="en-US" i="1" dirty="0" smtClean="0"/>
                  <a:t>.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524000"/>
                <a:ext cx="8689848" cy="5029200"/>
              </a:xfrm>
              <a:blipFill rotWithShape="1">
                <a:blip r:embed="rId2"/>
                <a:stretch>
                  <a:fillRect l="-421" r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69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600200"/>
                <a:ext cx="8763000" cy="4953000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Unique Secret Key: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Impossibility holds for `any cryptosystem’ with a </a:t>
                </a:r>
                <a:r>
                  <a:rPr lang="en-US" i="1" dirty="0" smtClean="0"/>
                  <a:t>certifiably unique</a:t>
                </a:r>
                <a:r>
                  <a:rPr lang="en-US" dirty="0" smtClean="0"/>
                  <a:t> secret key.</a:t>
                </a:r>
              </a:p>
              <a:p>
                <a:endParaRPr lang="en-US" dirty="0"/>
              </a:p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Weak Randomness: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Impossibility holds if we consider `weak randomness’ instead of leakage resilience.</a:t>
                </a:r>
              </a:p>
              <a:p>
                <a:pPr lvl="1"/>
                <a:r>
                  <a:rPr lang="en-US" dirty="0" smtClean="0"/>
                  <a:t>Input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of OWF is chosen from arbitrary PPT adversarial distribution missing at most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</a:t>
                </a:r>
                <a:r>
                  <a:rPr lang="en-US" dirty="0" smtClean="0"/>
                  <a:t> bits of entropy.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600200"/>
                <a:ext cx="8763000" cy="4953000"/>
              </a:xfrm>
              <a:blipFill rotWithShape="1">
                <a:blip r:embed="rId2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05400"/>
          </a:xfrm>
        </p:spPr>
        <p:txBody>
          <a:bodyPr/>
          <a:lstStyle/>
          <a:p>
            <a:r>
              <a:rPr lang="en-US" dirty="0" smtClean="0"/>
              <a:t>Leakage-Resilience</a:t>
            </a:r>
          </a:p>
          <a:p>
            <a:pPr lvl="1"/>
            <a:r>
              <a:rPr lang="en-US" dirty="0" smtClean="0"/>
              <a:t>Develop a framework for proving separations.</a:t>
            </a:r>
          </a:p>
          <a:p>
            <a:pPr lvl="3"/>
            <a:endParaRPr lang="en-US" dirty="0"/>
          </a:p>
          <a:p>
            <a:r>
              <a:rPr lang="en-US" dirty="0" smtClean="0"/>
              <a:t>Pseudo-entropy</a:t>
            </a:r>
          </a:p>
          <a:p>
            <a:pPr lvl="2"/>
            <a:endParaRPr lang="en-US" dirty="0"/>
          </a:p>
          <a:p>
            <a:r>
              <a:rPr lang="en-US" dirty="0" smtClean="0"/>
              <a:t>Correlation and Deterministic Encryption</a:t>
            </a:r>
          </a:p>
          <a:p>
            <a:pPr lvl="2"/>
            <a:endParaRPr lang="en-US" dirty="0"/>
          </a:p>
          <a:p>
            <a:r>
              <a:rPr lang="en-US" dirty="0" smtClean="0"/>
              <a:t>Fiat-Shamir</a:t>
            </a:r>
          </a:p>
          <a:p>
            <a:endParaRPr lang="en-US" dirty="0" smtClean="0"/>
          </a:p>
          <a:p>
            <a:r>
              <a:rPr lang="en-US" dirty="0" smtClean="0"/>
              <a:t>Succinct Non-Interactive Arguments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2189" y="30480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Pseudo-Entropy Generator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91440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Pseudo-Entropy Generator (PEG):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If seed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has sufficiently high min-entropy,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y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 has increased computational pseudo-entropy (HILL).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Leaky Pseudo-Entropy Generator (LPEG):</a:t>
                </a:r>
              </a:p>
              <a:p>
                <a:pPr lvl="1"/>
                <a:r>
                  <a:rPr lang="en-US" dirty="0" smtClean="0"/>
                  <a:t>Seed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uniform. Attacker gets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L </a:t>
                </a:r>
                <a:r>
                  <a:rPr lang="en-US" dirty="0" smtClean="0"/>
                  <a:t>bit leakage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z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𝐿𝑒𝑎𝑘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Conditional pseudo-entropy 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z</m:t>
                    </m:r>
                  </m:oMath>
                </a14:m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36576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 </a:t>
                </a:r>
                <a:r>
                  <a:rPr lang="en-US" sz="2600" i="1" dirty="0" smtClean="0"/>
                  <a:t>Could hope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600" dirty="0"/>
                  <a:t>.</a:t>
                </a:r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9144000" cy="5105400"/>
              </a:xfrm>
              <a:blipFill rotWithShape="1">
                <a:blip r:embed="rId2"/>
                <a:stretch>
                  <a:fillRect l="-333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5867400"/>
                <a:ext cx="76803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800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67400"/>
                <a:ext cx="768030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2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Pseudo-Entropy Generator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524000"/>
                <a:ext cx="8763000" cy="5029200"/>
              </a:xfrm>
            </p:spPr>
            <p:txBody>
              <a:bodyPr/>
              <a:lstStyle/>
              <a:p>
                <a:r>
                  <a:rPr lang="en-US" u="sng" dirty="0" smtClean="0">
                    <a:solidFill>
                      <a:srgbClr val="00B050"/>
                    </a:solidFill>
                  </a:rPr>
                  <a:t>Positive Results: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 </a:t>
                </a:r>
                <a:r>
                  <a:rPr lang="en-US" dirty="0" smtClean="0"/>
                  <a:t>If leakage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</a:t>
                </a:r>
                <a:r>
                  <a:rPr lang="en-US" dirty="0" smtClean="0"/>
                  <a:t> is small (logarithmic) then any standard PRG is also a LPEG. 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[RTTV08,DP08,GW10]</a:t>
                </a:r>
              </a:p>
              <a:p>
                <a:pPr lvl="1"/>
                <a:r>
                  <a:rPr lang="en-US" dirty="0" smtClean="0"/>
                  <a:t>Output entropy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Assuming strong exact security, can allow larger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u="sng" dirty="0" smtClean="0">
                    <a:solidFill>
                      <a:srgbClr val="FF0000"/>
                    </a:solidFill>
                  </a:rPr>
                  <a:t>Our results: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dirty="0" smtClean="0"/>
                  <a:t>For super-logarithmic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</a:t>
                </a:r>
                <a:r>
                  <a:rPr lang="en-US" dirty="0" smtClean="0"/>
                  <a:t>, cannot prove LPEG security via BB reduction from standard assumption.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524000"/>
                <a:ext cx="8763000" cy="5029200"/>
              </a:xfrm>
              <a:blipFill rotWithShape="1">
                <a:blip r:embed="rId2"/>
                <a:stretch>
                  <a:fillRect l="-418" t="-1212"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Simulatable </a:t>
            </a:r>
            <a:r>
              <a:rPr lang="en-US" dirty="0" err="1"/>
              <a:t>Adv</a:t>
            </a:r>
            <a:r>
              <a:rPr lang="en-US" dirty="0"/>
              <a:t> for LPEG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9067800" cy="21556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Every candidate LPEG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2600" dirty="0" smtClean="0"/>
                  <a:t>has a simulatable adversary.</a:t>
                </a:r>
              </a:p>
              <a:p>
                <a:pPr lvl="1"/>
                <a:r>
                  <a:rPr lang="en-US" sz="23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300" b="1" dirty="0" smtClean="0">
                    <a:solidFill>
                      <a:srgbClr val="FF0000"/>
                    </a:solidFill>
                  </a:rPr>
                  <a:t> = (Leak*, </a:t>
                </a:r>
                <a:r>
                  <a:rPr lang="en-US" sz="2300" b="1" dirty="0" err="1" smtClean="0">
                    <a:solidFill>
                      <a:srgbClr val="FF0000"/>
                    </a:solidFill>
                  </a:rPr>
                  <a:t>Dist</a:t>
                </a:r>
                <a:r>
                  <a:rPr lang="en-US" sz="2300" b="1" dirty="0" smtClean="0">
                    <a:solidFill>
                      <a:srgbClr val="FF0000"/>
                    </a:solidFill>
                  </a:rPr>
                  <a:t>*)  </a:t>
                </a:r>
                <a:r>
                  <a:rPr lang="en-US" sz="2300" dirty="0" smtClean="0"/>
                  <a:t>consists of leakage function, distinguisher.</a:t>
                </a:r>
              </a:p>
              <a:p>
                <a:pPr lvl="1"/>
                <a:r>
                  <a:rPr lang="en-US" sz="2300" dirty="0" smtClean="0"/>
                  <a:t>For any high entropy distribution on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300" dirty="0" smtClean="0"/>
                  <a:t>,  </a:t>
                </a:r>
                <a:r>
                  <a:rPr lang="en-US" sz="2300" dirty="0" err="1" smtClean="0">
                    <a:solidFill>
                      <a:srgbClr val="FF0000"/>
                    </a:solidFill>
                  </a:rPr>
                  <a:t>Dist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sz="2300" dirty="0" smtClean="0"/>
                  <a:t> is likely to output 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300" dirty="0" smtClean="0"/>
                  <a:t>.</a:t>
                </a:r>
              </a:p>
              <a:p>
                <a:r>
                  <a:rPr lang="en-US" sz="2600" dirty="0" smtClean="0"/>
                  <a:t>Only difference: </a:t>
                </a:r>
                <a:r>
                  <a:rPr lang="en-US" sz="2600" b="1" dirty="0" err="1" smtClean="0">
                    <a:solidFill>
                      <a:srgbClr val="FF0000"/>
                    </a:solidFill>
                  </a:rPr>
                  <a:t>Dist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query guesses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2060"/>
                        </a:solidFill>
                        <a:latin typeface="Cambria Math"/>
                      </a:rPr>
                      <m:t>𝑧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</a:rPr>
                  <a:t>y) </a:t>
                </a:r>
                <a:r>
                  <a:rPr lang="en-US" sz="2600" dirty="0" smtClean="0"/>
                  <a:t>for fresh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/>
                      </a:rPr>
                      <m:t>y</m:t>
                    </m:r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 lvl="1"/>
                <a:r>
                  <a:rPr lang="en-US" sz="2300" dirty="0" smtClean="0"/>
                  <a:t>Statistical distance:   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𝑞</m:t>
                    </m:r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sz="2300" dirty="0" smtClean="0">
                    <a:solidFill>
                      <a:srgbClr val="002060"/>
                    </a:solidFill>
                  </a:rPr>
                  <a:t>   :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206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300" dirty="0" smtClean="0">
                    <a:solidFill>
                      <a:srgbClr val="002060"/>
                    </a:solidFill>
                  </a:rPr>
                  <a:t> = </a:t>
                </a:r>
                <a:r>
                  <a:rPr lang="en-US" sz="2300" dirty="0" smtClean="0"/>
                  <a:t># queries</a:t>
                </a:r>
                <a:r>
                  <a:rPr lang="en-US" sz="2300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206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300" dirty="0" smtClean="0"/>
                  <a:t> = leakage.</a:t>
                </a:r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9067800" cy="2155686"/>
              </a:xfrm>
              <a:blipFill rotWithShape="1">
                <a:blip r:embed="rId3"/>
                <a:stretch>
                  <a:fillRect l="-202" t="-4249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48006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Leak*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48006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Dist</a:t>
            </a:r>
            <a:r>
              <a:rPr lang="en-US" sz="3200" b="1" dirty="0" smtClean="0">
                <a:solidFill>
                  <a:srgbClr val="FF0000"/>
                </a:solidFill>
              </a:rPr>
              <a:t>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7200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6052458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52458"/>
                <a:ext cx="4424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600200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4999" y="6052459"/>
                <a:ext cx="1922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99" y="6052459"/>
                <a:ext cx="192200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109429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4600" y="6016681"/>
                <a:ext cx="999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6016681"/>
                <a:ext cx="9994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642829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14538" y="3962400"/>
                <a:ext cx="285584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 dirty="0" smtClean="0"/>
                  <a:t>Output </a:t>
                </a:r>
                <a:r>
                  <a:rPr lang="en-US" sz="2400" b="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400" b="0" dirty="0" smtClean="0"/>
                  <a:t> </a:t>
                </a:r>
                <a:r>
                  <a:rPr lang="en-US" sz="2400" b="0" dirty="0" err="1" smtClean="0"/>
                  <a:t>iff</a:t>
                </a:r>
                <a:r>
                  <a:rPr lang="en-US" sz="2400" b="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∃ 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,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solidFill>
                    <a:srgbClr val="002060"/>
                  </a:solidFill>
                </a:endParaRPr>
              </a:p>
              <a:p>
                <a:pPr algn="ctr"/>
                <a:endParaRPr lang="en-US" sz="2400" b="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538" y="3962400"/>
                <a:ext cx="2855846" cy="1200329"/>
              </a:xfrm>
              <a:prstGeom prst="rect">
                <a:avLst/>
              </a:prstGeom>
              <a:blipFill rotWithShape="1">
                <a:blip r:embed="rId7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334000" y="4800600"/>
            <a:ext cx="3505200" cy="1981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2702" y="4749226"/>
            <a:ext cx="1816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Simulator</a:t>
            </a:r>
            <a:endParaRPr lang="en-US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2604" y="4777777"/>
                <a:ext cx="4262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04" y="4777777"/>
                <a:ext cx="42620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43200" y="4777777"/>
                <a:ext cx="4262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777777"/>
                <a:ext cx="42620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76600" y="6056338"/>
                <a:ext cx="760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0/1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56338"/>
                <a:ext cx="76014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34000" y="5421868"/>
                <a:ext cx="35052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eak query:</a:t>
                </a:r>
                <a:r>
                  <a:rPr lang="en-US" sz="2000" dirty="0" smtClean="0"/>
                  <a:t> Random answer.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Distinguish query: </a:t>
                </a:r>
                <a:r>
                  <a:rPr lang="en-US" sz="2000" dirty="0" smtClean="0"/>
                  <a:t>Only try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from prior leak queries. 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421868"/>
                <a:ext cx="3505200" cy="1015663"/>
              </a:xfrm>
              <a:prstGeom prst="rect">
                <a:avLst/>
              </a:prstGeom>
              <a:blipFill rotWithShape="1">
                <a:blip r:embed="rId11"/>
                <a:stretch>
                  <a:fillRect l="-1391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033077" y="3940314"/>
            <a:ext cx="52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endParaRPr lang="en-US" dirty="0"/>
          </a:p>
        </p:txBody>
      </p:sp>
      <p:pic>
        <p:nvPicPr>
          <p:cNvPr id="26" name="Picture 4" descr="C:\Users\danwichs\AppData\Local\Microsoft\Windows\Temporary Internet Files\Content.IE5\CHKE8WGM\MC90043593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1823"/>
            <a:ext cx="1142308" cy="9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danwichs\AppData\Local\Microsoft\Windows\Temporary Internet Files\Content.IE5\D7CFKV7D\MC900435941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373" y="3936810"/>
            <a:ext cx="1183045" cy="8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3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8" grpId="0"/>
      <p:bldP spid="11" grpId="0"/>
      <p:bldP spid="13" grpId="0"/>
      <p:bldP spid="15" grpId="0"/>
      <p:bldP spid="18" grpId="0" animBg="1"/>
      <p:bldP spid="19" grpId="0"/>
      <p:bldP spid="6" grpId="0"/>
      <p:bldP spid="20" grpId="0"/>
      <p:bldP spid="21" grpId="0"/>
      <p:bldP spid="23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05400"/>
          </a:xfrm>
        </p:spPr>
        <p:txBody>
          <a:bodyPr/>
          <a:lstStyle/>
          <a:p>
            <a:r>
              <a:rPr lang="en-US" dirty="0" smtClean="0"/>
              <a:t>Leakage-Resilience</a:t>
            </a:r>
          </a:p>
          <a:p>
            <a:pPr lvl="1"/>
            <a:r>
              <a:rPr lang="en-US" dirty="0" smtClean="0"/>
              <a:t>Develop a framework for proving separations.</a:t>
            </a:r>
          </a:p>
          <a:p>
            <a:pPr lvl="3"/>
            <a:endParaRPr lang="en-US" dirty="0"/>
          </a:p>
          <a:p>
            <a:r>
              <a:rPr lang="en-US" dirty="0" smtClean="0"/>
              <a:t>Pseudo-entropy</a:t>
            </a:r>
          </a:p>
          <a:p>
            <a:pPr lvl="2"/>
            <a:endParaRPr lang="en-US" dirty="0"/>
          </a:p>
          <a:p>
            <a:r>
              <a:rPr lang="en-US" dirty="0" smtClean="0"/>
              <a:t>Correlation and Deterministic Encryption</a:t>
            </a:r>
          </a:p>
          <a:p>
            <a:pPr lvl="2"/>
            <a:endParaRPr lang="en-US" dirty="0"/>
          </a:p>
          <a:p>
            <a:r>
              <a:rPr lang="en-US" dirty="0" smtClean="0"/>
              <a:t>Fiat-Shamir</a:t>
            </a:r>
          </a:p>
          <a:p>
            <a:endParaRPr lang="en-US" dirty="0" smtClean="0"/>
          </a:p>
          <a:p>
            <a:r>
              <a:rPr lang="en-US" dirty="0" smtClean="0"/>
              <a:t>Succinct Non-Interactive Arguments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2189" y="39624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Deterministic Public-Key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Cannot be  `semantically secure’. </a:t>
            </a:r>
            <a:r>
              <a:rPr lang="en-US" sz="2400" dirty="0" smtClean="0">
                <a:solidFill>
                  <a:srgbClr val="C00000"/>
                </a:solidFill>
              </a:rPr>
              <a:t>[GM84]</a:t>
            </a:r>
          </a:p>
          <a:p>
            <a:pPr lvl="8"/>
            <a:endParaRPr lang="en-US" sz="1050" dirty="0" smtClean="0"/>
          </a:p>
          <a:p>
            <a:r>
              <a:rPr lang="en-US" dirty="0" smtClean="0"/>
              <a:t>Can be secure if </a:t>
            </a:r>
            <a:r>
              <a:rPr lang="en-US" i="1" dirty="0" smtClean="0">
                <a:solidFill>
                  <a:srgbClr val="0070C0"/>
                </a:solidFill>
              </a:rPr>
              <a:t>messages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have sufficient entropy. </a:t>
            </a:r>
            <a:r>
              <a:rPr lang="en-US" sz="2400" dirty="0">
                <a:solidFill>
                  <a:srgbClr val="C00000"/>
                </a:solidFill>
              </a:rPr>
              <a:t>[BBO07</a:t>
            </a:r>
            <a:r>
              <a:rPr lang="en-US" sz="2400" dirty="0" smtClean="0">
                <a:solidFill>
                  <a:srgbClr val="C00000"/>
                </a:solidFill>
              </a:rPr>
              <a:t>]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Strong notion in RO model: </a:t>
            </a:r>
            <a:r>
              <a:rPr lang="en-US" dirty="0" smtClean="0"/>
              <a:t>encrypt arbitrarily many messages, can be arbitrarily correlated, each one has entropy on its own.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Standard model: </a:t>
            </a:r>
            <a:r>
              <a:rPr lang="en-US" dirty="0" smtClean="0"/>
              <a:t>each message must have fresh entropy conditioned on others.  </a:t>
            </a:r>
            <a:r>
              <a:rPr lang="en-US" sz="2400" dirty="0" smtClean="0">
                <a:solidFill>
                  <a:srgbClr val="C00000"/>
                </a:solidFill>
              </a:rPr>
              <a:t>[BFOR08</a:t>
            </a:r>
            <a:r>
              <a:rPr lang="en-US" sz="2400" dirty="0">
                <a:solidFill>
                  <a:srgbClr val="C00000"/>
                </a:solidFill>
              </a:rPr>
              <a:t>, BFO08, </a:t>
            </a:r>
            <a:r>
              <a:rPr lang="en-US" sz="2400" dirty="0" smtClean="0">
                <a:solidFill>
                  <a:srgbClr val="C00000"/>
                </a:solidFill>
              </a:rPr>
              <a:t>BS11]</a:t>
            </a:r>
          </a:p>
          <a:p>
            <a:pPr lvl="2"/>
            <a:r>
              <a:rPr lang="en-US" sz="2100" dirty="0" smtClean="0"/>
              <a:t>Bounded number of arbitrarily correlated messages.</a:t>
            </a:r>
            <a:r>
              <a:rPr lang="en-US" sz="2100" dirty="0" smtClean="0">
                <a:solidFill>
                  <a:srgbClr val="C00000"/>
                </a:solidFill>
              </a:rPr>
              <a:t> [FOR12]</a:t>
            </a:r>
          </a:p>
          <a:p>
            <a:pPr lvl="5"/>
            <a:endParaRPr lang="en-US" dirty="0" smtClean="0">
              <a:solidFill>
                <a:srgbClr val="C00000"/>
              </a:solidFill>
            </a:endParaRPr>
          </a:p>
          <a:p>
            <a:r>
              <a:rPr lang="en-US" u="sng" dirty="0" smtClean="0">
                <a:solidFill>
                  <a:srgbClr val="002060"/>
                </a:solidFill>
              </a:rPr>
              <a:t>Our work: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smtClean="0"/>
              <a:t>cannot prove </a:t>
            </a:r>
            <a:r>
              <a:rPr lang="en-US" dirty="0" smtClean="0">
                <a:solidFill>
                  <a:srgbClr val="FF0000"/>
                </a:solidFill>
              </a:rPr>
              <a:t>‘strong notion’ </a:t>
            </a:r>
            <a:r>
              <a:rPr lang="en-US" dirty="0" smtClean="0"/>
              <a:t>under standard assumptions via BB reductions. </a:t>
            </a:r>
          </a:p>
          <a:p>
            <a:pPr lvl="1"/>
            <a:r>
              <a:rPr lang="en-US" dirty="0" smtClean="0"/>
              <a:t>Even if we only consider one-way security.</a:t>
            </a:r>
          </a:p>
          <a:p>
            <a:pPr lvl="1"/>
            <a:r>
              <a:rPr lang="en-US" dirty="0" smtClean="0"/>
              <a:t>Even if we don’t require efficient decryption. </a:t>
            </a:r>
          </a:p>
        </p:txBody>
      </p:sp>
    </p:spTree>
    <p:extLst>
      <p:ext uri="{BB962C8B-B14F-4D97-AF65-F5344CB8AC3E}">
        <p14:creationId xmlns:p14="http://schemas.microsoft.com/office/powerpoint/2010/main" val="2482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Security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752600"/>
                <a:ext cx="8991600" cy="49530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Want an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injective function family</a:t>
                </a:r>
                <a:r>
                  <a:rPr lang="en-US" i="1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𝑝𝑘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(⋅)</m:t>
                    </m:r>
                  </m:oMath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n-US" dirty="0" smtClean="0"/>
                  <a:t>One-way on correlated inputs of sufficient entropy</a:t>
                </a:r>
              </a:p>
              <a:p>
                <a:pPr lvl="8"/>
                <a:endParaRPr lang="en-US" sz="1100" dirty="0" smtClean="0"/>
              </a:p>
              <a:p>
                <a:r>
                  <a:rPr lang="en-US" dirty="0" smtClean="0"/>
                  <a:t>For any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legal</a:t>
                </a:r>
                <a:r>
                  <a:rPr lang="en-US" dirty="0" smtClean="0"/>
                  <a:t> PPT distribution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𝑆𝑎𝑚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any PPT inverter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𝐼𝑛𝑣</m:t>
                    </m:r>
                  </m:oMath>
                </a14:m>
                <a:r>
                  <a:rPr lang="en-US" dirty="0" smtClean="0"/>
                  <a:t> :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𝐼𝑛𝑣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𝑝𝑘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, 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𝑝𝑘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,…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𝑛𝑒𝑔𝑙</m:t>
                    </m:r>
                  </m:oMath>
                </a14:m>
                <a:endParaRPr lang="en-US" dirty="0" smtClean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Legal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smtClean="0"/>
                  <a:t>distinct,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each has high entropy on its own.</a:t>
                </a:r>
              </a:p>
              <a:p>
                <a:pPr lvl="8"/>
                <a:endParaRPr lang="en-US" sz="1200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Weird </a:t>
                </a:r>
                <a:r>
                  <a:rPr lang="en-US" dirty="0" smtClean="0"/>
                  <a:t>Definition!</a:t>
                </a:r>
                <a:endParaRPr lang="en-US" dirty="0"/>
              </a:p>
              <a:p>
                <a:pPr lvl="8"/>
                <a:endParaRPr lang="en-US" sz="10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Function famil</a:t>
                </a:r>
                <a:r>
                  <a:rPr lang="en-US" dirty="0" smtClean="0"/>
                  <a:t>y need not be `certifiably injective’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Gets around earlier result for one-way function </a:t>
                </a:r>
                <a:r>
                  <a:rPr lang="en-US" dirty="0" smtClean="0"/>
                  <a:t>with weak rand.</a:t>
                </a:r>
              </a:p>
              <a:p>
                <a:pPr marL="36576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752600"/>
                <a:ext cx="8991600" cy="4953000"/>
              </a:xfrm>
              <a:blipFill rotWithShape="1">
                <a:blip r:embed="rId2"/>
                <a:stretch>
                  <a:fillRect l="-339" t="-1108" r="-136" b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4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Standard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FF0000"/>
                </a:solidFill>
              </a:rPr>
              <a:t>Weird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676400"/>
                <a:ext cx="8991600" cy="4953000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Standard</a:t>
                </a:r>
                <a:r>
                  <a:rPr lang="en-US" b="1" dirty="0" smtClean="0"/>
                  <a:t> Security Definition</a:t>
                </a:r>
                <a:r>
                  <a:rPr lang="en-US" dirty="0" smtClean="0"/>
                  <a:t>:                                          Interactive game between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challenger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and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adversary</a:t>
                </a:r>
                <a:r>
                  <a:rPr lang="en-US" dirty="0" smtClean="0"/>
                  <a:t>. </a:t>
                </a:r>
                <a:r>
                  <a:rPr lang="en-US" dirty="0"/>
                  <a:t>Challenger </a:t>
                </a:r>
                <a:r>
                  <a:rPr lang="en-US" dirty="0" smtClean="0"/>
                  <a:t>decides </a:t>
                </a:r>
                <a:r>
                  <a:rPr lang="en-US" dirty="0"/>
                  <a:t>if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adversary</a:t>
                </a:r>
                <a:r>
                  <a:rPr lang="en-US" dirty="0" smtClean="0"/>
                  <a:t> </a:t>
                </a:r>
                <a:r>
                  <a:rPr lang="en-US" dirty="0"/>
                  <a:t>wins.</a:t>
                </a:r>
              </a:p>
              <a:p>
                <a:pPr lvl="1"/>
                <a:r>
                  <a:rPr lang="en-US" dirty="0"/>
                  <a:t>For PPT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Adversary</a:t>
                </a:r>
                <a:r>
                  <a:rPr lang="en-US" b="1" dirty="0" smtClean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b="1" dirty="0" err="1" smtClean="0">
                    <a:solidFill>
                      <a:srgbClr val="002060"/>
                    </a:solidFill>
                  </a:rPr>
                  <a:t>Pr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[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Adversary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</a:rPr>
                  <a:t>wins] </a:t>
                </a:r>
                <a:r>
                  <a:rPr lang="en-US" b="1" dirty="0">
                    <a:solidFill>
                      <a:srgbClr val="002060"/>
                    </a:solidFill>
                    <a:latin typeface="cmsy10"/>
                  </a:rPr>
                  <a:t>=</a:t>
                </a:r>
                <a:r>
                  <a:rPr lang="en-US" b="1" dirty="0">
                    <a:solidFill>
                      <a:srgbClr val="002060"/>
                    </a:solidFill>
                  </a:rPr>
                  <a:t>  negligible   </a:t>
                </a:r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365760" lvl="1" indent="0">
                  <a:buNone/>
                </a:pPr>
                <a:r>
                  <a:rPr lang="en-US" b="1" dirty="0">
                    <a:solidFill>
                      <a:srgbClr val="002060"/>
                    </a:solidFill>
                  </a:rPr>
                  <a:t>	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	                    </a:t>
                </a:r>
                <a:r>
                  <a:rPr lang="en-US" b="1" dirty="0" smtClean="0"/>
                  <a:t>Decisional: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              ½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b="1" dirty="0" smtClean="0">
                    <a:solidFill>
                      <a:srgbClr val="002060"/>
                    </a:solidFill>
                  </a:rPr>
                  <a:t> negligible</a:t>
                </a:r>
                <a:endParaRPr lang="en-US" b="1" dirty="0">
                  <a:solidFill>
                    <a:srgbClr val="00206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676400"/>
                <a:ext cx="8991600" cy="4953000"/>
              </a:xfrm>
              <a:blipFill rotWithShape="1">
                <a:blip r:embed="rId3"/>
                <a:stretch>
                  <a:fillRect l="-339" t="-1230" r="-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rot="10800000">
            <a:off x="3200401" y="5702640"/>
            <a:ext cx="1447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600" y="6252865"/>
            <a:ext cx="1371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/>
          <p:nvPr/>
        </p:nvSpPr>
        <p:spPr>
          <a:xfrm>
            <a:off x="990600" y="5414665"/>
            <a:ext cx="22098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Adversary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3422" y="5414665"/>
            <a:ext cx="2333178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Challenger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086600" y="4572000"/>
            <a:ext cx="1447800" cy="533400"/>
          </a:xfrm>
          <a:prstGeom prst="wedgeRoundRectCallout">
            <a:avLst>
              <a:gd name="adj1" fmla="val -47569"/>
              <a:gd name="adj2" fmla="val 1007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WIN?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8409" y="5181600"/>
            <a:ext cx="102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(g, </a:t>
            </a:r>
            <a:r>
              <a:rPr lang="en-US" sz="2400" dirty="0" err="1" smtClean="0">
                <a:latin typeface="Tw Cen MT"/>
              </a:rPr>
              <a:t>g</a:t>
            </a:r>
            <a:r>
              <a:rPr lang="en-US" sz="2400" baseline="30000" dirty="0" err="1" smtClean="0">
                <a:latin typeface="Tw Cen MT"/>
              </a:rPr>
              <a:t>x</a:t>
            </a:r>
            <a:r>
              <a:rPr lang="en-US" sz="2400" dirty="0" smtClean="0"/>
              <a:t> )</a:t>
            </a:r>
            <a:endParaRPr lang="en-US" sz="2400" baseline="30000" dirty="0">
              <a:latin typeface="Tw Cen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1606" y="4971726"/>
            <a:ext cx="2156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e.g. Discrete Log</a:t>
            </a:r>
            <a:endParaRPr lang="en-US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5786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</a:t>
            </a:r>
            <a:endParaRPr lang="en-US" sz="2400" baseline="30000" dirty="0">
              <a:solidFill>
                <a:srgbClr val="FF0000"/>
              </a:solidFill>
              <a:latin typeface="Tw Cen MT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638800" y="381000"/>
            <a:ext cx="3352800" cy="1676400"/>
          </a:xfrm>
          <a:prstGeom prst="wedgeRoundRectCallout">
            <a:avLst>
              <a:gd name="adj1" fmla="val -47120"/>
              <a:gd name="adj2" fmla="val 6084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Efficient challenger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=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Falsifiable Definition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 animBg="1"/>
      <p:bldP spid="15" grpId="0" animBg="1"/>
      <p:bldP spid="16" grpId="0"/>
      <p:bldP spid="17" grpId="0"/>
      <p:bldP spid="18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Simulatable Attacker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752600"/>
            <a:ext cx="8991600" cy="495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Font typeface="Wingdings 2"/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9575" y="29718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Sam*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775" y="29718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Inv</a:t>
            </a:r>
            <a:r>
              <a:rPr lang="en-US" sz="3200" b="1" dirty="0" smtClean="0">
                <a:solidFill>
                  <a:srgbClr val="FF0000"/>
                </a:solidFill>
              </a:rPr>
              <a:t>*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9412" y="2935116"/>
            <a:ext cx="3954587" cy="1981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1277" y="2996625"/>
            <a:ext cx="1816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Simulator</a:t>
            </a:r>
            <a:endParaRPr lang="en-US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11179" y="2948977"/>
                <a:ext cx="4262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9" y="2948977"/>
                <a:ext cx="426206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771775" y="2948977"/>
                <a:ext cx="4262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75" y="2948977"/>
                <a:ext cx="42620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9412" y="3556337"/>
                <a:ext cx="387838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200" dirty="0" smtClean="0">
                    <a:solidFill>
                      <a:srgbClr val="FF0000"/>
                    </a:solidFill>
                  </a:rPr>
                  <a:t>Sam query:</a:t>
                </a:r>
                <a:r>
                  <a:rPr lang="en-US" sz="2200" dirty="0" smtClean="0"/>
                  <a:t> </a:t>
                </a:r>
                <a:r>
                  <a:rPr lang="en-US" sz="2000" dirty="0" smtClean="0"/>
                  <a:t>Random answer.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2200" dirty="0" smtClean="0">
                    <a:solidFill>
                      <a:srgbClr val="FF0000"/>
                    </a:solidFill>
                  </a:rPr>
                  <a:t>Invert query: </a:t>
                </a:r>
                <a:r>
                  <a:rPr lang="en-US" sz="2000" dirty="0" smtClean="0"/>
                  <a:t>Only 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from prior Sam queries.</a:t>
                </a:r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412" y="3556337"/>
                <a:ext cx="3878387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572" t="-3297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C:\Users\danwichs\AppData\Local\Microsoft\Windows\Temporary Internet Files\Content.IE5\CHKE8WGM\MC9004359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43537"/>
            <a:ext cx="1142308" cy="9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danwichs\AppData\Local\Microsoft\Windows\Temporary Internet Files\Content.IE5\D7CFKV7D\MC90043594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48" y="1698524"/>
            <a:ext cx="1183045" cy="8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279303" y="1676400"/>
            <a:ext cx="52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5" idx="2"/>
          </p:cNvCxnSpPr>
          <p:nvPr/>
        </p:nvCxnSpPr>
        <p:spPr>
          <a:xfrm>
            <a:off x="1133475" y="3810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42025" y="4572000"/>
                <a:ext cx="15561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25" y="4572000"/>
                <a:ext cx="1556195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2819400" y="3810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905000" y="4572000"/>
                <a:ext cx="192052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𝑝𝑘</m:t>
                      </m:r>
                    </m:oMath>
                  </m:oMathPara>
                </a14:m>
                <a:endParaRPr 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572000"/>
                <a:ext cx="1920526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4144250" y="3810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695733" y="4572000"/>
                <a:ext cx="149367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33" y="4572000"/>
                <a:ext cx="1493679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2073" y="2464713"/>
                <a:ext cx="11029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Try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073" y="2464713"/>
                <a:ext cx="1102931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7182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5410200"/>
                <a:ext cx="9067800" cy="137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600" dirty="0" smtClean="0"/>
                  <a:t>R is a random permutation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600" dirty="0" smtClean="0"/>
                  <a:t>  Sam is a legal distribution. </a:t>
                </a:r>
              </a:p>
              <a:p>
                <a:r>
                  <a:rPr lang="en-US" sz="2600" dirty="0" smtClean="0"/>
                  <a:t>Very unlikely that a `fresh’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/>
                  <a:t>  has a pre-image 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𝑝𝑘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()</m:t>
                    </m:r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smtClean="0"/>
                  <a:t>which is consistent with some seed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lvl="1"/>
                <a:r>
                  <a:rPr lang="en-US" sz="2300" dirty="0" smtClean="0"/>
                  <a:t>Unless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𝑝𝑘</m:t>
                        </m:r>
                      </m:sub>
                    </m:sSub>
                  </m:oMath>
                </a14:m>
                <a:r>
                  <a:rPr lang="en-US" sz="2300" dirty="0" smtClean="0"/>
                  <a:t> is very `degenerate’. Inverter/Simulator can test efficiently.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5410200"/>
                <a:ext cx="9067800" cy="1371600"/>
              </a:xfrm>
              <a:blipFill rotWithShape="1">
                <a:blip r:embed="rId11"/>
                <a:stretch>
                  <a:fillRect t="-7111" r="-1210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4800" y="2209800"/>
                <a:ext cx="16296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←$</m:t>
                      </m:r>
                    </m:oMath>
                  </m:oMathPara>
                </a14:m>
                <a:endParaRPr lang="en-US" sz="2200" b="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09800"/>
                <a:ext cx="1629677" cy="769441"/>
              </a:xfrm>
              <a:prstGeom prst="rect">
                <a:avLst/>
              </a:prstGeom>
              <a:blipFill rotWithShape="1">
                <a:blip r:embed="rId12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3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/>
      <p:bldP spid="17" grpId="0"/>
      <p:bldP spid="18" grpId="0"/>
      <p:bldP spid="20" grpId="0"/>
      <p:bldP spid="26" grpId="0"/>
      <p:bldP spid="30" grpId="0"/>
      <p:bldP spid="32" grpId="0"/>
      <p:bldP spid="33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05400"/>
          </a:xfrm>
        </p:spPr>
        <p:txBody>
          <a:bodyPr/>
          <a:lstStyle/>
          <a:p>
            <a:r>
              <a:rPr lang="en-US" dirty="0" smtClean="0"/>
              <a:t>Leakage-Resilience</a:t>
            </a:r>
          </a:p>
          <a:p>
            <a:pPr lvl="1"/>
            <a:r>
              <a:rPr lang="en-US" dirty="0" smtClean="0"/>
              <a:t>Develop a framework for proving separations.</a:t>
            </a:r>
          </a:p>
          <a:p>
            <a:pPr lvl="3"/>
            <a:endParaRPr lang="en-US" dirty="0"/>
          </a:p>
          <a:p>
            <a:r>
              <a:rPr lang="en-US" dirty="0" smtClean="0"/>
              <a:t>Pseudo-entropy</a:t>
            </a:r>
          </a:p>
          <a:p>
            <a:pPr lvl="2"/>
            <a:endParaRPr lang="en-US" dirty="0"/>
          </a:p>
          <a:p>
            <a:r>
              <a:rPr lang="en-US" dirty="0" smtClean="0"/>
              <a:t>Correlation and Deterministic Encryption</a:t>
            </a:r>
          </a:p>
          <a:p>
            <a:pPr lvl="2"/>
            <a:endParaRPr lang="en-US" dirty="0"/>
          </a:p>
          <a:p>
            <a:r>
              <a:rPr lang="en-US" dirty="0" smtClean="0"/>
              <a:t>Fiat-Shamir</a:t>
            </a:r>
          </a:p>
          <a:p>
            <a:endParaRPr lang="en-US" dirty="0" smtClean="0"/>
          </a:p>
          <a:p>
            <a:r>
              <a:rPr lang="en-US" dirty="0" smtClean="0"/>
              <a:t>Succinct Non-Interactive Arguments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6200" y="49149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Fiat-Shamir Heuristic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8991600" cy="4724400"/>
          </a:xfrm>
        </p:spPr>
        <p:txBody>
          <a:bodyPr/>
          <a:lstStyle/>
          <a:p>
            <a:r>
              <a:rPr lang="en-US" dirty="0" smtClean="0"/>
              <a:t>Use a hash function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 smtClean="0"/>
              <a:t> to collapse a </a:t>
            </a:r>
            <a:r>
              <a:rPr lang="en-US" i="1" dirty="0" smtClean="0">
                <a:solidFill>
                  <a:srgbClr val="FF0000"/>
                </a:solidFill>
              </a:rPr>
              <a:t>3-round public-coin (3PC)</a:t>
            </a:r>
            <a:r>
              <a:rPr lang="en-US" dirty="0" smtClean="0"/>
              <a:t> argument into a </a:t>
            </a:r>
            <a:r>
              <a:rPr lang="en-US" dirty="0" smtClean="0">
                <a:solidFill>
                  <a:srgbClr val="00B050"/>
                </a:solidFill>
              </a:rPr>
              <a:t>non-interactive</a:t>
            </a:r>
            <a:r>
              <a:rPr lang="en-US" dirty="0" smtClean="0"/>
              <a:t> argument. </a:t>
            </a:r>
            <a:endParaRPr lang="en-US" dirty="0"/>
          </a:p>
        </p:txBody>
      </p:sp>
      <p:pic>
        <p:nvPicPr>
          <p:cNvPr id="2063" name="Picture 15" descr="C:\Users\danwichs\AppData\Local\Microsoft\Windows\Temporary Internet Files\Content.IE5\9SPOZNLJ\MC9003909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18830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danwichs\AppData\Local\Microsoft\Windows\Temporary Internet Files\Content.IE5\CHKE8WGM\MC9000787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78012"/>
            <a:ext cx="1447800" cy="15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7608" y="3516868"/>
            <a:ext cx="15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Prover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x,w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255744" y="3505200"/>
            <a:ext cx="1422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Verifier(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81400" y="44958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81400" y="59436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5321" y="40956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581400" y="5181600"/>
            <a:ext cx="304800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53000" y="5543490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z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4724400"/>
            <a:ext cx="265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random challenge: </a:t>
            </a:r>
            <a:r>
              <a:rPr lang="en-US" sz="2400" dirty="0" smtClean="0">
                <a:solidFill>
                  <a:srgbClr val="0070C0"/>
                </a:solidFill>
              </a:rPr>
              <a:t>c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779" y="3011269"/>
            <a:ext cx="171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Statement: 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</a:p>
          <a:p>
            <a:r>
              <a:rPr lang="en-US" sz="2400" dirty="0" smtClean="0"/>
              <a:t>Witness: </a:t>
            </a:r>
            <a:r>
              <a:rPr lang="en-US" sz="2400" dirty="0" smtClean="0">
                <a:solidFill>
                  <a:srgbClr val="0070C0"/>
                </a:solidFill>
              </a:rPr>
              <a:t>w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4319" y="5943600"/>
            <a:ext cx="155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Ver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x,a,c,z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7" grpId="0"/>
      <p:bldP spid="26" grpId="0"/>
      <p:bldP spid="27" grpId="0"/>
      <p:bldP spid="8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Fiat-Shamir Heuristic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8991600" cy="4724400"/>
          </a:xfrm>
        </p:spPr>
        <p:txBody>
          <a:bodyPr/>
          <a:lstStyle/>
          <a:p>
            <a:r>
              <a:rPr lang="en-US" dirty="0" smtClean="0"/>
              <a:t>Use a hash function </a:t>
            </a:r>
            <a:r>
              <a:rPr lang="en-US" dirty="0" smtClean="0">
                <a:solidFill>
                  <a:srgbClr val="0070C0"/>
                </a:solidFill>
              </a:rPr>
              <a:t>h</a:t>
            </a:r>
            <a:r>
              <a:rPr lang="en-US" dirty="0" smtClean="0"/>
              <a:t> to collapse a </a:t>
            </a:r>
            <a:r>
              <a:rPr lang="en-US" i="1" dirty="0" smtClean="0">
                <a:solidFill>
                  <a:srgbClr val="FF0000"/>
                </a:solidFill>
              </a:rPr>
              <a:t>3-round public-coin (3PC)</a:t>
            </a:r>
            <a:r>
              <a:rPr lang="en-US" dirty="0" smtClean="0"/>
              <a:t> argument into a </a:t>
            </a:r>
            <a:r>
              <a:rPr lang="en-US" dirty="0" smtClean="0">
                <a:solidFill>
                  <a:srgbClr val="00B050"/>
                </a:solidFill>
              </a:rPr>
              <a:t>non-interactive</a:t>
            </a:r>
            <a:r>
              <a:rPr lang="en-US" dirty="0" smtClean="0"/>
              <a:t> argument. </a:t>
            </a:r>
            <a:endParaRPr lang="en-US" dirty="0"/>
          </a:p>
        </p:txBody>
      </p:sp>
      <p:pic>
        <p:nvPicPr>
          <p:cNvPr id="2063" name="Picture 15" descr="C:\Users\danwichs\AppData\Local\Microsoft\Windows\Temporary Internet Files\Content.IE5\9SPOZNLJ\MC9003909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18830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danwichs\AppData\Local\Microsoft\Windows\Temporary Internet Files\Content.IE5\CHKE8WGM\MC9000787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78012"/>
            <a:ext cx="1447800" cy="15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7608" y="3516868"/>
            <a:ext cx="15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Prover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x,w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255744" y="3505200"/>
            <a:ext cx="1422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Verifier(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81400" y="44958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81400" y="59436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5321" y="40956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5543490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z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857690"/>
            <a:ext cx="11496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 = h(a)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779" y="3011269"/>
            <a:ext cx="171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Statement: 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</a:p>
          <a:p>
            <a:r>
              <a:rPr lang="en-US" sz="2400" dirty="0" smtClean="0"/>
              <a:t>Witness: </a:t>
            </a:r>
            <a:r>
              <a:rPr lang="en-US" sz="2400" dirty="0" smtClean="0">
                <a:solidFill>
                  <a:srgbClr val="0070C0"/>
                </a:solidFill>
              </a:rPr>
              <a:t>w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4319" y="5943600"/>
            <a:ext cx="155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Ver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x,a,c,z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Fiat-Shamir Heuristic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8991600" cy="4724400"/>
          </a:xfrm>
        </p:spPr>
        <p:txBody>
          <a:bodyPr/>
          <a:lstStyle/>
          <a:p>
            <a:r>
              <a:rPr lang="en-US" dirty="0" smtClean="0"/>
              <a:t>Use a hash function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to collapse a </a:t>
            </a:r>
            <a:r>
              <a:rPr lang="en-US" i="1" dirty="0" smtClean="0">
                <a:solidFill>
                  <a:srgbClr val="FF0000"/>
                </a:solidFill>
              </a:rPr>
              <a:t>3-round public-coin (3PC)</a:t>
            </a:r>
            <a:r>
              <a:rPr lang="en-US" dirty="0" smtClean="0"/>
              <a:t> argument into a </a:t>
            </a:r>
            <a:r>
              <a:rPr lang="en-US" dirty="0" smtClean="0">
                <a:solidFill>
                  <a:srgbClr val="00B050"/>
                </a:solidFill>
              </a:rPr>
              <a:t>non-interactive</a:t>
            </a:r>
            <a:r>
              <a:rPr lang="en-US" dirty="0" smtClean="0"/>
              <a:t> argument. </a:t>
            </a:r>
            <a:endParaRPr lang="en-US" dirty="0"/>
          </a:p>
        </p:txBody>
      </p:sp>
      <p:pic>
        <p:nvPicPr>
          <p:cNvPr id="2063" name="Picture 15" descr="C:\Users\danwichs\AppData\Local\Microsoft\Windows\Temporary Internet Files\Content.IE5\9SPOZNLJ\MC9003909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18830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danwichs\AppData\Local\Microsoft\Windows\Temporary Internet Files\Content.IE5\CHKE8WGM\MC9000787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78012"/>
            <a:ext cx="1447800" cy="15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7608" y="3516868"/>
            <a:ext cx="15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Prover</a:t>
            </a:r>
            <a:r>
              <a:rPr lang="en-US" sz="2400" dirty="0" smtClean="0"/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x,w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255744" y="3505200"/>
            <a:ext cx="1422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Verifier(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81400" y="5943600"/>
            <a:ext cx="30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5543490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5543490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z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4857690"/>
            <a:ext cx="11496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 =</a:t>
            </a:r>
            <a:r>
              <a:rPr lang="en-US" sz="2400" dirty="0">
                <a:solidFill>
                  <a:srgbClr val="0070C0"/>
                </a:solidFill>
              </a:rPr>
              <a:t> h</a:t>
            </a:r>
            <a:r>
              <a:rPr lang="en-US" sz="2400" dirty="0" smtClean="0">
                <a:solidFill>
                  <a:srgbClr val="0070C0"/>
                </a:solidFill>
              </a:rPr>
              <a:t>(a)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779" y="3011269"/>
            <a:ext cx="171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Statement: 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</a:p>
          <a:p>
            <a:r>
              <a:rPr lang="en-US" sz="2400" dirty="0" smtClean="0"/>
              <a:t>Witness: </a:t>
            </a:r>
            <a:r>
              <a:rPr lang="en-US" sz="2400" dirty="0" smtClean="0">
                <a:solidFill>
                  <a:srgbClr val="0070C0"/>
                </a:solidFill>
              </a:rPr>
              <a:t>w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84319" y="5943600"/>
            <a:ext cx="155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Ver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x,a,c,z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Fiat-Shamir Heuristic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8991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Use a hash function </a:t>
            </a:r>
            <a:r>
              <a:rPr lang="en-US" dirty="0" smtClean="0">
                <a:solidFill>
                  <a:srgbClr val="0070C0"/>
                </a:solidFill>
              </a:rPr>
              <a:t>h </a:t>
            </a:r>
            <a:r>
              <a:rPr lang="en-US" dirty="0" smtClean="0"/>
              <a:t>to collapse a </a:t>
            </a:r>
            <a:r>
              <a:rPr lang="en-US" i="1" dirty="0" smtClean="0">
                <a:solidFill>
                  <a:srgbClr val="FF0000"/>
                </a:solidFill>
              </a:rPr>
              <a:t>3-round public-coin (3PC)</a:t>
            </a:r>
            <a:r>
              <a:rPr lang="en-US" dirty="0" smtClean="0"/>
              <a:t> argument into a </a:t>
            </a:r>
            <a:r>
              <a:rPr lang="en-US" dirty="0" smtClean="0">
                <a:solidFill>
                  <a:srgbClr val="00B050"/>
                </a:solidFill>
              </a:rPr>
              <a:t>non-interactive</a:t>
            </a:r>
            <a:r>
              <a:rPr lang="en-US" dirty="0" smtClean="0"/>
              <a:t> argument. </a:t>
            </a:r>
          </a:p>
          <a:p>
            <a:pPr lvl="5"/>
            <a:endParaRPr lang="en-US" dirty="0" smtClean="0"/>
          </a:p>
          <a:p>
            <a:r>
              <a:rPr lang="en-US" dirty="0"/>
              <a:t>Used for signatures, NIZKs, succinct arguments (etc</a:t>
            </a:r>
            <a:r>
              <a:rPr lang="en-US" dirty="0" smtClean="0"/>
              <a:t>.)</a:t>
            </a:r>
          </a:p>
          <a:p>
            <a:pPr marL="2697480" lvl="8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r>
              <a:rPr lang="en-US" dirty="0" smtClean="0"/>
              <a:t>Is it secure? Does it preserve soundness</a:t>
            </a:r>
            <a:r>
              <a:rPr lang="en-US" dirty="0"/>
              <a:t>?</a:t>
            </a:r>
            <a:r>
              <a:rPr lang="en-US" dirty="0" smtClean="0"/>
              <a:t> </a:t>
            </a:r>
          </a:p>
          <a:p>
            <a:pPr lvl="1"/>
            <a:r>
              <a:rPr lang="en-US" u="sng" dirty="0" smtClean="0">
                <a:solidFill>
                  <a:srgbClr val="00B050"/>
                </a:solidFill>
              </a:rPr>
              <a:t>Yes</a:t>
            </a:r>
            <a:r>
              <a:rPr lang="en-US" dirty="0" smtClean="0"/>
              <a:t>: if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is a Random Oracle. </a:t>
            </a:r>
            <a:r>
              <a:rPr lang="en-US" sz="2000" dirty="0" smtClean="0">
                <a:solidFill>
                  <a:srgbClr val="C00000"/>
                </a:solidFill>
              </a:rPr>
              <a:t>[BR93]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: there is a 3PC </a:t>
            </a:r>
            <a:r>
              <a:rPr lang="en-US" dirty="0" smtClean="0">
                <a:solidFill>
                  <a:srgbClr val="FF0000"/>
                </a:solidFill>
              </a:rPr>
              <a:t>argument</a:t>
            </a:r>
            <a:r>
              <a:rPr lang="en-US" dirty="0" smtClean="0"/>
              <a:t> on which Fiat-Shamir fails when instantiated with any real hash function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 smtClean="0"/>
              <a:t>.  </a:t>
            </a:r>
            <a:r>
              <a:rPr lang="en-US" sz="2000" dirty="0" smtClean="0">
                <a:solidFill>
                  <a:srgbClr val="C00000"/>
                </a:solidFill>
              </a:rPr>
              <a:t>[Bar01,GK03]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u="sng" dirty="0" smtClean="0">
                <a:solidFill>
                  <a:srgbClr val="002060"/>
                </a:solidFill>
              </a:rPr>
              <a:t>Maybe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smtClean="0"/>
              <a:t>there is a hash function </a:t>
            </a:r>
            <a:r>
              <a:rPr lang="en-US" dirty="0">
                <a:solidFill>
                  <a:srgbClr val="0070C0"/>
                </a:solidFill>
              </a:rPr>
              <a:t>h</a:t>
            </a:r>
            <a:r>
              <a:rPr lang="en-US" dirty="0" smtClean="0"/>
              <a:t> that makes Fiat-Shamir secure when applied to any 3PC </a:t>
            </a:r>
            <a:r>
              <a:rPr lang="en-US" dirty="0" smtClean="0">
                <a:solidFill>
                  <a:srgbClr val="00B050"/>
                </a:solidFill>
              </a:rPr>
              <a:t>proof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7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Fiat-Shamir-Universal Hash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600200"/>
                <a:ext cx="9067800" cy="5181600"/>
              </a:xfrm>
              <a:noFill/>
              <a:ln>
                <a:noFill/>
              </a:ln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u="sng" dirty="0" smtClean="0">
                    <a:solidFill>
                      <a:srgbClr val="0070C0"/>
                    </a:solidFill>
                  </a:rPr>
                  <a:t>FS-Universal Hash: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securely instantiates the Fiat-Shamir heuristic when </a:t>
                </a:r>
                <a:r>
                  <a:rPr lang="en-US" dirty="0"/>
                  <a:t>applied to </a:t>
                </a:r>
                <a:r>
                  <a:rPr lang="en-US" i="1" dirty="0"/>
                  <a:t>any</a:t>
                </a:r>
                <a:r>
                  <a:rPr lang="en-US" dirty="0"/>
                  <a:t> 3PC </a:t>
                </a:r>
                <a:r>
                  <a:rPr lang="en-US" dirty="0">
                    <a:solidFill>
                      <a:srgbClr val="00B050"/>
                    </a:solidFill>
                  </a:rPr>
                  <a:t>proof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Weird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definition!</a:t>
                </a:r>
              </a:p>
              <a:p>
                <a:pPr lvl="1"/>
                <a:endParaRPr lang="en-US" u="sng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Conjectured to exist by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[Barak-Lindel-Vadhan03]</a:t>
                </a:r>
                <a:r>
                  <a:rPr lang="en-US" sz="2400" dirty="0" smtClean="0"/>
                  <a:t>.</a:t>
                </a:r>
                <a:r>
                  <a:rPr lang="en-US" dirty="0" smtClean="0"/>
                  <a:t>  </a:t>
                </a:r>
              </a:p>
              <a:p>
                <a:r>
                  <a:rPr lang="en-US" dirty="0" smtClean="0"/>
                  <a:t>FS-Universal = Entropy Preserving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BLV03,DRV12]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.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en-US" dirty="0" smtClean="0"/>
              </a:p>
              <a:p>
                <a:pPr lvl="1"/>
                <a:r>
                  <a:rPr lang="en-US" i="1" u="sng" dirty="0">
                    <a:solidFill>
                      <a:srgbClr val="0070C0"/>
                    </a:solidFill>
                  </a:rPr>
                  <a:t>E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ntropy </a:t>
                </a:r>
                <a:r>
                  <a:rPr lang="en-US" i="1" u="sng" dirty="0">
                    <a:solidFill>
                      <a:srgbClr val="0070C0"/>
                    </a:solidFill>
                  </a:rPr>
                  <a:t>P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reserving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hash function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/>
                  <a:t>with seed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365760" lvl="1" indent="0">
                  <a:buNone/>
                </a:pPr>
                <a:r>
                  <a:rPr lang="en-US" dirty="0" smtClean="0"/>
                  <a:t>For all PPT adversary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dirty="0" smtClean="0"/>
                  <a:t>if we choose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←$,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then: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Algerian" pitchFamily="82" charset="0"/>
                  </a:rPr>
                  <a:t>H</a:t>
                </a: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&gt;0</a:t>
                </a:r>
                <a:r>
                  <a:rPr lang="en-US" dirty="0" smtClean="0"/>
                  <a:t>.  Assume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|</m:t>
                    </m:r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|&gt;|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endParaRPr lang="en-US" dirty="0" smtClean="0"/>
              </a:p>
              <a:p>
                <a:r>
                  <a:rPr lang="en-US" u="sng" dirty="0" smtClean="0"/>
                  <a:t>We show:</a:t>
                </a:r>
                <a:r>
                  <a:rPr lang="en-US" dirty="0" smtClean="0"/>
                  <a:t>  Cannot prove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Entropy-Preserving, FS-Universal </a:t>
                </a:r>
                <a:r>
                  <a:rPr lang="en-US" dirty="0" smtClean="0"/>
                  <a:t>security from standard assumptions via BB reductions.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Simulatable attack: </a:t>
                </a:r>
                <a:r>
                  <a:rPr lang="en-US" dirty="0" smtClean="0"/>
                  <a:t>reduces entropy to 0, but looks random.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600200"/>
                <a:ext cx="9067800" cy="5181600"/>
              </a:xfrm>
              <a:blipFill rotWithShape="1">
                <a:blip r:embed="rId2"/>
                <a:stretch>
                  <a:fillRect l="-336" t="-2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0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05400"/>
          </a:xfrm>
        </p:spPr>
        <p:txBody>
          <a:bodyPr/>
          <a:lstStyle/>
          <a:p>
            <a:r>
              <a:rPr lang="en-US" dirty="0" smtClean="0"/>
              <a:t>Leakage-Resilience</a:t>
            </a:r>
          </a:p>
          <a:p>
            <a:pPr lvl="1"/>
            <a:r>
              <a:rPr lang="en-US" dirty="0" smtClean="0"/>
              <a:t>Develop a framework for proving separations.</a:t>
            </a:r>
          </a:p>
          <a:p>
            <a:pPr lvl="3"/>
            <a:endParaRPr lang="en-US" dirty="0"/>
          </a:p>
          <a:p>
            <a:r>
              <a:rPr lang="en-US" dirty="0" smtClean="0"/>
              <a:t>Pseudo-entropy</a:t>
            </a:r>
          </a:p>
          <a:p>
            <a:pPr lvl="2"/>
            <a:endParaRPr lang="en-US" dirty="0"/>
          </a:p>
          <a:p>
            <a:r>
              <a:rPr lang="en-US" dirty="0" smtClean="0"/>
              <a:t>Correlation and Deterministic Encryption</a:t>
            </a:r>
          </a:p>
          <a:p>
            <a:pPr lvl="2"/>
            <a:endParaRPr lang="en-US" dirty="0"/>
          </a:p>
          <a:p>
            <a:r>
              <a:rPr lang="en-US" dirty="0" smtClean="0"/>
              <a:t>Fiat-Shamir</a:t>
            </a:r>
          </a:p>
          <a:p>
            <a:endParaRPr lang="en-US" dirty="0" smtClean="0"/>
          </a:p>
          <a:p>
            <a:r>
              <a:rPr lang="en-US" dirty="0" smtClean="0"/>
              <a:t>Succinct Non-Interactive Arguments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6200" y="5943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5" descr="C:\Users\danwichs\AppData\Local\Microsoft\Windows\Temporary Internet Files\Content.IE5\9SPOZNLJ\MC9003909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8" y="4648200"/>
            <a:ext cx="18830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SNARGs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0400" y="1686580"/>
                <a:ext cx="23455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</a:rPr>
                  <a:t>CRS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← </m:t>
                    </m:r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</a:rPr>
                  <a:t>Gen()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686580"/>
                <a:ext cx="234551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6494" t="-12500" r="-597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200" y="3043535"/>
                <a:ext cx="29468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latin typeface="cmsy10"/>
                  </a:rPr>
                  <a:t> </a:t>
                </a:r>
                <a:r>
                  <a:rPr lang="en-US" sz="2800" b="1" dirty="0" err="1" smtClean="0">
                    <a:solidFill>
                      <a:srgbClr val="0070C0"/>
                    </a:solidFill>
                    <a:latin typeface="Tw Cen MT"/>
                  </a:rPr>
                  <a:t>Prove</a:t>
                </a:r>
                <a:r>
                  <a:rPr lang="en-US" sz="2800" b="1" baseline="-25000" dirty="0" err="1" smtClean="0">
                    <a:solidFill>
                      <a:srgbClr val="0070C0"/>
                    </a:solidFill>
                    <a:latin typeface="Tw Cen MT"/>
                  </a:rPr>
                  <a:t>CRS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Tw Cen MT"/>
                  </a:rPr>
                  <a:t>(x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, w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)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043535"/>
                <a:ext cx="2946897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331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11902" y="3039070"/>
                <a:ext cx="22502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70C0"/>
                    </a:solidFill>
                    <a:latin typeface="Tw Cen MT"/>
                  </a:rPr>
                  <a:t>Verify</a:t>
                </a:r>
                <a:r>
                  <a:rPr lang="en-US" sz="2800" b="1" baseline="-25000" dirty="0" err="1" smtClean="0">
                    <a:solidFill>
                      <a:srgbClr val="0070C0"/>
                    </a:solidFill>
                  </a:rPr>
                  <a:t>CRS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Tw Cen MT"/>
                  </a:rPr>
                  <a:t>(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x,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)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902" y="3039070"/>
                <a:ext cx="225023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5420" t="-11765" r="-5420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3648726" y="3358515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35164" y="2901315"/>
                <a:ext cx="9597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</a:rPr>
                  <a:t> x,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cmmi1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64" y="2901315"/>
                <a:ext cx="959750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509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0" y="4191000"/>
                <a:ext cx="9144000" cy="25146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/>
              <a:p>
                <a:pPr marL="3063240" lvl="6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endParaRPr lang="en-US" sz="200" b="1" i="1" dirty="0" smtClean="0"/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lang="en-US" sz="2600" u="sng" dirty="0" smtClean="0">
                    <a:solidFill>
                      <a:srgbClr val="00B050"/>
                    </a:solidFill>
                  </a:rPr>
                  <a:t>Soundness: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sz="2600" dirty="0" smtClean="0"/>
                  <a:t>Efficient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Adv </a:t>
                </a:r>
                <a:r>
                  <a:rPr lang="en-US" sz="2600" dirty="0" smtClean="0"/>
                  <a:t>sees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CRS </a:t>
                </a:r>
                <a:r>
                  <a:rPr lang="en-US" sz="2600" dirty="0" smtClean="0"/>
                  <a:t>and </a:t>
                </a:r>
                <a:r>
                  <a:rPr lang="en-US" sz="2600" i="1" dirty="0" smtClean="0"/>
                  <a:t>adaptively</a:t>
                </a:r>
                <a:r>
                  <a:rPr lang="en-US" sz="2600" dirty="0" smtClean="0"/>
                  <a:t> chooses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x,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600" dirty="0" smtClean="0"/>
                  <a:t>.         </a:t>
                </a:r>
                <a:r>
                  <a:rPr lang="en-US" sz="2600" b="1" dirty="0" smtClean="0"/>
                  <a:t>Pr[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x </a:t>
                </a:r>
                <a:r>
                  <a:rPr lang="en-US" sz="2600" b="1" dirty="0" smtClean="0"/>
                  <a:t>is </a:t>
                </a:r>
                <a:r>
                  <a:rPr lang="en-US" sz="2600" b="1" i="1" dirty="0" smtClean="0"/>
                  <a:t>false</a:t>
                </a:r>
                <a:r>
                  <a:rPr lang="en-US" sz="26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600" b="1" dirty="0" smtClean="0">
                    <a:solidFill>
                      <a:srgbClr val="FF0000"/>
                    </a:solidFill>
                    <a:latin typeface="cmmi10"/>
                  </a:rPr>
                  <a:t> </a:t>
                </a:r>
                <a:r>
                  <a:rPr lang="en-US" sz="2600" b="1" i="1" dirty="0" smtClean="0"/>
                  <a:t>verifies</a:t>
                </a:r>
                <a:r>
                  <a:rPr lang="en-US" sz="2600" b="1" dirty="0" smtClean="0"/>
                  <a:t>]</a:t>
                </a:r>
                <a:r>
                  <a:rPr lang="en-US" sz="2600" dirty="0" smtClean="0"/>
                  <a:t> is negligible.</a:t>
                </a:r>
              </a:p>
              <a:p>
                <a:pPr marL="7772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lang="en-US" sz="2600" dirty="0" smtClean="0">
                    <a:solidFill>
                      <a:srgbClr val="FF0000"/>
                    </a:solidFill>
                  </a:rPr>
                  <a:t>Weird</a:t>
                </a:r>
                <a:r>
                  <a:rPr lang="en-US" sz="2600" dirty="0" smtClean="0"/>
                  <a:t> Definition – challenger is inefficient! </a:t>
                </a:r>
              </a:p>
              <a:p>
                <a:pPr marL="1691640" lvl="3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endParaRPr lang="en-US" sz="800" dirty="0"/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lang="en-US" sz="2600" u="sng" dirty="0" smtClean="0">
                    <a:solidFill>
                      <a:srgbClr val="00B050"/>
                    </a:solidFill>
                  </a:rPr>
                  <a:t>Succinctness:</a:t>
                </a:r>
                <a:r>
                  <a:rPr lang="en-US" sz="2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The size of proof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is a fixed poly in security parameter, independent of size of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x, w</a:t>
                </a:r>
                <a:r>
                  <a:rPr lang="en-US" sz="2600" dirty="0" smtClean="0">
                    <a:solidFill>
                      <a:schemeClr val="tx1"/>
                    </a:solidFill>
                  </a:rPr>
                  <a:t>.</a:t>
                </a:r>
                <a:endParaRPr lang="en-US" sz="2600" u="sng" dirty="0" smtClean="0">
                  <a:solidFill>
                    <a:schemeClr val="tx1"/>
                  </a:solidFill>
                </a:endParaRPr>
              </a:p>
              <a:p>
                <a:pPr marL="320040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0"/>
                <a:ext cx="9144000" cy="2514600"/>
              </a:xfrm>
              <a:prstGeom prst="rect">
                <a:avLst/>
              </a:prstGeom>
              <a:blipFill rotWithShape="1">
                <a:blip r:embed="rId8"/>
                <a:stretch>
                  <a:fillRect l="-67" r="-800" b="-2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>
          <a:xfrm>
            <a:off x="3276600" y="3810000"/>
            <a:ext cx="1905000" cy="685800"/>
          </a:xfrm>
          <a:prstGeom prst="wedgeRoundRectCallout">
            <a:avLst>
              <a:gd name="adj1" fmla="val -64993"/>
              <a:gd name="adj2" fmla="val -9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witness</a:t>
            </a:r>
            <a:endParaRPr lang="en-US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219200" y="4038600"/>
            <a:ext cx="1905000" cy="685800"/>
          </a:xfrm>
          <a:prstGeom prst="wedgeRoundRectCallout">
            <a:avLst>
              <a:gd name="adj1" fmla="val 16287"/>
              <a:gd name="adj2" fmla="val -131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statement</a:t>
            </a:r>
            <a:endParaRPr lang="en-US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52400" y="1981200"/>
            <a:ext cx="1905000" cy="685800"/>
          </a:xfrm>
          <a:prstGeom prst="wedgeRoundRectCallout">
            <a:avLst>
              <a:gd name="adj1" fmla="val -36193"/>
              <a:gd name="adj2" fmla="val 1193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short proof</a:t>
            </a:r>
            <a:endParaRPr lang="en-US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010400" y="1981200"/>
            <a:ext cx="2133600" cy="990600"/>
          </a:xfrm>
          <a:prstGeom prst="wedgeRoundRectCallout">
            <a:avLst>
              <a:gd name="adj1" fmla="val 8666"/>
              <a:gd name="adj2" fmla="val 672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valid/invalid</a:t>
            </a:r>
            <a:endParaRPr lang="en-US" dirty="0"/>
          </a:p>
        </p:txBody>
      </p:sp>
      <p:pic>
        <p:nvPicPr>
          <p:cNvPr id="19" name="Picture 16" descr="C:\Users\danwichs\AppData\Local\Microsoft\Windows\Temporary Internet Files\Content.IE5\CHKE8WGM\MC90007873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11413"/>
            <a:ext cx="1447800" cy="15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76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SNARGs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00B050"/>
                </a:solidFill>
              </a:rPr>
              <a:t>Positive Results:</a:t>
            </a:r>
          </a:p>
          <a:p>
            <a:pPr lvl="1"/>
            <a:r>
              <a:rPr lang="en-US" sz="3100" dirty="0" smtClean="0"/>
              <a:t>Random Oracle Model </a:t>
            </a:r>
            <a:r>
              <a:rPr lang="en-US" sz="2100" dirty="0" smtClean="0">
                <a:solidFill>
                  <a:srgbClr val="C00000"/>
                </a:solidFill>
              </a:rPr>
              <a:t>[</a:t>
            </a:r>
            <a:r>
              <a:rPr lang="en-US" sz="2100" dirty="0" err="1" smtClean="0">
                <a:solidFill>
                  <a:srgbClr val="C00000"/>
                </a:solidFill>
              </a:rPr>
              <a:t>Micali</a:t>
            </a:r>
            <a:r>
              <a:rPr lang="en-US" sz="2100" dirty="0" smtClean="0">
                <a:solidFill>
                  <a:srgbClr val="C00000"/>
                </a:solidFill>
              </a:rPr>
              <a:t> </a:t>
            </a:r>
            <a:r>
              <a:rPr lang="en-US" sz="2100" dirty="0">
                <a:solidFill>
                  <a:srgbClr val="C00000"/>
                </a:solidFill>
              </a:rPr>
              <a:t>94]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sz="3100" dirty="0" smtClean="0"/>
              <a:t>‘Extractability/Knowledge’ Assumptions </a:t>
            </a:r>
            <a:r>
              <a:rPr lang="en-US" sz="2400" dirty="0" smtClean="0">
                <a:solidFill>
                  <a:srgbClr val="C00000"/>
                </a:solidFill>
              </a:rPr>
              <a:t>[BCCT11,GLR11,DFH11]</a:t>
            </a:r>
          </a:p>
          <a:p>
            <a:pPr lvl="1"/>
            <a:endParaRPr lang="en-US" sz="2400" dirty="0">
              <a:solidFill>
                <a:srgbClr val="C00000"/>
              </a:solidFill>
            </a:endParaRPr>
          </a:p>
          <a:p>
            <a:r>
              <a:rPr lang="en-US" sz="3500" dirty="0" smtClean="0">
                <a:solidFill>
                  <a:srgbClr val="FF0000"/>
                </a:solidFill>
              </a:rPr>
              <a:t>Our Result: </a:t>
            </a:r>
            <a:r>
              <a:rPr lang="en-US" sz="3500" dirty="0" smtClean="0"/>
              <a:t>Cannot prove security via BB reduction from any </a:t>
            </a:r>
            <a:r>
              <a:rPr lang="en-US" sz="3500" i="1" dirty="0" smtClean="0">
                <a:solidFill>
                  <a:srgbClr val="0070C0"/>
                </a:solidFill>
              </a:rPr>
              <a:t>falsifiable assumption</a:t>
            </a:r>
            <a:r>
              <a:rPr lang="en-US" sz="3500" dirty="0" smtClean="0"/>
              <a:t>.</a:t>
            </a:r>
          </a:p>
          <a:p>
            <a:pPr lvl="2"/>
            <a:r>
              <a:rPr lang="en-US" sz="2900" dirty="0" smtClean="0"/>
              <a:t>Standard assumption w/ efficient challenger. </a:t>
            </a:r>
            <a:endParaRPr lang="en-US" sz="29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en-US" sz="3100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33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Standard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FF0000"/>
                </a:solidFill>
              </a:rPr>
              <a:t>Weird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991600" cy="495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Standard</a:t>
            </a:r>
            <a:r>
              <a:rPr lang="en-US" b="1" dirty="0" smtClean="0"/>
              <a:t> Security Definition</a:t>
            </a:r>
            <a:r>
              <a:rPr lang="en-US" dirty="0" smtClean="0"/>
              <a:t>:                                          </a:t>
            </a:r>
            <a:r>
              <a:rPr lang="en-US" dirty="0"/>
              <a:t>Interactive game between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a </a:t>
            </a:r>
            <a:r>
              <a:rPr lang="en-US" i="1" dirty="0" smtClean="0">
                <a:solidFill>
                  <a:srgbClr val="0070C0"/>
                </a:solidFill>
              </a:rPr>
              <a:t>challenger</a:t>
            </a:r>
            <a:r>
              <a:rPr lang="en-US" i="1" dirty="0" smtClean="0"/>
              <a:t> </a:t>
            </a:r>
            <a:r>
              <a:rPr lang="en-US" dirty="0"/>
              <a:t>and an </a:t>
            </a:r>
            <a:r>
              <a:rPr lang="en-US" dirty="0">
                <a:solidFill>
                  <a:srgbClr val="FF0000"/>
                </a:solidFill>
              </a:rPr>
              <a:t>adversary</a:t>
            </a:r>
            <a:r>
              <a:rPr lang="en-US" dirty="0"/>
              <a:t>. Challenger decides if </a:t>
            </a:r>
            <a:r>
              <a:rPr lang="en-US" dirty="0">
                <a:solidFill>
                  <a:srgbClr val="FF0000"/>
                </a:solidFill>
              </a:rPr>
              <a:t>adversary</a:t>
            </a:r>
            <a:r>
              <a:rPr lang="en-US" dirty="0"/>
              <a:t> wins.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PPT </a:t>
            </a:r>
            <a:r>
              <a:rPr lang="en-US" b="1" dirty="0" smtClean="0">
                <a:solidFill>
                  <a:srgbClr val="FF0000"/>
                </a:solidFill>
              </a:rPr>
              <a:t>Adversary</a:t>
            </a:r>
            <a:r>
              <a:rPr lang="en-US" b="1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b="1" dirty="0" err="1" smtClean="0">
                <a:solidFill>
                  <a:srgbClr val="002060"/>
                </a:solidFill>
              </a:rPr>
              <a:t>Pr</a:t>
            </a:r>
            <a:r>
              <a:rPr lang="en-US" b="1" dirty="0" smtClean="0">
                <a:solidFill>
                  <a:srgbClr val="002060"/>
                </a:solidFill>
              </a:rPr>
              <a:t>[</a:t>
            </a:r>
            <a:r>
              <a:rPr lang="en-US" b="1" dirty="0" smtClean="0">
                <a:solidFill>
                  <a:srgbClr val="FF0000"/>
                </a:solidFill>
              </a:rPr>
              <a:t>Adversary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wins] </a:t>
            </a:r>
            <a:r>
              <a:rPr lang="en-US" b="1" dirty="0">
                <a:solidFill>
                  <a:srgbClr val="002060"/>
                </a:solidFill>
                <a:latin typeface="cmsy10"/>
              </a:rPr>
              <a:t>=</a:t>
            </a:r>
            <a:r>
              <a:rPr lang="en-US" b="1" dirty="0">
                <a:solidFill>
                  <a:srgbClr val="002060"/>
                </a:solidFill>
              </a:rPr>
              <a:t>  negligible 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Weird</a:t>
            </a:r>
            <a:r>
              <a:rPr lang="en-US" dirty="0" smtClean="0"/>
              <a:t> = non-standard</a:t>
            </a:r>
          </a:p>
        </p:txBody>
      </p:sp>
    </p:spTree>
    <p:extLst>
      <p:ext uri="{BB962C8B-B14F-4D97-AF65-F5344CB8AC3E}">
        <p14:creationId xmlns:p14="http://schemas.microsoft.com/office/powerpoint/2010/main" val="7140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SNARGs for Hard Languages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91440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Candidate SNARG for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NP</a:t>
                </a:r>
                <a:r>
                  <a:rPr lang="en-US" dirty="0" smtClean="0"/>
                  <a:t> language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L</a:t>
                </a:r>
                <a:r>
                  <a:rPr lang="en-US" dirty="0"/>
                  <a:t> </a:t>
                </a:r>
                <a:r>
                  <a:rPr lang="en-US" dirty="0" smtClean="0"/>
                  <a:t>with hard subset-membership problem.</a:t>
                </a:r>
              </a:p>
              <a:p>
                <a:pPr lvl="1"/>
                <a:r>
                  <a:rPr lang="en-US" dirty="0" smtClean="0"/>
                  <a:t>Distributions: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True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L </a:t>
                </a:r>
                <a:r>
                  <a:rPr lang="en-US" b="1" dirty="0" smtClean="0"/>
                  <a:t>,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False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\L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         </a:t>
                </a:r>
                <a:endParaRPr lang="en-US" b="1" dirty="0" smtClean="0">
                  <a:latin typeface="Tw Cen MT"/>
                </a:endParaRPr>
              </a:p>
              <a:p>
                <a:pPr lvl="1"/>
                <a:r>
                  <a:rPr lang="en-US" dirty="0" smtClean="0"/>
                  <a:t>Can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efficiently</a:t>
                </a:r>
                <a:r>
                  <a:rPr lang="en-US" dirty="0" smtClean="0"/>
                  <a:t> sample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True </a:t>
                </a:r>
                <a:r>
                  <a:rPr lang="en-US" dirty="0" smtClean="0"/>
                  <a:t>along with a witness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w</a:t>
                </a:r>
                <a:r>
                  <a:rPr lang="en-US" dirty="0" smtClean="0"/>
                  <a:t>.</a:t>
                </a:r>
              </a:p>
              <a:p>
                <a:pPr lvl="8"/>
                <a:endParaRPr lang="en-US" dirty="0" smtClean="0"/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Implied by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PRGs, OWFs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Show: SNARG for any such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L</a:t>
                </a:r>
                <a:r>
                  <a:rPr lang="en-US" dirty="0" smtClean="0"/>
                  <a:t> has </a:t>
                </a:r>
                <a:r>
                  <a:rPr lang="en-US" dirty="0" err="1" smtClean="0"/>
                  <a:t>simulatable</a:t>
                </a:r>
                <a:r>
                  <a:rPr lang="en-US" dirty="0" smtClean="0"/>
                  <a:t> attack.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9144000" cy="5257800"/>
              </a:xfrm>
              <a:blipFill rotWithShape="1">
                <a:blip r:embed="rId3"/>
                <a:stretch>
                  <a:fillRect l="-333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91835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Simulatable Adversary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4953000"/>
                <a:ext cx="9144000" cy="2209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Not enough to find </a:t>
                </a:r>
                <a:r>
                  <a:rPr lang="en-US" i="1" dirty="0" smtClean="0">
                    <a:solidFill>
                      <a:srgbClr val="002060"/>
                    </a:solidFill>
                  </a:rPr>
                  <a:t>valid</a:t>
                </a:r>
                <a:r>
                  <a:rPr lang="en-US" dirty="0" smtClean="0"/>
                  <a:t> proof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mmi1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. Need </a:t>
                </a:r>
                <a:r>
                  <a:rPr lang="en-US" i="1" dirty="0" err="1" smtClean="0">
                    <a:solidFill>
                      <a:srgbClr val="00B050"/>
                    </a:solidFill>
                  </a:rPr>
                  <a:t>indistinguishability</a:t>
                </a:r>
                <a:r>
                  <a:rPr lang="en-US" dirty="0" smtClean="0"/>
                  <a:t>.  </a:t>
                </a:r>
              </a:p>
              <a:p>
                <a:pPr lvl="1"/>
                <a:r>
                  <a:rPr lang="en-US" i="1" dirty="0" smtClean="0"/>
                  <a:t>“Output the first 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  <a:latin typeface="cmmi10"/>
                  </a:rPr>
                  <a:t> </a:t>
                </a:r>
                <a:r>
                  <a:rPr lang="en-US" i="1" dirty="0" smtClean="0"/>
                  <a:t>that verifies” </a:t>
                </a:r>
                <a:r>
                  <a:rPr lang="en-US" b="1" dirty="0" smtClean="0"/>
                  <a:t>does not work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We show a brute force strategy exists non-constructively.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4953000"/>
                <a:ext cx="9144000" cy="2209800"/>
              </a:xfrm>
              <a:blipFill rotWithShape="1">
                <a:blip r:embed="rId4"/>
                <a:stretch>
                  <a:fillRect l="-333" t="-552" r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95400" y="1752600"/>
            <a:ext cx="20574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SNARG </a:t>
            </a:r>
            <a:r>
              <a:rPr lang="en-US" sz="3200" b="1" dirty="0" err="1" smtClean="0">
                <a:solidFill>
                  <a:srgbClr val="FF0000"/>
                </a:solidFill>
              </a:rPr>
              <a:t>Adv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1733454"/>
            <a:ext cx="20574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Simulator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1959114"/>
            <a:ext cx="52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71032" y="3352800"/>
                <a:ext cx="30205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>
                    <a:solidFill>
                      <a:srgbClr val="00B05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solidFill>
                          <a:srgbClr val="00B05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600" b="1" dirty="0">
                    <a:solidFill>
                      <a:srgbClr val="00B050"/>
                    </a:solidFill>
                  </a:rPr>
                  <a:t> True </a:t>
                </a:r>
                <a:r>
                  <a:rPr lang="en-US" sz="2600" dirty="0" smtClean="0"/>
                  <a:t>witness 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w</a:t>
                </a:r>
                <a:endParaRPr lang="en-US" sz="2600" dirty="0" smtClean="0"/>
              </a:p>
              <a:p>
                <a:endParaRPr lang="en-US" sz="2600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32" y="3352800"/>
                <a:ext cx="3020568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3636" t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3400" y="3210580"/>
                <a:ext cx="17059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10580"/>
                <a:ext cx="1705916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7527" t="-11628" r="-322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43600" y="3733800"/>
                <a:ext cx="258237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0">
                        <a:solidFill>
                          <a:srgbClr val="00B050"/>
                        </a:solidFill>
                        <a:latin typeface="Cambria Math"/>
                      </a:rPr>
                      <m:t>𝛑</m:t>
                    </m:r>
                    <m:r>
                      <a:rPr lang="en-US" sz="2600" b="1" i="1">
                        <a:solidFill>
                          <a:srgbClr val="00B05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600" b="1" dirty="0" err="1">
                    <a:solidFill>
                      <a:srgbClr val="00B050"/>
                    </a:solidFill>
                  </a:rPr>
                  <a:t>Prov</a:t>
                </a:r>
                <a:r>
                  <a:rPr lang="en-US" sz="2600" b="1" baseline="-25000" dirty="0" err="1">
                    <a:solidFill>
                      <a:srgbClr val="00B050"/>
                    </a:solidFill>
                  </a:rPr>
                  <a:t>CRS</a:t>
                </a:r>
                <a:r>
                  <a:rPr lang="en-US" sz="2600" b="1" dirty="0">
                    <a:solidFill>
                      <a:srgbClr val="00B050"/>
                    </a:solidFill>
                  </a:rPr>
                  <a:t>(x, w)</a:t>
                </a:r>
                <a:endParaRPr lang="en-US" sz="2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733800"/>
                <a:ext cx="2582374" cy="492443"/>
              </a:xfrm>
              <a:prstGeom prst="rect">
                <a:avLst/>
              </a:prstGeom>
              <a:blipFill rotWithShape="1">
                <a:blip r:embed="rId7"/>
                <a:stretch>
                  <a:fillRect t="-11250" r="-353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7200" y="3733800"/>
                <a:ext cx="331206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FF0000"/>
                        </a:solidFill>
                        <a:latin typeface="Cambria Math"/>
                      </a:rPr>
                      <m:t>𝛑</m:t>
                    </m:r>
                  </m:oMath>
                </a14:m>
                <a:r>
                  <a:rPr lang="en-US" sz="2600" dirty="0" smtClean="0"/>
                  <a:t> with brute force.</a:t>
                </a:r>
                <a:endParaRPr lang="en-US" sz="2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800"/>
                <a:ext cx="3312061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3131" t="-11250" r="-2026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" descr="C:\Users\danwichs\AppData\Local\Microsoft\Windows\Temporary Internet Files\Content.IE5\H0FTQ1GP\MC90043156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657600"/>
            <a:ext cx="507936" cy="507936"/>
          </a:xfrm>
          <a:prstGeom prst="rect">
            <a:avLst/>
          </a:prstGeom>
          <a:noFill/>
        </p:spPr>
      </p:pic>
      <p:pic>
        <p:nvPicPr>
          <p:cNvPr id="14" name="Picture 4" descr="C:\Users\danwichs\AppData\Local\Microsoft\Windows\Temporary Internet Files\Content.IE5\CHKE8WGM\MC900435931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1142308" cy="9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danwichs\AppData\Local\Microsoft\Windows\Temporary Internet Files\Content.IE5\D7CFKV7D\MC90043594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73" y="1197987"/>
            <a:ext cx="1183045" cy="8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094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3" grpId="0"/>
      <p:bldP spid="44" grpId="0"/>
      <p:bldP spid="45" grpId="0"/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Simulatable Adversary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752600"/>
            <a:ext cx="20574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SNARG </a:t>
            </a:r>
            <a:r>
              <a:rPr lang="en-US" sz="3200" b="1" dirty="0" err="1" smtClean="0">
                <a:solidFill>
                  <a:srgbClr val="FF0000"/>
                </a:solidFill>
              </a:rPr>
              <a:t>Adv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1733454"/>
            <a:ext cx="2057400" cy="990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Simulator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1959114"/>
            <a:ext cx="52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≈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71032" y="3352800"/>
                <a:ext cx="30205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B05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600" b="1" dirty="0" smtClean="0">
                    <a:solidFill>
                      <a:srgbClr val="00B050"/>
                    </a:solidFill>
                  </a:rPr>
                  <a:t> True </a:t>
                </a:r>
                <a:r>
                  <a:rPr lang="en-US" sz="2600" dirty="0" smtClean="0"/>
                  <a:t>witness 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w</a:t>
                </a:r>
                <a:endParaRPr lang="en-US" sz="2600" dirty="0" smtClean="0"/>
              </a:p>
              <a:p>
                <a:endParaRPr lang="en-US" sz="2600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032" y="3352800"/>
                <a:ext cx="3020568" cy="892552"/>
              </a:xfrm>
              <a:prstGeom prst="rect">
                <a:avLst/>
              </a:prstGeom>
              <a:blipFill rotWithShape="1">
                <a:blip r:embed="rId4"/>
                <a:stretch>
                  <a:fillRect l="-3636" t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3400" y="3276600"/>
                <a:ext cx="16482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False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76600"/>
                <a:ext cx="164820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7778" t="-11765" r="-6667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43600" y="3733800"/>
                <a:ext cx="259808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600" b="1" dirty="0" err="1" smtClean="0">
                    <a:solidFill>
                      <a:srgbClr val="00B050"/>
                    </a:solidFill>
                    <a:latin typeface="Tw Cen MT"/>
                  </a:rPr>
                  <a:t>Prov</a:t>
                </a:r>
                <a:r>
                  <a:rPr lang="en-US" sz="2600" b="1" baseline="-25000" dirty="0" err="1" smtClean="0">
                    <a:solidFill>
                      <a:srgbClr val="00B050"/>
                    </a:solidFill>
                    <a:latin typeface="Tw Cen MT"/>
                  </a:rPr>
                  <a:t>CRS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Tw Cen MT"/>
                  </a:rPr>
                  <a:t>(x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, w)</a:t>
                </a:r>
                <a:endParaRPr lang="en-US" sz="2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733800"/>
                <a:ext cx="2598084" cy="492443"/>
              </a:xfrm>
              <a:prstGeom prst="rect">
                <a:avLst/>
              </a:prstGeom>
              <a:blipFill rotWithShape="1">
                <a:blip r:embed="rId6"/>
                <a:stretch>
                  <a:fillRect t="-11250" r="-352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7200" y="3733800"/>
                <a:ext cx="16662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𝛑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Lie(x)</a:t>
                </a:r>
                <a:endParaRPr lang="en-US" sz="2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33800"/>
                <a:ext cx="1666225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r="-549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00" y="5344180"/>
                <a:ext cx="8534400" cy="95410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Idea: think of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sz="2800" b="1" dirty="0" smtClean="0">
                    <a:solidFill>
                      <a:srgbClr val="00B050"/>
                    </a:solidFill>
                    <a:latin typeface="cmmi10"/>
                  </a:rPr>
                  <a:t> </a:t>
                </a:r>
                <a:r>
                  <a:rPr lang="en-US" sz="2800" dirty="0" smtClean="0"/>
                  <a:t>as some auxiliary information about 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x</a:t>
                </a:r>
                <a:r>
                  <a:rPr lang="en-US" sz="2800" b="1" dirty="0" smtClean="0"/>
                  <a:t>.</a:t>
                </a:r>
              </a:p>
              <a:p>
                <a:r>
                  <a:rPr lang="en-US" sz="2800" i="1" dirty="0" smtClean="0"/>
                  <a:t>(inefficient function of </a:t>
                </a:r>
                <a:r>
                  <a:rPr lang="en-US" sz="2800" b="1" i="1" dirty="0" smtClean="0">
                    <a:solidFill>
                      <a:srgbClr val="00B050"/>
                    </a:solidFill>
                  </a:rPr>
                  <a:t>x</a:t>
                </a:r>
                <a:r>
                  <a:rPr lang="en-US" sz="2800" i="1" dirty="0" smtClean="0"/>
                  <a:t>)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44180"/>
                <a:ext cx="8534400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1355" t="-5696" b="-164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943600" y="3810000"/>
                <a:ext cx="2667000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0" smtClean="0">
                        <a:solidFill>
                          <a:srgbClr val="00B050"/>
                        </a:solidFill>
                        <a:latin typeface="Cambria Math"/>
                      </a:rPr>
                      <m:t>𝛑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←</m:t>
                    </m:r>
                  </m:oMath>
                </a14:m>
                <a:r>
                  <a:rPr lang="en-US" sz="2600" b="1" dirty="0" smtClean="0">
                    <a:solidFill>
                      <a:srgbClr val="00B050"/>
                    </a:solidFill>
                    <a:latin typeface="Tw Cen MT"/>
                  </a:rPr>
                  <a:t>Aux</a:t>
                </a:r>
                <a:r>
                  <a:rPr lang="en-US" sz="2600" b="1" baseline="-25000" dirty="0" smtClean="0">
                    <a:solidFill>
                      <a:srgbClr val="00B050"/>
                    </a:solidFill>
                    <a:latin typeface="Tw Cen MT"/>
                  </a:rPr>
                  <a:t> 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Tw Cen MT"/>
                  </a:rPr>
                  <a:t>(x</a:t>
                </a:r>
                <a:r>
                  <a:rPr lang="en-US" sz="2600" b="1" dirty="0" smtClean="0">
                    <a:solidFill>
                      <a:srgbClr val="00B050"/>
                    </a:solidFill>
                  </a:rPr>
                  <a:t>)</a:t>
                </a:r>
                <a:endParaRPr lang="en-US" sz="26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810000"/>
                <a:ext cx="2667000" cy="492443"/>
              </a:xfrm>
              <a:prstGeom prst="rect">
                <a:avLst/>
              </a:prstGeom>
              <a:blipFill rotWithShape="1">
                <a:blip r:embed="rId9"/>
                <a:stretch>
                  <a:fillRect t="-9639" b="-277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 descr="C:\Users\danwichs\AppData\Local\Microsoft\Windows\Temporary Internet Files\Content.IE5\CHKE8WGM\MC900435931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1142308" cy="9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danwichs\AppData\Local\Microsoft\Windows\Temporary Internet Files\Content.IE5\D7CFKV7D\MC90043594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73" y="1197987"/>
            <a:ext cx="1183045" cy="8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9248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43400" y="3036249"/>
            <a:ext cx="453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≈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2286000"/>
            <a:ext cx="8060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 all </a:t>
            </a:r>
            <a:r>
              <a:rPr lang="en-US" sz="3200" i="1" dirty="0" smtClean="0"/>
              <a:t>(even inefficient)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Aux</a:t>
            </a:r>
            <a:r>
              <a:rPr lang="en-US" sz="3200" dirty="0" smtClean="0"/>
              <a:t> exists some  </a:t>
            </a:r>
            <a:r>
              <a:rPr lang="en-US" sz="3200" b="1" dirty="0" smtClean="0">
                <a:solidFill>
                  <a:srgbClr val="FF0000"/>
                </a:solidFill>
              </a:rPr>
              <a:t>Lie</a:t>
            </a:r>
            <a:r>
              <a:rPr lang="en-US" sz="3200" dirty="0" smtClean="0"/>
              <a:t> </a:t>
            </a:r>
            <a:r>
              <a:rPr lang="en-US" sz="3200" dirty="0" err="1" smtClean="0"/>
              <a:t>s.t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3021009"/>
            <a:ext cx="204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( Y, Lie(Y) 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1200" y="3023175"/>
            <a:ext cx="236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( X, Aux(X) )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Indisitinguishability</a:t>
            </a:r>
            <a:r>
              <a:rPr lang="en-US" dirty="0" smtClean="0"/>
              <a:t> w/ Auxiliary Info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600201"/>
            <a:ext cx="6019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Theorem:</a:t>
            </a:r>
            <a:r>
              <a:rPr lang="en-US" sz="3200" b="1" dirty="0" smtClean="0"/>
              <a:t> </a:t>
            </a:r>
            <a:r>
              <a:rPr lang="en-US" sz="3200" dirty="0" smtClean="0"/>
              <a:t>Assume that: </a:t>
            </a:r>
            <a:r>
              <a:rPr lang="en-US" sz="3200" b="1" dirty="0" smtClean="0">
                <a:solidFill>
                  <a:srgbClr val="00B050"/>
                </a:solidFill>
              </a:rPr>
              <a:t>X</a:t>
            </a:r>
            <a:r>
              <a:rPr lang="en-US" sz="3200" dirty="0" smtClean="0"/>
              <a:t> ≈ </a:t>
            </a:r>
            <a:r>
              <a:rPr lang="en-US" sz="3200" b="1" dirty="0" smtClean="0">
                <a:solidFill>
                  <a:srgbClr val="FF0000"/>
                </a:solidFill>
              </a:rPr>
              <a:t>Y</a:t>
            </a:r>
          </a:p>
          <a:p>
            <a:endParaRPr lang="en-US" sz="2800" dirty="0" smtClean="0"/>
          </a:p>
          <a:p>
            <a:endParaRPr lang="en-US" sz="2600" dirty="0"/>
          </a:p>
        </p:txBody>
      </p:sp>
      <p:sp>
        <p:nvSpPr>
          <p:cNvPr id="17" name="TextBox 16"/>
          <p:cNvSpPr txBox="1"/>
          <p:nvPr/>
        </p:nvSpPr>
        <p:spPr>
          <a:xfrm>
            <a:off x="202330" y="3962400"/>
            <a:ext cx="7036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 but security degrades by </a:t>
            </a:r>
            <a:r>
              <a:rPr lang="en-US" sz="3200" b="1" dirty="0" smtClean="0">
                <a:solidFill>
                  <a:srgbClr val="0070C0"/>
                </a:solidFill>
              </a:rPr>
              <a:t>exp(|</a:t>
            </a:r>
            <a:r>
              <a:rPr lang="en-US" sz="3200" b="1" dirty="0" smtClean="0">
                <a:solidFill>
                  <a:srgbClr val="00B050"/>
                </a:solidFill>
              </a:rPr>
              <a:t>Aux</a:t>
            </a:r>
            <a:r>
              <a:rPr lang="en-US" sz="3200" b="1" dirty="0" smtClean="0">
                <a:solidFill>
                  <a:srgbClr val="0070C0"/>
                </a:solidFill>
              </a:rPr>
              <a:t>|)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5486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Proof uses </a:t>
            </a:r>
            <a:r>
              <a:rPr lang="en-US" sz="3200" i="1" dirty="0" smtClean="0"/>
              <a:t>min-max theorem</a:t>
            </a:r>
            <a:r>
              <a:rPr lang="en-US" sz="3200" b="1" dirty="0" smtClean="0"/>
              <a:t>. </a:t>
            </a:r>
            <a:r>
              <a:rPr lang="en-US" sz="3200" dirty="0" smtClean="0"/>
              <a:t>Similarity to proofs</a:t>
            </a:r>
          </a:p>
          <a:p>
            <a:r>
              <a:rPr lang="en-US" sz="3200" dirty="0" smtClean="0"/>
              <a:t>of hardcore lemma and “dense model theorems”.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793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05400"/>
          </a:xfrm>
        </p:spPr>
        <p:txBody>
          <a:bodyPr/>
          <a:lstStyle/>
          <a:p>
            <a:r>
              <a:rPr lang="en-US" dirty="0" smtClean="0"/>
              <a:t>Leakage-Resilience</a:t>
            </a:r>
          </a:p>
          <a:p>
            <a:pPr lvl="1"/>
            <a:r>
              <a:rPr lang="en-US" dirty="0" smtClean="0"/>
              <a:t>Develop a framework for proving separations.</a:t>
            </a:r>
          </a:p>
          <a:p>
            <a:pPr lvl="3"/>
            <a:endParaRPr lang="en-US" dirty="0"/>
          </a:p>
          <a:p>
            <a:r>
              <a:rPr lang="en-US" dirty="0" smtClean="0"/>
              <a:t>Pseudo-entropy</a:t>
            </a:r>
          </a:p>
          <a:p>
            <a:pPr lvl="2"/>
            <a:endParaRPr lang="en-US" dirty="0"/>
          </a:p>
          <a:p>
            <a:r>
              <a:rPr lang="en-US" dirty="0" smtClean="0"/>
              <a:t>Correlation and Deterministic Encryption</a:t>
            </a:r>
          </a:p>
          <a:p>
            <a:pPr lvl="2"/>
            <a:endParaRPr lang="en-US" dirty="0"/>
          </a:p>
          <a:p>
            <a:r>
              <a:rPr lang="en-US" dirty="0" smtClean="0"/>
              <a:t>Fiat-Shamir</a:t>
            </a:r>
          </a:p>
          <a:p>
            <a:endParaRPr lang="en-US" dirty="0" smtClean="0"/>
          </a:p>
          <a:p>
            <a:r>
              <a:rPr lang="en-US" dirty="0" smtClean="0"/>
              <a:t>Succinct Non-Interactive Arguments</a:t>
            </a:r>
            <a:endParaRPr lang="en-US" dirty="0"/>
          </a:p>
        </p:txBody>
      </p:sp>
      <p:pic>
        <p:nvPicPr>
          <p:cNvPr id="4098" name="Picture 2" descr="C:\Users\danwichs\AppData\Local\Microsoft\Windows\Temporary Internet Files\Content.IE5\CHKE8WGM\MC9004413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to other BB Separations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Many “black box separation results”</a:t>
            </a:r>
          </a:p>
          <a:p>
            <a:pPr lvl="1"/>
            <a:r>
              <a:rPr lang="en-US" sz="2500" dirty="0" smtClean="0">
                <a:solidFill>
                  <a:srgbClr val="C00000"/>
                </a:solidFill>
              </a:rPr>
              <a:t>[</a:t>
            </a:r>
            <a:r>
              <a:rPr lang="en-US" sz="2500" dirty="0" err="1" smtClean="0">
                <a:solidFill>
                  <a:srgbClr val="C00000"/>
                </a:solidFill>
              </a:rPr>
              <a:t>Impagliazzo</a:t>
            </a:r>
            <a:r>
              <a:rPr lang="en-US" sz="2500" dirty="0" smtClean="0">
                <a:solidFill>
                  <a:srgbClr val="C00000"/>
                </a:solidFill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</a:rPr>
              <a:t>Rudich</a:t>
            </a:r>
            <a:r>
              <a:rPr lang="en-US" sz="2500" dirty="0" smtClean="0">
                <a:solidFill>
                  <a:srgbClr val="C00000"/>
                </a:solidFill>
              </a:rPr>
              <a:t> 89]</a:t>
            </a:r>
            <a:r>
              <a:rPr lang="en-US" sz="2500" dirty="0" smtClean="0"/>
              <a:t>: Separate </a:t>
            </a:r>
            <a:r>
              <a:rPr lang="en-US" sz="2500" b="1" dirty="0" smtClean="0">
                <a:solidFill>
                  <a:srgbClr val="00B050"/>
                </a:solidFill>
              </a:rPr>
              <a:t>KA</a:t>
            </a:r>
            <a:r>
              <a:rPr lang="en-US" sz="2500" dirty="0" smtClean="0"/>
              <a:t> from </a:t>
            </a:r>
            <a:r>
              <a:rPr lang="en-US" sz="2500" b="1" dirty="0" smtClean="0">
                <a:solidFill>
                  <a:srgbClr val="FF0000"/>
                </a:solidFill>
              </a:rPr>
              <a:t>OWP</a:t>
            </a:r>
            <a:r>
              <a:rPr lang="en-US" sz="2500" dirty="0" smtClean="0"/>
              <a:t>.</a:t>
            </a:r>
          </a:p>
          <a:p>
            <a:pPr lvl="1"/>
            <a:r>
              <a:rPr lang="en-US" sz="2500" dirty="0" smtClean="0">
                <a:solidFill>
                  <a:srgbClr val="C00000"/>
                </a:solidFill>
              </a:rPr>
              <a:t>[Sim98]: </a:t>
            </a:r>
            <a:r>
              <a:rPr lang="en-US" sz="2500" dirty="0" smtClean="0"/>
              <a:t>Separate </a:t>
            </a:r>
            <a:r>
              <a:rPr lang="en-US" sz="2500" b="1" dirty="0" smtClean="0">
                <a:solidFill>
                  <a:srgbClr val="00B050"/>
                </a:solidFill>
              </a:rPr>
              <a:t>CRHFs</a:t>
            </a:r>
            <a:r>
              <a:rPr lang="en-US" sz="2500" dirty="0" smtClean="0"/>
              <a:t> from </a:t>
            </a:r>
            <a:r>
              <a:rPr lang="en-US" sz="2500" b="1" dirty="0" smtClean="0">
                <a:solidFill>
                  <a:srgbClr val="FF0000"/>
                </a:solidFill>
              </a:rPr>
              <a:t>OWP</a:t>
            </a:r>
            <a:r>
              <a:rPr lang="en-US" sz="2500" dirty="0" smtClean="0"/>
              <a:t>.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[GKM+00, GKTRV00, GMR01, RTV04, BPR+08  …]</a:t>
            </a:r>
          </a:p>
          <a:p>
            <a:pPr lvl="8"/>
            <a:endParaRPr lang="en-US" sz="1200" dirty="0" smtClean="0"/>
          </a:p>
          <a:p>
            <a:r>
              <a:rPr lang="en-US" sz="2800" dirty="0" smtClean="0"/>
              <a:t>In all of the above: Cannot construct </a:t>
            </a:r>
            <a:r>
              <a:rPr lang="en-US" sz="2800" b="1" dirty="0" smtClean="0">
                <a:solidFill>
                  <a:srgbClr val="00B050"/>
                </a:solidFill>
              </a:rPr>
              <a:t>primitive A</a:t>
            </a:r>
            <a:r>
              <a:rPr lang="en-US" sz="2800" dirty="0" smtClean="0"/>
              <a:t> using a generic instance of </a:t>
            </a:r>
            <a:r>
              <a:rPr lang="en-US" sz="2800" b="1" dirty="0" smtClean="0">
                <a:solidFill>
                  <a:srgbClr val="FF0000"/>
                </a:solidFill>
              </a:rPr>
              <a:t>primitive B</a:t>
            </a:r>
            <a:r>
              <a:rPr lang="en-US" sz="2800" dirty="0" smtClean="0"/>
              <a:t> as a black box.</a:t>
            </a:r>
            <a:endParaRPr lang="en-US" sz="2500" dirty="0" smtClean="0"/>
          </a:p>
          <a:p>
            <a:pPr lvl="8"/>
            <a:endParaRPr lang="en-US" sz="1100" dirty="0" smtClean="0"/>
          </a:p>
          <a:p>
            <a:r>
              <a:rPr lang="en-US" sz="2800" u="sng" dirty="0" smtClean="0"/>
              <a:t>Our result:</a:t>
            </a:r>
            <a:r>
              <a:rPr lang="en-US" sz="2800" dirty="0" smtClean="0"/>
              <a:t> Construction can be </a:t>
            </a:r>
            <a:r>
              <a:rPr lang="en-US" sz="2800" i="1" dirty="0" smtClean="0"/>
              <a:t>arbitrary. </a:t>
            </a:r>
            <a:r>
              <a:rPr lang="en-US" sz="2800" dirty="0" smtClean="0"/>
              <a:t>Reduction uses attacker as a black box.</a:t>
            </a:r>
          </a:p>
          <a:p>
            <a:pPr lvl="1"/>
            <a:r>
              <a:rPr lang="en-US" sz="2200" dirty="0" smtClean="0"/>
              <a:t>Other examples: </a:t>
            </a:r>
            <a:r>
              <a:rPr lang="en-US" sz="2000" dirty="0">
                <a:solidFill>
                  <a:srgbClr val="C00000"/>
                </a:solidFill>
              </a:rPr>
              <a:t>[DOP05, </a:t>
            </a:r>
            <a:r>
              <a:rPr lang="en-US" sz="2000" dirty="0" smtClean="0">
                <a:solidFill>
                  <a:srgbClr val="C00000"/>
                </a:solidFill>
              </a:rPr>
              <a:t>HH09, Pas11,DHT12]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M</a:t>
            </a:r>
            <a:r>
              <a:rPr lang="en-US" sz="2200" dirty="0" smtClean="0">
                <a:solidFill>
                  <a:prstClr val="black"/>
                </a:solidFill>
              </a:rPr>
              <a:t>ost relevant </a:t>
            </a:r>
            <a:r>
              <a:rPr lang="en-US" sz="2000" dirty="0" smtClean="0">
                <a:solidFill>
                  <a:srgbClr val="C00000"/>
                </a:solidFill>
              </a:rPr>
              <a:t>[HH09] </a:t>
            </a:r>
            <a:r>
              <a:rPr lang="en-US" sz="2200" dirty="0" smtClean="0">
                <a:solidFill>
                  <a:prstClr val="black"/>
                </a:solidFill>
              </a:rPr>
              <a:t>for KDM security. Can be overcome with non-black-box techniques: </a:t>
            </a:r>
            <a:r>
              <a:rPr lang="en-US" sz="2100" dirty="0" smtClean="0">
                <a:solidFill>
                  <a:srgbClr val="C00000"/>
                </a:solidFill>
              </a:rPr>
              <a:t>[BHHI10]</a:t>
            </a:r>
            <a:r>
              <a:rPr lang="en-US" sz="21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28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Several natural primitives with </a:t>
            </a:r>
            <a:r>
              <a:rPr lang="en-US" dirty="0" smtClean="0">
                <a:solidFill>
                  <a:srgbClr val="FF0000"/>
                </a:solidFill>
              </a:rPr>
              <a:t>‘weird’ </a:t>
            </a:r>
            <a:r>
              <a:rPr lang="en-US" dirty="0" smtClean="0"/>
              <a:t>definitions cannot be proven  secure via a </a:t>
            </a:r>
            <a:r>
              <a:rPr lang="en-US" b="1" dirty="0" smtClean="0"/>
              <a:t>BB reduction </a:t>
            </a:r>
            <a:r>
              <a:rPr lang="en-US" dirty="0" smtClean="0"/>
              <a:t>from any </a:t>
            </a:r>
            <a:r>
              <a:rPr lang="en-US" dirty="0" smtClean="0">
                <a:solidFill>
                  <a:srgbClr val="00B050"/>
                </a:solidFill>
              </a:rPr>
              <a:t>standard assumption</a:t>
            </a:r>
            <a:r>
              <a:rPr lang="en-US" dirty="0" smtClean="0"/>
              <a:t>. 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Can we overcome the separations with non-black-box techniques (e.g. </a:t>
            </a:r>
            <a:r>
              <a:rPr lang="en-US" sz="2400" dirty="0" smtClean="0">
                <a:solidFill>
                  <a:srgbClr val="C00000"/>
                </a:solidFill>
              </a:rPr>
              <a:t>[Barak </a:t>
            </a:r>
            <a:r>
              <a:rPr lang="en-US" sz="2400" dirty="0">
                <a:solidFill>
                  <a:srgbClr val="C00000"/>
                </a:solidFill>
              </a:rPr>
              <a:t>01, </a:t>
            </a:r>
            <a:r>
              <a:rPr lang="en-US" sz="2400" dirty="0" smtClean="0">
                <a:solidFill>
                  <a:srgbClr val="C00000"/>
                </a:solidFill>
              </a:rPr>
              <a:t>BHHI10]</a:t>
            </a:r>
            <a:r>
              <a:rPr lang="en-US" dirty="0" smtClean="0"/>
              <a:t>) ?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Security proofs under other (less) </a:t>
            </a:r>
            <a:r>
              <a:rPr lang="en-US" dirty="0" smtClean="0">
                <a:solidFill>
                  <a:srgbClr val="FF0000"/>
                </a:solidFill>
              </a:rPr>
              <a:t>weird</a:t>
            </a:r>
            <a:r>
              <a:rPr lang="en-US" dirty="0" smtClean="0"/>
              <a:t> assumptions.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1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Standard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FF0000"/>
                </a:solidFill>
              </a:rPr>
              <a:t>Weird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9916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Standard Definitions</a:t>
            </a:r>
            <a:r>
              <a:rPr lang="en-US" b="1" dirty="0" smtClean="0"/>
              <a:t>:</a:t>
            </a:r>
            <a:r>
              <a:rPr lang="en-US" dirty="0" smtClean="0"/>
              <a:t> Discrete Log, </a:t>
            </a:r>
            <a:r>
              <a:rPr lang="en-US" dirty="0"/>
              <a:t>DDH, RSA, LWE, QR, “One-More DL</a:t>
            </a:r>
            <a:r>
              <a:rPr lang="en-US" dirty="0" smtClean="0"/>
              <a:t>”, Signature Schemes, CCA Encryption,…</a:t>
            </a:r>
            <a:endParaRPr lang="en-US" dirty="0"/>
          </a:p>
          <a:p>
            <a:pPr marL="2423160" lvl="7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Weird Definitions:</a:t>
            </a:r>
            <a:endParaRPr lang="en-US" sz="2200" dirty="0" smtClean="0"/>
          </a:p>
          <a:p>
            <a:pPr lvl="1"/>
            <a:r>
              <a:rPr lang="en-US" dirty="0" smtClean="0"/>
              <a:t>‘Zero-Knowledge’ security.</a:t>
            </a:r>
          </a:p>
          <a:p>
            <a:pPr lvl="1"/>
            <a:r>
              <a:rPr lang="en-US" dirty="0"/>
              <a:t>‘Knowledge of Exponent’ problem </a:t>
            </a:r>
            <a:r>
              <a:rPr lang="en-US" sz="2000" dirty="0">
                <a:solidFill>
                  <a:srgbClr val="C00000"/>
                </a:solidFill>
              </a:rPr>
              <a:t>[Dam91, HT98</a:t>
            </a:r>
            <a:r>
              <a:rPr lang="en-US" sz="2000" dirty="0" smtClean="0">
                <a:solidFill>
                  <a:srgbClr val="C00000"/>
                </a:solidFill>
              </a:rPr>
              <a:t>]</a:t>
            </a:r>
            <a:r>
              <a:rPr lang="en-US" sz="2000" dirty="0" smtClean="0"/>
              <a:t>.</a:t>
            </a:r>
          </a:p>
          <a:p>
            <a:pPr lvl="1"/>
            <a:r>
              <a:rPr lang="en-US" dirty="0"/>
              <a:t>Extractable hash functions. </a:t>
            </a:r>
            <a:r>
              <a:rPr lang="en-US" sz="2200" dirty="0">
                <a:solidFill>
                  <a:srgbClr val="C00000"/>
                </a:solidFill>
              </a:rPr>
              <a:t> [BCCT11</a:t>
            </a:r>
            <a:r>
              <a:rPr lang="en-US" sz="2200" dirty="0" smtClean="0">
                <a:solidFill>
                  <a:srgbClr val="C00000"/>
                </a:solidFill>
              </a:rPr>
              <a:t>].</a:t>
            </a:r>
            <a:endParaRPr lang="en-US" dirty="0" smtClean="0"/>
          </a:p>
          <a:p>
            <a:pPr lvl="1"/>
            <a:r>
              <a:rPr lang="en-US" dirty="0" smtClean="0"/>
              <a:t>Leakage-resilience, adversarial randomness distributions. 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Exponential hardness  </a:t>
            </a:r>
          </a:p>
        </p:txBody>
      </p:sp>
    </p:spTree>
    <p:extLst>
      <p:ext uri="{BB962C8B-B14F-4D97-AF65-F5344CB8AC3E}">
        <p14:creationId xmlns:p14="http://schemas.microsoft.com/office/powerpoint/2010/main" val="6535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766048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en-US" i="1" dirty="0" smtClean="0"/>
              <a:t> some </a:t>
            </a:r>
            <a:r>
              <a:rPr lang="en-US" dirty="0" smtClean="0"/>
              <a:t>primitives with a </a:t>
            </a:r>
            <a:r>
              <a:rPr lang="en-US" b="1" dirty="0" smtClean="0">
                <a:solidFill>
                  <a:srgbClr val="FF0000"/>
                </a:solidFill>
              </a:rPr>
              <a:t>weird</a:t>
            </a:r>
            <a:r>
              <a:rPr lang="en-US" dirty="0" smtClean="0"/>
              <a:t> definition, we cannot prove security under any </a:t>
            </a:r>
            <a:r>
              <a:rPr lang="en-US" b="1" dirty="0" smtClean="0">
                <a:solidFill>
                  <a:srgbClr val="00B050"/>
                </a:solidFill>
              </a:rPr>
              <a:t>standard</a:t>
            </a:r>
            <a:r>
              <a:rPr lang="en-US" dirty="0" smtClean="0"/>
              <a:t> assumption            via a reduction that treats the attacker as a </a:t>
            </a:r>
            <a:r>
              <a:rPr lang="en-US" b="1" dirty="0" smtClean="0"/>
              <a:t>black box</a:t>
            </a:r>
            <a:r>
              <a:rPr lang="en-US" dirty="0" smtClean="0"/>
              <a:t>. 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86800" cy="5105400"/>
          </a:xfrm>
        </p:spPr>
        <p:txBody>
          <a:bodyPr/>
          <a:lstStyle/>
          <a:p>
            <a:r>
              <a:rPr lang="en-US" dirty="0" smtClean="0"/>
              <a:t>Leakage-Resilience</a:t>
            </a:r>
          </a:p>
          <a:p>
            <a:pPr lvl="1"/>
            <a:r>
              <a:rPr lang="en-US" dirty="0" smtClean="0"/>
              <a:t>Develop a framework for proving impossibility.</a:t>
            </a:r>
          </a:p>
          <a:p>
            <a:pPr lvl="8"/>
            <a:endParaRPr lang="en-US" dirty="0"/>
          </a:p>
          <a:p>
            <a:r>
              <a:rPr lang="en-US" dirty="0" smtClean="0"/>
              <a:t>Pseudo-entropy</a:t>
            </a:r>
          </a:p>
          <a:p>
            <a:pPr lvl="8"/>
            <a:endParaRPr lang="en-US" dirty="0"/>
          </a:p>
          <a:p>
            <a:r>
              <a:rPr lang="en-US" dirty="0" smtClean="0"/>
              <a:t>Correlated-inputs and deterministic encryption</a:t>
            </a:r>
          </a:p>
          <a:p>
            <a:pPr lvl="8"/>
            <a:endParaRPr lang="en-US" dirty="0"/>
          </a:p>
          <a:p>
            <a:r>
              <a:rPr lang="en-US" dirty="0" smtClean="0"/>
              <a:t>Fiat-Shamir</a:t>
            </a:r>
          </a:p>
          <a:p>
            <a:pPr lvl="8"/>
            <a:endParaRPr lang="en-US" dirty="0"/>
          </a:p>
          <a:p>
            <a:r>
              <a:rPr lang="en-US" dirty="0" smtClean="0"/>
              <a:t>Succinct Non-Interactive Arguments (SNARGs)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6200" y="16764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Leakage-Resilience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523999"/>
                <a:ext cx="8991600" cy="24281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One-way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                              Hard to invert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dirty="0" smtClean="0"/>
                  <a:t>even given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L</a:t>
                </a:r>
                <a:r>
                  <a:rPr lang="en-US" dirty="0" smtClean="0"/>
                  <a:t> bit leakage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Leak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8"/>
                <a:endParaRPr lang="en-US" sz="1000" dirty="0" smtClean="0"/>
              </a:p>
              <a:p>
                <a:r>
                  <a:rPr lang="en-US" dirty="0" smtClean="0"/>
                  <a:t>Game between </a:t>
                </a:r>
                <a:r>
                  <a:rPr lang="en-US" i="1" dirty="0" smtClean="0">
                    <a:solidFill>
                      <a:srgbClr val="002060"/>
                    </a:solidFill>
                  </a:rPr>
                  <a:t>challenger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/>
                  <a:t>and an </a:t>
                </a:r>
                <a:r>
                  <a:rPr lang="en-US" dirty="0" err="1">
                    <a:solidFill>
                      <a:srgbClr val="FF0000"/>
                    </a:solidFill>
                  </a:rPr>
                  <a:t>Adv</a:t>
                </a:r>
                <a:r>
                  <a:rPr lang="en-US" dirty="0">
                    <a:solidFill>
                      <a:srgbClr val="FF0000"/>
                    </a:solidFill>
                  </a:rPr>
                  <a:t> =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(Leak, Invert) </a:t>
                </a:r>
                <a:r>
                  <a:rPr lang="en-US" dirty="0" smtClean="0"/>
                  <a:t>consisting of 2 independent components.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(weird)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sz="2400" dirty="0" smtClean="0"/>
                  <a:t>For all PPT 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Adv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=</a:t>
                </a:r>
                <a:r>
                  <a:rPr 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(Leak, Invert) </a:t>
                </a:r>
                <a:r>
                  <a:rPr lang="en-US" sz="2400" dirty="0" smtClean="0"/>
                  <a:t>:  </a:t>
                </a:r>
                <a:r>
                  <a:rPr lang="en-US" sz="2400" b="1" dirty="0" err="1" smtClean="0">
                    <a:solidFill>
                      <a:srgbClr val="002060"/>
                    </a:solidFill>
                  </a:rPr>
                  <a:t>Pr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[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Win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] </a:t>
                </a:r>
                <a:r>
                  <a:rPr lang="en-US" sz="2400" b="1" dirty="0">
                    <a:solidFill>
                      <a:srgbClr val="002060"/>
                    </a:solidFill>
                    <a:latin typeface="cmsy10"/>
                  </a:rPr>
                  <a:t>=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  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negligible(n)</a:t>
                </a:r>
                <a:endParaRPr lang="en-US" sz="2500" b="1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b="1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523999"/>
                <a:ext cx="8991600" cy="2428125"/>
              </a:xfrm>
              <a:blipFill rotWithShape="1">
                <a:blip r:embed="rId3"/>
                <a:stretch>
                  <a:fillRect l="-339" t="-4271" b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14027" y="41148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Leak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3927" y="5105400"/>
            <a:ext cx="21336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Challenger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6727" y="57912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Invert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07718" y="4539085"/>
                <a:ext cx="1801262" cy="464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$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718" y="4539085"/>
                <a:ext cx="1801262" cy="464743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2732309" y="4277475"/>
            <a:ext cx="2356818" cy="523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12818" y="4038600"/>
                <a:ext cx="44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818" y="4038600"/>
                <a:ext cx="44242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732309" y="4887075"/>
            <a:ext cx="2204418" cy="459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019027" y="4654010"/>
                <a:ext cx="12847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(L bits)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027" y="4654010"/>
                <a:ext cx="1284775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710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>
            <a:off x="2960909" y="5638800"/>
            <a:ext cx="197581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960909" y="5416010"/>
                <a:ext cx="11460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09" y="5416010"/>
                <a:ext cx="114601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2960909" y="6091535"/>
            <a:ext cx="2204418" cy="384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247627" y="5949410"/>
                <a:ext cx="5132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627" y="5949410"/>
                <a:ext cx="51328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65327" y="6091535"/>
                <a:ext cx="27594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win</a:t>
                </a: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327" y="6091535"/>
                <a:ext cx="2759473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33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4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1" grpId="0"/>
      <p:bldP spid="22" grpId="0"/>
      <p:bldP spid="30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Leakage-Resilience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523999"/>
                <a:ext cx="8991600" cy="220980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Separation Idea:  </a:t>
                </a:r>
                <a:r>
                  <a:rPr lang="en-US" sz="2800" dirty="0" smtClean="0"/>
                  <a:t>“reduction needs to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 to call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Leak </a:t>
                </a:r>
                <a:r>
                  <a:rPr lang="en-US" sz="2800" dirty="0" smtClean="0"/>
                  <a:t>in </a:t>
                </a:r>
                <a:r>
                  <a:rPr lang="en-US" sz="2800" dirty="0"/>
                  <a:t>which case it does not learn anything useful from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Invert</a:t>
                </a:r>
                <a:r>
                  <a:rPr lang="en-US" sz="2800" dirty="0" smtClean="0"/>
                  <a:t>.”</a:t>
                </a:r>
              </a:p>
              <a:p>
                <a:r>
                  <a:rPr lang="en-US" sz="2800" dirty="0" smtClean="0"/>
                  <a:t>Reduction can learn something new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b="1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523999"/>
                <a:ext cx="8991600" cy="2209801"/>
              </a:xfrm>
              <a:blipFill rotWithShape="1">
                <a:blip r:embed="rId2"/>
                <a:stretch>
                  <a:fillRect l="-339" t="-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14027" y="41148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Leak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6727" y="5791200"/>
            <a:ext cx="14478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Invert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32309" y="4277475"/>
            <a:ext cx="2356818" cy="523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12818" y="4038600"/>
                <a:ext cx="44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818" y="4038600"/>
                <a:ext cx="44242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732309" y="4887075"/>
            <a:ext cx="2204418" cy="459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019027" y="4654010"/>
                <a:ext cx="12847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(L bits)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027" y="4654010"/>
                <a:ext cx="128477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710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>
            <a:off x="2960909" y="5638800"/>
            <a:ext cx="197581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960909" y="5416010"/>
                <a:ext cx="11460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09" y="5416010"/>
                <a:ext cx="114601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2960909" y="6091535"/>
            <a:ext cx="2204418" cy="384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247627" y="5949410"/>
                <a:ext cx="5132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627" y="5949410"/>
                <a:ext cx="51328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33400" y="1752600"/>
            <a:ext cx="807720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09600" y="1676400"/>
            <a:ext cx="8153400" cy="533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93927" y="5105400"/>
            <a:ext cx="21336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Challenger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707718" y="4539085"/>
                <a:ext cx="1801262" cy="464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$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718" y="4539085"/>
                <a:ext cx="1801262" cy="464743"/>
              </a:xfrm>
              <a:prstGeom prst="rect">
                <a:avLst/>
              </a:prstGeom>
              <a:blipFill rotWithShape="1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165327" y="6091535"/>
                <a:ext cx="27594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win</a:t>
                </a: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327" y="6091535"/>
                <a:ext cx="2759473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3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5|5.8|5.9|3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31.4|5.8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8.7|1.7|24.8|1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5.5|1.9|2.8|14.7|2|1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|7|1.5|3.5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2|0|0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5318</TotalTime>
  <Words>2621</Words>
  <Application>Microsoft Office PowerPoint</Application>
  <PresentationFormat>On-screen Show (4:3)</PresentationFormat>
  <Paragraphs>475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cmsy10</vt:lpstr>
      <vt:lpstr>Tw Cen MT</vt:lpstr>
      <vt:lpstr>cmmi10</vt:lpstr>
      <vt:lpstr>Algerian</vt:lpstr>
      <vt:lpstr>Wingdings</vt:lpstr>
      <vt:lpstr>Calibri</vt:lpstr>
      <vt:lpstr>Cambria Math</vt:lpstr>
      <vt:lpstr>Wingdings 2</vt:lpstr>
      <vt:lpstr>Median</vt:lpstr>
      <vt:lpstr>Reduction-Resilient Cryptography:   Primitives that Resist Reductions  from All Standard Assumptions</vt:lpstr>
      <vt:lpstr>Overview</vt:lpstr>
      <vt:lpstr>Standard vs. Weird</vt:lpstr>
      <vt:lpstr>Standard vs. Weird</vt:lpstr>
      <vt:lpstr>Standard vs. Weird</vt:lpstr>
      <vt:lpstr>Message of This Talk</vt:lpstr>
      <vt:lpstr>Outline</vt:lpstr>
      <vt:lpstr>Leakage-Resilience</vt:lpstr>
      <vt:lpstr>Leakage-Resilience</vt:lpstr>
      <vt:lpstr>Leakage Resilient</vt:lpstr>
      <vt:lpstr>Leakage-Resilient Injective OWF</vt:lpstr>
      <vt:lpstr>Framework: Simulatable Adversary</vt:lpstr>
      <vt:lpstr>Framework: Simulatable Adversary</vt:lpstr>
      <vt:lpstr>Simulatable Adversary ⇒ Separation</vt:lpstr>
      <vt:lpstr>Simulatable Adversary ⇒ Separation</vt:lpstr>
      <vt:lpstr>Simulatable Adversary ⇒ Separation</vt:lpstr>
      <vt:lpstr>Simulatable Adversary ⇒ Separation</vt:lpstr>
      <vt:lpstr>Simulatable Adversary ⇒ Separation</vt:lpstr>
      <vt:lpstr>Framework: Simulatable Adversary</vt:lpstr>
      <vt:lpstr>Constructing a Simulatable Adv</vt:lpstr>
      <vt:lpstr>Caveats</vt:lpstr>
      <vt:lpstr>Generalizations</vt:lpstr>
      <vt:lpstr>Outline</vt:lpstr>
      <vt:lpstr>Pseudo-Entropy Generator</vt:lpstr>
      <vt:lpstr>Pseudo-Entropy Generator</vt:lpstr>
      <vt:lpstr>Simulatable Adv for LPEG</vt:lpstr>
      <vt:lpstr>Outline</vt:lpstr>
      <vt:lpstr>Deterministic Public-Key Encryption</vt:lpstr>
      <vt:lpstr>Defining Security</vt:lpstr>
      <vt:lpstr>Simulatable Attacker</vt:lpstr>
      <vt:lpstr>Outline</vt:lpstr>
      <vt:lpstr>The Fiat-Shamir Heuristic </vt:lpstr>
      <vt:lpstr>The Fiat-Shamir Heuristic </vt:lpstr>
      <vt:lpstr>The Fiat-Shamir Heuristic </vt:lpstr>
      <vt:lpstr>The Fiat-Shamir Heuristic </vt:lpstr>
      <vt:lpstr>Fiat-Shamir-Universal Hash</vt:lpstr>
      <vt:lpstr>Outline</vt:lpstr>
      <vt:lpstr>SNARGs</vt:lpstr>
      <vt:lpstr>SNARGs</vt:lpstr>
      <vt:lpstr>SNARGs for Hard Languages</vt:lpstr>
      <vt:lpstr>Simulatable Adversary</vt:lpstr>
      <vt:lpstr>Simulatable Adversary</vt:lpstr>
      <vt:lpstr>Indisitinguishability w/ Auxiliary Info</vt:lpstr>
      <vt:lpstr>Outline</vt:lpstr>
      <vt:lpstr>Comparison to other BB Separations</vt:lpstr>
      <vt:lpstr>Conclusions &amp; Open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Reduction-Resilient Cryptography:   Security Notions that Resist Reductions from All Standard Assumptions</dc:title>
  <dc:creator>danwichs</dc:creator>
  <cp:lastModifiedBy>danwichs</cp:lastModifiedBy>
  <cp:revision>260</cp:revision>
  <dcterms:created xsi:type="dcterms:W3CDTF">2012-11-25T22:24:04Z</dcterms:created>
  <dcterms:modified xsi:type="dcterms:W3CDTF">2012-11-30T17:44:26Z</dcterms:modified>
</cp:coreProperties>
</file>