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0" r:id="rId2"/>
    <p:sldId id="312" r:id="rId3"/>
    <p:sldId id="313" r:id="rId4"/>
    <p:sldId id="314" r:id="rId5"/>
    <p:sldId id="320" r:id="rId6"/>
    <p:sldId id="321" r:id="rId7"/>
    <p:sldId id="322" r:id="rId8"/>
    <p:sldId id="316" r:id="rId9"/>
    <p:sldId id="319" r:id="rId10"/>
    <p:sldId id="402" r:id="rId11"/>
    <p:sldId id="406" r:id="rId12"/>
    <p:sldId id="376" r:id="rId13"/>
    <p:sldId id="398" r:id="rId14"/>
    <p:sldId id="333" r:id="rId15"/>
    <p:sldId id="336" r:id="rId16"/>
    <p:sldId id="412" r:id="rId17"/>
    <p:sldId id="339" r:id="rId18"/>
    <p:sldId id="364" r:id="rId19"/>
    <p:sldId id="407" r:id="rId20"/>
    <p:sldId id="403" r:id="rId21"/>
    <p:sldId id="404" r:id="rId22"/>
    <p:sldId id="409" r:id="rId23"/>
    <p:sldId id="405" r:id="rId24"/>
    <p:sldId id="361" r:id="rId25"/>
    <p:sldId id="410" r:id="rId26"/>
    <p:sldId id="411" r:id="rId27"/>
    <p:sldId id="35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2" autoAdjust="0"/>
    <p:restoredTop sz="95405" autoAdjust="0"/>
  </p:normalViewPr>
  <p:slideViewPr>
    <p:cSldViewPr>
      <p:cViewPr>
        <p:scale>
          <a:sx n="75" d="100"/>
          <a:sy n="75" d="100"/>
        </p:scale>
        <p:origin x="1291" y="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7CFE7-8416-48A5-8BB1-62085E123A28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ECDDA-BEB9-451C-A589-E4148EB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34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0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8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05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4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5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6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3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5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1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2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3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7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B6EB-6582-4E0E-A3CC-621D0D5A0BFC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6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58.png"/><Relationship Id="rId4" Type="http://schemas.openxmlformats.org/officeDocument/2006/relationships/image" Target="../media/image350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68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3.jpe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.jpeg"/><Relationship Id="rId9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Outsourcing </a:t>
            </a:r>
            <a:r>
              <a:rPr lang="en-US" b="1" dirty="0" smtClean="0"/>
              <a:t>Private RAM Computation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3657600"/>
            <a:ext cx="90678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Daniel </a:t>
            </a:r>
            <a:r>
              <a:rPr lang="en-US" dirty="0" err="1" smtClean="0">
                <a:solidFill>
                  <a:srgbClr val="FF0000"/>
                </a:solidFill>
              </a:rPr>
              <a:t>Wichs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Northeastern University</a:t>
            </a:r>
            <a:endParaRPr lang="en-US" dirty="0"/>
          </a:p>
          <a:p>
            <a:pPr algn="l"/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with: Craig Gentry, </a:t>
            </a:r>
            <a:r>
              <a:rPr lang="en-US" sz="3000" dirty="0" err="1" smtClean="0">
                <a:solidFill>
                  <a:schemeClr val="tx1"/>
                </a:solidFill>
              </a:rPr>
              <a:t>Shai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Halevi</a:t>
            </a:r>
            <a:r>
              <a:rPr lang="en-US" sz="3000" dirty="0" smtClean="0">
                <a:solidFill>
                  <a:schemeClr val="tx1"/>
                </a:solidFill>
              </a:rPr>
              <a:t>, Mariana </a:t>
            </a:r>
            <a:r>
              <a:rPr lang="en-US" sz="3000" dirty="0" err="1" smtClean="0">
                <a:solidFill>
                  <a:schemeClr val="tx1"/>
                </a:solidFill>
              </a:rPr>
              <a:t>Raykova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339" y="89444"/>
            <a:ext cx="8229600" cy="1143000"/>
          </a:xfrm>
        </p:spPr>
        <p:txBody>
          <a:bodyPr/>
          <a:lstStyle/>
          <a:p>
            <a:r>
              <a:rPr lang="en-US" dirty="0" smtClean="0"/>
              <a:t>Main Result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2961620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1-time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Garbled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RAM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3657600"/>
            <a:ext cx="3538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Reusable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Garbled </a:t>
            </a:r>
            <a:r>
              <a:rPr lang="en-US" sz="2800" dirty="0" smtClean="0">
                <a:solidFill>
                  <a:srgbClr val="00B050"/>
                </a:solidFill>
              </a:rPr>
              <a:t>RAM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7099" y="3657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353580"/>
            <a:ext cx="390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Reusable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Garbled </a:t>
            </a:r>
            <a:r>
              <a:rPr lang="en-US" sz="2800" dirty="0" smtClean="0">
                <a:solidFill>
                  <a:srgbClr val="FF0000"/>
                </a:solidFill>
              </a:rPr>
              <a:t>Circuits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267200" y="3314700"/>
            <a:ext cx="8382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0" y="4995944"/>
            <a:ext cx="9144000" cy="1785856"/>
          </a:xfrm>
          <a:prstGeom prst="wedgeEllipseCallout">
            <a:avLst>
              <a:gd name="adj1" fmla="val -35814"/>
              <a:gd name="adj2" fmla="val -57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Stronger security requirements.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Instantiate with “strong </a:t>
            </a:r>
            <a:r>
              <a:rPr lang="en-US" sz="2400" dirty="0" err="1" smtClean="0">
                <a:solidFill>
                  <a:schemeClr val="tx1"/>
                </a:solidFill>
              </a:rPr>
              <a:t>diO</a:t>
            </a:r>
            <a:r>
              <a:rPr lang="en-US" sz="2400" dirty="0" smtClean="0">
                <a:solidFill>
                  <a:schemeClr val="tx1"/>
                </a:solidFill>
              </a:rPr>
              <a:t>” (heuristic </a:t>
            </a:r>
            <a:r>
              <a:rPr lang="en-US" sz="2400" dirty="0" err="1" smtClean="0">
                <a:solidFill>
                  <a:schemeClr val="tx1"/>
                </a:solidFill>
              </a:rPr>
              <a:t>obf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957" y="3413362"/>
            <a:ext cx="205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persistent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29715" y="4114800"/>
            <a:ext cx="205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smtClean="0"/>
              <a:t>persistent data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1066800"/>
            <a:ext cx="205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persistent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Without Persistent Data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35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1-Time Garbled </a:t>
            </a:r>
            <a:r>
              <a:rPr lang="en-US" dirty="0" smtClean="0"/>
              <a:t>RAM Definition</a:t>
            </a:r>
            <a:endParaRPr lang="en-US" dirty="0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951402" y="4554425"/>
            <a:ext cx="10690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/>
              <a:t>Client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162633" y="3051343"/>
            <a:ext cx="1219367" cy="2360086"/>
            <a:chOff x="6798436" y="1295400"/>
            <a:chExt cx="1066967" cy="2219045"/>
          </a:xfrm>
        </p:grpSpPr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932289" y="2745004"/>
              <a:ext cx="88874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/>
                <a:t>Server</a:t>
              </a: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436" y="1295400"/>
              <a:ext cx="1066967" cy="144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97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0656" y="4965302"/>
            <a:ext cx="131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secret: </a:t>
            </a:r>
            <a:r>
              <a:rPr lang="en-US" sz="2200" dirty="0" smtClean="0">
                <a:solidFill>
                  <a:srgbClr val="FF0000"/>
                </a:solidFill>
              </a:rPr>
              <a:t>k</a:t>
            </a:r>
            <a:endParaRPr lang="en-US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77000" y="5485243"/>
                <a:ext cx="2175980" cy="499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70C0"/>
                    </a:solidFill>
                  </a:rPr>
                  <a:t>Eval</a:t>
                </a:r>
                <a14:m>
                  <m:oMath xmlns:m="http://schemas.openxmlformats.org/officeDocument/2006/math">
                    <m:r>
                      <a:rPr lang="en-US" sz="2600" b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 dirty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 dirty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600" dirty="0"/>
                  <a:t>)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→</m:t>
                    </m:r>
                    <m:r>
                      <a:rPr lang="en-US" sz="2600" i="1" dirty="0">
                        <a:latin typeface="Cambria Math"/>
                      </a:rPr>
                      <m:t>𝑦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485243"/>
                <a:ext cx="2175980" cy="499689"/>
              </a:xfrm>
              <a:prstGeom prst="rect">
                <a:avLst/>
              </a:prstGeom>
              <a:blipFill rotWithShape="0">
                <a:blip r:embed="rId4"/>
                <a:stretch>
                  <a:fillRect l="-5056" t="-8537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124200" y="1268025"/>
            <a:ext cx="3096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ithout persistent data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50696" y="3960138"/>
            <a:ext cx="426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261556" y="3370052"/>
                <a:ext cx="2591672" cy="1299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70C0"/>
                    </a:solidFill>
                  </a:rPr>
                  <a:t>GProg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/>
                      </a:rPr>
                      <m:t> →</m:t>
                    </m:r>
                    <m:acc>
                      <m:accPr>
                        <m:chr m:val="̃"/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2600" dirty="0" smtClean="0">
                  <a:solidFill>
                    <a:schemeClr val="tx1"/>
                  </a:solidFill>
                </a:endParaRPr>
              </a:p>
              <a:p>
                <a:endParaRPr lang="en-US" sz="2600" dirty="0" smtClean="0">
                  <a:solidFill>
                    <a:schemeClr val="tx1"/>
                  </a:solidFill>
                </a:endParaRPr>
              </a:p>
              <a:p>
                <a:r>
                  <a:rPr lang="en-US" sz="2600" b="1" dirty="0">
                    <a:solidFill>
                      <a:srgbClr val="0070C0"/>
                    </a:solidFill>
                  </a:rPr>
                  <a:t>GInp</a:t>
                </a:r>
                <a:r>
                  <a:rPr lang="en-US" sz="2600" b="1" dirty="0" smtClean="0">
                    <a:solidFill>
                      <a:srgbClr val="0070C0"/>
                    </a:solidFill>
                  </a:rPr>
                  <a:t>ut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(</m:t>
                    </m:r>
                    <m:r>
                      <a:rPr lang="en-US" sz="26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)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→</m:t>
                    </m:r>
                    <m:acc>
                      <m:accPr>
                        <m:chr m:val="̃"/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 dirty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556" y="3370052"/>
                <a:ext cx="2591672" cy="1299908"/>
              </a:xfrm>
              <a:prstGeom prst="rect">
                <a:avLst/>
              </a:prstGeom>
              <a:blipFill rotWithShape="0">
                <a:blip r:embed="rId5"/>
                <a:stretch>
                  <a:fillRect l="-4235" t="-3286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2350696" y="4669960"/>
            <a:ext cx="426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22526" y="3352800"/>
                <a:ext cx="257955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O(run-time)</a:t>
                </a:r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26" y="3352800"/>
                <a:ext cx="2579552" cy="492443"/>
              </a:xfrm>
              <a:prstGeom prst="rect">
                <a:avLst/>
              </a:prstGeom>
              <a:blipFill rotWithShape="0">
                <a:blip r:embed="rId7"/>
                <a:stretch>
                  <a:fillRect t="-9877" r="-283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335848" y="6019800"/>
                <a:ext cx="257955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O(run-time)</a:t>
                </a:r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848" y="6019800"/>
                <a:ext cx="2579552" cy="492443"/>
              </a:xfrm>
              <a:prstGeom prst="rect">
                <a:avLst/>
              </a:prstGeom>
              <a:blipFill rotWithShape="0">
                <a:blip r:embed="rId8"/>
                <a:stretch>
                  <a:fillRect t="-11250" r="-2594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Callout 7"/>
          <p:cNvSpPr/>
          <p:nvPr/>
        </p:nvSpPr>
        <p:spPr>
          <a:xfrm>
            <a:off x="4722526" y="1905000"/>
            <a:ext cx="2821274" cy="990600"/>
          </a:xfrm>
          <a:prstGeom prst="wedgeEllipseCallout">
            <a:avLst>
              <a:gd name="adj1" fmla="val 68749"/>
              <a:gd name="adj2" fmla="val 63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can be simulated given</a:t>
            </a:r>
          </a:p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4735648" y="4079557"/>
                <a:ext cx="238398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(|x|,|y|)</a:t>
                </a:r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648" y="4079557"/>
                <a:ext cx="2383986" cy="492443"/>
              </a:xfrm>
              <a:prstGeom prst="rect">
                <a:avLst/>
              </a:prstGeom>
              <a:blipFill rotWithShape="0">
                <a:blip r:embed="rId9"/>
                <a:stretch>
                  <a:fillRect t="-9877" r="-3069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0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Reusable</a:t>
            </a:r>
            <a:r>
              <a:rPr lang="en-US" dirty="0" smtClean="0"/>
              <a:t> Garbled </a:t>
            </a:r>
            <a:r>
              <a:rPr lang="en-US" dirty="0" smtClean="0"/>
              <a:t>RAM Definition</a:t>
            </a:r>
            <a:endParaRPr lang="en-US" dirty="0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951402" y="4554425"/>
            <a:ext cx="10690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/>
              <a:t>Client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162633" y="3051343"/>
            <a:ext cx="1219367" cy="2360086"/>
            <a:chOff x="6798436" y="1295400"/>
            <a:chExt cx="1066967" cy="2219045"/>
          </a:xfrm>
        </p:grpSpPr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932289" y="2745004"/>
              <a:ext cx="88874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/>
                <a:t>Server</a:t>
              </a: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436" y="1295400"/>
              <a:ext cx="1066967" cy="144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97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0656" y="4965302"/>
            <a:ext cx="131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secret: </a:t>
            </a:r>
            <a:r>
              <a:rPr lang="en-US" sz="2200" dirty="0" smtClean="0">
                <a:solidFill>
                  <a:srgbClr val="FF0000"/>
                </a:solidFill>
              </a:rPr>
              <a:t>k</a:t>
            </a:r>
            <a:endParaRPr lang="en-US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477000" y="5485243"/>
                <a:ext cx="2361159" cy="499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70C0"/>
                    </a:solidFill>
                  </a:rPr>
                  <a:t>Eval</a:t>
                </a:r>
                <a14:m>
                  <m:oMath xmlns:m="http://schemas.openxmlformats.org/officeDocument/2006/math">
                    <m:r>
                      <a:rPr lang="en-US" sz="2600" b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 dirty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)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600" b="0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485243"/>
                <a:ext cx="2361159" cy="499689"/>
              </a:xfrm>
              <a:prstGeom prst="rect">
                <a:avLst/>
              </a:prstGeom>
              <a:blipFill rotWithShape="0">
                <a:blip r:embed="rId4"/>
                <a:stretch>
                  <a:fillRect l="-4651" t="-8537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124200" y="1268025"/>
            <a:ext cx="3096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ithout persistent data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50696" y="3960138"/>
            <a:ext cx="426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718171" y="3382962"/>
                <a:ext cx="4317653" cy="1299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2600" b="1" dirty="0" err="1" smtClean="0">
                    <a:solidFill>
                      <a:srgbClr val="0070C0"/>
                    </a:solidFill>
                  </a:rPr>
                  <a:t>GProg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/>
                      </a:rPr>
                      <m:t> →</m:t>
                    </m:r>
                    <m:acc>
                      <m:accPr>
                        <m:chr m:val="̃"/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2600" dirty="0" smtClean="0">
                  <a:solidFill>
                    <a:schemeClr val="tx1"/>
                  </a:solidFill>
                </a:endParaRPr>
              </a:p>
              <a:p>
                <a:endParaRPr lang="en-US" sz="2600" dirty="0" smtClean="0">
                  <a:solidFill>
                    <a:schemeClr val="tx1"/>
                  </a:solidFill>
                </a:endParaRPr>
              </a:p>
              <a:p>
                <a:r>
                  <a:rPr lang="en-US" sz="2600" b="1" dirty="0" smtClean="0">
                    <a:solidFill>
                      <a:srgbClr val="00B050"/>
                    </a:solidFill>
                  </a:rPr>
                  <a:t>{</a:t>
                </a:r>
                <a:r>
                  <a:rPr lang="en-US" sz="26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rgbClr val="0070C0"/>
                    </a:solidFill>
                  </a:rPr>
                  <a:t>GInp</a:t>
                </a:r>
                <a:r>
                  <a:rPr lang="en-US" sz="2600" b="1" dirty="0" smtClean="0">
                    <a:solidFill>
                      <a:srgbClr val="0070C0"/>
                    </a:solidFill>
                  </a:rPr>
                  <a:t>ut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 smtClean="0"/>
                  <a:t>)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 : </a:t>
                </a:r>
                <a:r>
                  <a:rPr lang="en-US" sz="2600" b="1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=1,…}</a:t>
                </a:r>
                <a:endParaRPr lang="en-US" sz="2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171" y="3382962"/>
                <a:ext cx="4317653" cy="1299908"/>
              </a:xfrm>
              <a:prstGeom prst="rect">
                <a:avLst/>
              </a:prstGeom>
              <a:blipFill rotWithShape="0">
                <a:blip r:embed="rId5"/>
                <a:stretch>
                  <a:fillRect l="-2542" t="-3286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2350696" y="4669960"/>
            <a:ext cx="426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Callout 7"/>
              <p:cNvSpPr/>
              <p:nvPr/>
            </p:nvSpPr>
            <p:spPr>
              <a:xfrm>
                <a:off x="4722526" y="1905000"/>
                <a:ext cx="2821274" cy="990600"/>
              </a:xfrm>
              <a:prstGeom prst="wedgeEllipseCallout">
                <a:avLst>
                  <a:gd name="adj1" fmla="val 68749"/>
                  <a:gd name="adj2" fmla="val 6375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View can be simulated given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Oval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26" y="1905000"/>
                <a:ext cx="2821274" cy="990600"/>
              </a:xfrm>
              <a:prstGeom prst="wedgeEllipseCallout">
                <a:avLst>
                  <a:gd name="adj1" fmla="val 68749"/>
                  <a:gd name="adj2" fmla="val 63758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8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152400"/>
            <a:ext cx="9067800" cy="6172200"/>
          </a:xfrm>
        </p:spPr>
        <p:txBody>
          <a:bodyPr/>
          <a:lstStyle/>
          <a:p>
            <a:r>
              <a:rPr lang="en-US" b="1" dirty="0" smtClean="0"/>
              <a:t>Construct </a:t>
            </a:r>
            <a:r>
              <a:rPr lang="en-US" dirty="0" smtClean="0">
                <a:solidFill>
                  <a:srgbClr val="00B050"/>
                </a:solidFill>
              </a:rPr>
              <a:t>reusable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garbled RAM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by </a:t>
            </a:r>
            <a:r>
              <a:rPr lang="en-US" dirty="0" smtClean="0"/>
              <a:t>combining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one-time</a:t>
            </a:r>
            <a:r>
              <a:rPr lang="en-US" dirty="0" smtClean="0"/>
              <a:t> garbled </a:t>
            </a:r>
            <a:r>
              <a:rPr lang="en-US" dirty="0" smtClean="0">
                <a:solidFill>
                  <a:srgbClr val="00B050"/>
                </a:solidFill>
              </a:rPr>
              <a:t>RAM</a:t>
            </a:r>
            <a:r>
              <a:rPr lang="en-US" dirty="0" smtClean="0"/>
              <a:t>       (GProg1, </a:t>
            </a:r>
            <a:r>
              <a:rPr lang="en-US" dirty="0" smtClean="0"/>
              <a:t>GInput1</a:t>
            </a:r>
            <a:r>
              <a:rPr lang="en-US" dirty="0" smtClean="0"/>
              <a:t>, GEval1)    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reusable</a:t>
            </a:r>
            <a:r>
              <a:rPr lang="en-US" dirty="0" smtClean="0"/>
              <a:t> garbled </a:t>
            </a:r>
            <a:r>
              <a:rPr lang="en-US" dirty="0" smtClean="0">
                <a:solidFill>
                  <a:srgbClr val="C00000"/>
                </a:solidFill>
              </a:rPr>
              <a:t>circuits    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451070" y="6106180"/>
                <a:ext cx="89954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𝑥</m:t>
                      </m:r>
                      <m:r>
                        <a:rPr lang="en-US" sz="3200" i="1" dirty="0" smtClean="0">
                          <a:latin typeface="Cambria Math"/>
                        </a:rPr>
                        <m:t>,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070" y="6106180"/>
                <a:ext cx="89954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28600" y="3238501"/>
                <a:ext cx="3272500" cy="246319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] 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{</a:t>
                </a:r>
              </a:p>
              <a:p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GProg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𝑜𝑛𝑒</m:t>
                        </m:r>
                      </m:sub>
                    </m:sSub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GInput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𝑜𝑛𝑒</m:t>
                        </m:r>
                      </m:sub>
                    </m:sSub>
                  </m:oMath>
                </a14:m>
                <a:endParaRPr lang="en-US" sz="3600" b="1" dirty="0" smtClean="0">
                  <a:solidFill>
                    <a:schemeClr val="tx1"/>
                  </a:solidFill>
                </a:endParaRPr>
              </a:p>
              <a:p>
                <a:endParaRPr lang="en-US" sz="12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3600" b="1" dirty="0" smtClean="0">
                    <a:solidFill>
                      <a:schemeClr val="tx1"/>
                    </a:solidFill>
                  </a:rPr>
                  <a:t>}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38501"/>
                <a:ext cx="3272500" cy="2463194"/>
              </a:xfrm>
              <a:prstGeom prst="rect">
                <a:avLst/>
              </a:prstGeom>
              <a:blipFill rotWithShape="0">
                <a:blip r:embed="rId4"/>
                <a:stretch>
                  <a:fillRect l="-5370" t="-980" b="-66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 rot="16200000">
            <a:off x="1689194" y="5382606"/>
            <a:ext cx="304800" cy="96958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1648805" y="2601306"/>
            <a:ext cx="304800" cy="96958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74476" y="2209800"/>
                <a:ext cx="1885581" cy="593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𝑜𝑛𝑒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𝑜𝑛𝑒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76" y="2209800"/>
                <a:ext cx="1885581" cy="593752"/>
              </a:xfrm>
              <a:prstGeom prst="rect">
                <a:avLst/>
              </a:prstGeom>
              <a:blipFill rotWithShape="1">
                <a:blip r:embed="rId5"/>
                <a:stretch>
                  <a:fillRect t="-11340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26063" y="5158617"/>
                <a:ext cx="52417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Size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/>
                  <a:t>= (RAM run-time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|input| </a:t>
                </a:r>
                <a:r>
                  <a:rPr lang="en-US" sz="2400" dirty="0" smtClean="0"/>
                  <a:t>= O(|x|)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|output|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sz="2400" dirty="0">
                    <a:solidFill>
                      <a:schemeClr val="tx1"/>
                    </a:solidFill>
                  </a:rPr>
                  <a:t>(RAM run-time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063" y="5158617"/>
                <a:ext cx="5241737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1628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882369" y="2173256"/>
                <a:ext cx="4943854" cy="2694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Reusable </a:t>
                </a:r>
                <a:r>
                  <a:rPr lang="en-US" sz="2800" b="1" dirty="0" err="1" smtClean="0"/>
                  <a:t>Gprog</a:t>
                </a:r>
                <a:r>
                  <a:rPr lang="en-US" sz="2800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acc>
                          <m:accPr>
                            <m:chr m:val="̃"/>
                            <m:ctrlP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𝑟𝑒𝑢𝑠𝑒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reusable circuit-garbling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𝐶</m:t>
                    </m:r>
                    <m:r>
                      <a:rPr lang="en-US" sz="2800" i="1" dirty="0" smtClean="0">
                        <a:latin typeface="Cambria Math"/>
                      </a:rPr>
                      <m:t>[</m:t>
                    </m:r>
                    <m:r>
                      <a:rPr lang="en-US" sz="2800" i="1" dirty="0" smtClean="0">
                        <a:latin typeface="Cambria Math"/>
                      </a:rPr>
                      <m:t>𝑃</m:t>
                    </m:r>
                    <m:r>
                      <a:rPr lang="en-US" sz="2800" i="1" dirty="0" smtClean="0">
                        <a:latin typeface="Cambria Math"/>
                      </a:rPr>
                      <m:t>] </m:t>
                    </m:r>
                  </m:oMath>
                </a14:m>
                <a:endParaRPr lang="en-US" sz="2800" dirty="0" smtClean="0"/>
              </a:p>
              <a:p>
                <a:endParaRPr lang="en-US" sz="2800" b="1" dirty="0" smtClean="0"/>
              </a:p>
              <a:p>
                <a:r>
                  <a:rPr lang="en-US" sz="2800" b="1" dirty="0" smtClean="0"/>
                  <a:t>Reusable </a:t>
                </a:r>
                <a:r>
                  <a:rPr lang="en-US" sz="2800" b="1" dirty="0" err="1" smtClean="0"/>
                  <a:t>Ginput</a:t>
                </a:r>
                <a:r>
                  <a:rPr lang="en-US" sz="2800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acc>
                          <m:accPr>
                            <m:chr m:val="̃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/>
                    </m:sSub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Choose fresh one-time key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 smtClean="0">
                  <a:solidFill>
                    <a:srgbClr val="C00000"/>
                  </a:solidFill>
                </a:endParaRPr>
              </a:p>
              <a:p>
                <a:r>
                  <a:rPr lang="en-US" sz="2800" dirty="0" smtClean="0"/>
                  <a:t>garble input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sz="2800" i="1" dirty="0">
                        <a:latin typeface="Cambria Math"/>
                      </a:rPr>
                      <m:t>[</m:t>
                    </m:r>
                    <m:r>
                      <a:rPr lang="en-US" sz="2800" i="1" dirty="0">
                        <a:latin typeface="Cambria Math"/>
                      </a:rPr>
                      <m:t>𝑃</m:t>
                    </m:r>
                    <m:r>
                      <a:rPr lang="en-US" sz="2800" i="1" dirty="0">
                        <a:latin typeface="Cambria Math"/>
                      </a:rPr>
                      <m:t>]</m:t>
                    </m:r>
                  </m:oMath>
                </a14:m>
                <a:endParaRPr lang="en-US" sz="280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369" y="2173256"/>
                <a:ext cx="4943854" cy="2694648"/>
              </a:xfrm>
              <a:prstGeom prst="rect">
                <a:avLst/>
              </a:prstGeom>
              <a:blipFill rotWithShape="0">
                <a:blip r:embed="rId10"/>
                <a:stretch>
                  <a:fillRect l="-2589" t="-2036" b="-5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0" y="1905000"/>
            <a:ext cx="906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767934" y="1905000"/>
            <a:ext cx="0" cy="495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1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152400"/>
            <a:ext cx="9067800" cy="6172200"/>
          </a:xfrm>
        </p:spPr>
        <p:txBody>
          <a:bodyPr/>
          <a:lstStyle/>
          <a:p>
            <a:r>
              <a:rPr lang="en-US" b="1" dirty="0"/>
              <a:t>Construct </a:t>
            </a:r>
            <a:r>
              <a:rPr lang="en-US" dirty="0">
                <a:solidFill>
                  <a:srgbClr val="00B050"/>
                </a:solidFill>
              </a:rPr>
              <a:t>reusable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garbled RAM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by combining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one-time</a:t>
            </a:r>
            <a:r>
              <a:rPr lang="en-US" dirty="0"/>
              <a:t> garbled </a:t>
            </a:r>
            <a:r>
              <a:rPr lang="en-US" dirty="0">
                <a:solidFill>
                  <a:srgbClr val="00B050"/>
                </a:solidFill>
              </a:rPr>
              <a:t>RAM</a:t>
            </a:r>
            <a:r>
              <a:rPr lang="en-US" dirty="0"/>
              <a:t>       (GProg1, GInput1, GEval1)    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reusable</a:t>
            </a:r>
            <a:r>
              <a:rPr lang="en-US" dirty="0"/>
              <a:t> garbled </a:t>
            </a:r>
            <a:r>
              <a:rPr lang="en-US" dirty="0">
                <a:solidFill>
                  <a:srgbClr val="C00000"/>
                </a:solidFill>
              </a:rPr>
              <a:t>circuits   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1070" y="6106180"/>
                <a:ext cx="89954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𝑥</m:t>
                      </m:r>
                      <m:r>
                        <a:rPr lang="en-US" sz="3200" i="1" dirty="0" smtClean="0">
                          <a:latin typeface="Cambria Math"/>
                        </a:rPr>
                        <m:t>,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070" y="6106180"/>
                <a:ext cx="89954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 rot="16200000">
            <a:off x="1689194" y="5382606"/>
            <a:ext cx="304800" cy="96958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1664867" y="2601306"/>
            <a:ext cx="304800" cy="96958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74476" y="2209800"/>
                <a:ext cx="1885581" cy="593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𝑜𝑛𝑒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𝑜𝑛𝑒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76" y="2209800"/>
                <a:ext cx="1885581" cy="593752"/>
              </a:xfrm>
              <a:prstGeom prst="rect">
                <a:avLst/>
              </a:prstGeom>
              <a:blipFill rotWithShape="0">
                <a:blip r:embed="rId5"/>
                <a:stretch>
                  <a:fillRect t="-11340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26063" y="5158617"/>
                <a:ext cx="52417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Size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 = (RAM run-time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|input| </a:t>
                </a:r>
                <a:r>
                  <a:rPr lang="en-US" sz="2400" dirty="0" smtClean="0"/>
                  <a:t>= O(|x|)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|output|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sz="2400" dirty="0">
                    <a:solidFill>
                      <a:schemeClr val="tx1"/>
                    </a:solidFill>
                  </a:rPr>
                  <a:t>(RAM run-time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063" y="5158617"/>
                <a:ext cx="5241737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1628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0" y="1905000"/>
            <a:ext cx="906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767934" y="1905000"/>
            <a:ext cx="0" cy="495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62401" y="2137344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Problem:  </a:t>
            </a:r>
            <a:r>
              <a:rPr lang="en-US" sz="2400" dirty="0"/>
              <a:t>I</a:t>
            </a:r>
            <a:r>
              <a:rPr lang="en-US" sz="2400" dirty="0" smtClean="0"/>
              <a:t>n reusable garbled circuits of </a:t>
            </a:r>
          </a:p>
          <a:p>
            <a:r>
              <a:rPr lang="en-US" sz="2400" dirty="0" smtClean="0"/>
              <a:t>[GKPVZ13], size of </a:t>
            </a:r>
            <a:r>
              <a:rPr lang="en-US" sz="2400" dirty="0" smtClean="0">
                <a:solidFill>
                  <a:srgbClr val="FF0000"/>
                </a:solidFill>
              </a:rPr>
              <a:t>garbled input</a:t>
            </a:r>
            <a:r>
              <a:rPr lang="en-US" sz="2400" dirty="0" smtClean="0"/>
              <a:t>  always exceeds size of circuit </a:t>
            </a:r>
            <a:r>
              <a:rPr lang="en-US" sz="2400" dirty="0" smtClean="0">
                <a:solidFill>
                  <a:srgbClr val="00B050"/>
                </a:solidFill>
              </a:rPr>
              <a:t>output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Unfortunately: </a:t>
            </a:r>
            <a:r>
              <a:rPr lang="en-US" sz="2400" dirty="0" smtClean="0"/>
              <a:t>This is inherent. Cannot do better if want simulation security. 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8600" y="3238501"/>
                <a:ext cx="3272500" cy="246319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] 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{</a:t>
                </a:r>
              </a:p>
              <a:p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GProg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𝑜𝑛𝑒</m:t>
                        </m:r>
                      </m:sub>
                    </m:sSub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GInput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𝑜𝑛𝑒</m:t>
                        </m:r>
                      </m:sub>
                    </m:sSub>
                  </m:oMath>
                </a14:m>
                <a:endParaRPr lang="en-US" sz="3600" b="1" dirty="0" smtClean="0">
                  <a:solidFill>
                    <a:schemeClr val="tx1"/>
                  </a:solidFill>
                </a:endParaRPr>
              </a:p>
              <a:p>
                <a:endParaRPr lang="en-US" sz="12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3600" b="1" dirty="0" smtClean="0">
                    <a:solidFill>
                      <a:schemeClr val="tx1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38501"/>
                <a:ext cx="3272500" cy="2463194"/>
              </a:xfrm>
              <a:prstGeom prst="rect">
                <a:avLst/>
              </a:prstGeom>
              <a:blipFill rotWithShape="0">
                <a:blip r:embed="rId8"/>
                <a:stretch>
                  <a:fillRect l="-5370" t="-980" b="-66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6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152400"/>
            <a:ext cx="9067800" cy="6172200"/>
          </a:xfrm>
        </p:spPr>
        <p:txBody>
          <a:bodyPr/>
          <a:lstStyle/>
          <a:p>
            <a:r>
              <a:rPr lang="en-US" b="1" dirty="0"/>
              <a:t>Construct </a:t>
            </a:r>
            <a:r>
              <a:rPr lang="en-US" dirty="0">
                <a:solidFill>
                  <a:srgbClr val="00B050"/>
                </a:solidFill>
              </a:rPr>
              <a:t>reusable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garbled RAM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by combining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one-time</a:t>
            </a:r>
            <a:r>
              <a:rPr lang="en-US" dirty="0"/>
              <a:t> garbled </a:t>
            </a:r>
            <a:r>
              <a:rPr lang="en-US" dirty="0">
                <a:solidFill>
                  <a:srgbClr val="00B050"/>
                </a:solidFill>
              </a:rPr>
              <a:t>RAM</a:t>
            </a:r>
            <a:r>
              <a:rPr lang="en-US" dirty="0"/>
              <a:t>       (GProg1, GInput1, GEval1)    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reusable</a:t>
            </a:r>
            <a:r>
              <a:rPr lang="en-US" dirty="0"/>
              <a:t> garbled </a:t>
            </a:r>
            <a:r>
              <a:rPr lang="en-US" dirty="0">
                <a:solidFill>
                  <a:srgbClr val="C00000"/>
                </a:solidFill>
              </a:rPr>
              <a:t>circuits  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Solution: </a:t>
            </a:r>
          </a:p>
          <a:p>
            <a:pPr lvl="1"/>
            <a:r>
              <a:rPr lang="en-US" dirty="0" smtClean="0"/>
              <a:t> Show that we do not need simulation-security for reusable garbled-circuits. A weaker notion suffices. </a:t>
            </a:r>
          </a:p>
          <a:p>
            <a:pPr lvl="1"/>
            <a:r>
              <a:rPr lang="en-US" dirty="0" smtClean="0"/>
              <a:t>Construct reusable garbled-circuits with weaker security notion but better efficiency needed in construction. 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905000"/>
            <a:ext cx="906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0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6201"/>
                <a:ext cx="9077325" cy="6614754"/>
              </a:xfrm>
            </p:spPr>
            <p:txBody>
              <a:bodyPr>
                <a:normAutofit/>
              </a:bodyPr>
              <a:lstStyle/>
              <a:p>
                <a:endParaRPr lang="en-US" sz="2600" b="1" dirty="0" smtClean="0">
                  <a:solidFill>
                    <a:srgbClr val="00B050"/>
                  </a:solidFill>
                </a:endParaRPr>
              </a:p>
              <a:p>
                <a:endParaRPr lang="en-US" sz="26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26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2800" b="1" dirty="0" smtClean="0">
                  <a:solidFill>
                    <a:srgbClr val="00B050"/>
                  </a:solidFill>
                </a:endParaRPr>
              </a:p>
              <a:p>
                <a:r>
                  <a:rPr lang="en-US" sz="2800" dirty="0" smtClean="0"/>
                  <a:t>A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weaker </a:t>
                </a:r>
                <a:r>
                  <a:rPr lang="en-US" sz="2800" dirty="0" smtClean="0"/>
                  <a:t>security notion for garbled circuits. </a:t>
                </a:r>
              </a:p>
              <a:p>
                <a:pPr marL="0" indent="0">
                  <a:buNone/>
                </a:pPr>
                <a:r>
                  <a:rPr lang="en-US" sz="3000" dirty="0" smtClean="0"/>
                  <a:t>    Circuit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000" dirty="0"/>
                  <a:t> and </a:t>
                </a:r>
                <a:r>
                  <a:rPr lang="en-US" sz="3000" dirty="0" smtClean="0"/>
                  <a:t>independent </a:t>
                </a:r>
                <a:r>
                  <a:rPr lang="en-US" sz="3000" dirty="0" smtClean="0"/>
                  <a:t>input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000" dirty="0" smtClean="0"/>
                  <a:t>:</a:t>
                </a:r>
              </a:p>
              <a:p>
                <a:pPr lvl="1"/>
                <a:r>
                  <a:rPr lang="en-US" sz="2600" b="0" dirty="0" smtClean="0"/>
                  <a:t> If</a:t>
                </a:r>
                <a:r>
                  <a:rPr lang="en-US" sz="2600" b="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26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6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 {</m:t>
                    </m:r>
                    <m:sSubSup>
                      <m:sSubSupPr>
                        <m:ctrlPr>
                          <a:rPr lang="en-US" sz="2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600" dirty="0">
                    <a:solidFill>
                      <a:srgbClr val="00B050"/>
                    </a:solidFill>
                  </a:rPr>
                  <a:t>  </a:t>
                </a:r>
                <a:r>
                  <a:rPr lang="en-US" sz="2600" dirty="0" smtClean="0"/>
                  <a:t>satisfy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sz="2600" i="1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600" dirty="0" smtClean="0"/>
                  <a:t>Then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/>
              </a:p>
              <a:p>
                <a:endParaRPr lang="en-US" sz="1600" dirty="0" smtClean="0"/>
              </a:p>
              <a:p>
                <a:r>
                  <a:rPr lang="en-US" sz="3000" dirty="0" smtClean="0"/>
                  <a:t>Can get </a:t>
                </a:r>
                <a:r>
                  <a:rPr lang="en-US" sz="3000" dirty="0" smtClean="0">
                    <a:solidFill>
                      <a:srgbClr val="00B050"/>
                    </a:solidFill>
                  </a:rPr>
                  <a:t>huge </a:t>
                </a:r>
                <a:r>
                  <a:rPr lang="en-US" sz="3000" dirty="0">
                    <a:solidFill>
                      <a:srgbClr val="00B050"/>
                    </a:solidFill>
                  </a:rPr>
                  <a:t>output</a:t>
                </a:r>
                <a:r>
                  <a:rPr lang="en-US" sz="3000" dirty="0"/>
                  <a:t>, </a:t>
                </a:r>
                <a:r>
                  <a:rPr lang="en-US" sz="3000" dirty="0">
                    <a:solidFill>
                      <a:srgbClr val="FF0000"/>
                    </a:solidFill>
                  </a:rPr>
                  <a:t>small garbled input</a:t>
                </a:r>
                <a:r>
                  <a:rPr lang="en-US" sz="3000" dirty="0"/>
                  <a:t>. </a:t>
                </a:r>
                <a:endParaRPr lang="en-US" sz="3000" dirty="0" smtClean="0"/>
              </a:p>
              <a:p>
                <a:pPr lvl="1"/>
                <a:r>
                  <a:rPr lang="en-US" sz="2000" dirty="0"/>
                  <a:t>Follows from </a:t>
                </a:r>
                <a:r>
                  <a:rPr lang="en-US" sz="2000" dirty="0" err="1"/>
                  <a:t>indistinguishability</a:t>
                </a:r>
                <a:r>
                  <a:rPr lang="en-US" sz="2000" dirty="0"/>
                  <a:t> obfuscation, or functional encryption for circuits.</a:t>
                </a:r>
              </a:p>
              <a:p>
                <a:pPr marL="457200" lvl="1" indent="0">
                  <a:buNone/>
                </a:pP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1"/>
                <a:ext cx="9077325" cy="6614754"/>
              </a:xfrm>
              <a:blipFill rotWithShape="0">
                <a:blip r:embed="rId3"/>
                <a:stretch>
                  <a:fillRect l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Distributional </a:t>
            </a:r>
            <a:r>
              <a:rPr lang="en-US" dirty="0" err="1" smtClean="0"/>
              <a:t>Indistinguishability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8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33800" y="0"/>
                <a:ext cx="5410200" cy="685800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“Real-or-</a:t>
                </a:r>
                <a:r>
                  <a:rPr lang="en-US" dirty="0"/>
                  <a:t>D</a:t>
                </a:r>
                <a:r>
                  <a:rPr lang="en-US" dirty="0" smtClean="0"/>
                  <a:t>ummy” program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flag,x,y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{       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        if flag=1    // real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            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output P(x)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       else          //dummy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            output  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  }</a:t>
                </a:r>
              </a:p>
              <a:p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r>
                  <a:rPr lang="en-US" b="1" dirty="0" smtClean="0"/>
                  <a:t>User:</a:t>
                </a:r>
                <a:r>
                  <a:rPr lang="en-US" dirty="0" smtClean="0"/>
                  <a:t>  garbles inputs          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u=(flag=1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b="1" dirty="0" smtClean="0"/>
                  <a:t>Simulator: </a:t>
                </a:r>
                <a:r>
                  <a:rPr lang="en-US" dirty="0" smtClean="0"/>
                  <a:t>garbles inputs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(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u=(flag=0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3800" y="0"/>
                <a:ext cx="5410200" cy="6858001"/>
              </a:xfrm>
              <a:blipFill rotWithShape="0">
                <a:blip r:embed="rId3"/>
                <a:stretch>
                  <a:fillRect l="-2593" t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 rot="16200000">
            <a:off x="1689194" y="3994167"/>
            <a:ext cx="304800" cy="96958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1664867" y="1212867"/>
            <a:ext cx="304800" cy="96958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74476" y="821361"/>
                <a:ext cx="1907189" cy="593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𝑜𝑛𝑒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𝑜𝑛𝑒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76" y="821361"/>
                <a:ext cx="1907189" cy="593752"/>
              </a:xfrm>
              <a:prstGeom prst="rect">
                <a:avLst/>
              </a:prstGeom>
              <a:blipFill rotWithShape="0">
                <a:blip r:embed="rId4"/>
                <a:stretch>
                  <a:fillRect t="-11340" b="-3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3733800" y="0"/>
            <a:ext cx="34134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35992" y="4749225"/>
                <a:ext cx="89954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𝑥</m:t>
                      </m:r>
                      <m:r>
                        <a:rPr lang="en-US" sz="3200" i="1" dirty="0" smtClean="0">
                          <a:latin typeface="Cambria Math"/>
                        </a:rPr>
                        <m:t>,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992" y="4749225"/>
                <a:ext cx="899542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87999" y="854048"/>
                <a:ext cx="1907189" cy="593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𝑜𝑛𝑒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𝑜𝑛𝑒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99" y="854048"/>
                <a:ext cx="1907189" cy="593752"/>
              </a:xfrm>
              <a:prstGeom prst="rect">
                <a:avLst/>
              </a:prstGeom>
              <a:blipFill rotWithShape="0">
                <a:blip r:embed="rId6"/>
                <a:stretch>
                  <a:fillRect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22958" y="4774053"/>
                <a:ext cx="292560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 smtClean="0"/>
                  <a:t>(</a:t>
                </a:r>
                <a:r>
                  <a:rPr lang="en-US" sz="3200" b="0" dirty="0" smtClean="0">
                    <a:solidFill>
                      <a:srgbClr val="C00000"/>
                    </a:solidFill>
                  </a:rPr>
                  <a:t>u=(flag,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58" y="4774053"/>
                <a:ext cx="2925609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52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28599" y="1850062"/>
                <a:ext cx="3409205" cy="246319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endParaRPr lang="en-US" sz="3600" b="1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prstClr val="black"/>
                        </a:solidFill>
                        <a:latin typeface="Cambria Math"/>
                      </a:rPr>
                      <m:t>𝑪</m:t>
                    </m:r>
                    <m:r>
                      <a:rPr lang="en-US" sz="3600" b="1" i="1" dirty="0">
                        <a:solidFill>
                          <a:prstClr val="black"/>
                        </a:solidFill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sz="36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𝑷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600" b="1" i="1" dirty="0">
                        <a:solidFill>
                          <a:prstClr val="black"/>
                        </a:solidFill>
                        <a:latin typeface="Cambria Math"/>
                      </a:rPr>
                      <m:t>] </m:t>
                    </m:r>
                  </m:oMath>
                </a14:m>
                <a:r>
                  <a:rPr lang="en-US" sz="3600" b="1" dirty="0">
                    <a:solidFill>
                      <a:prstClr val="black"/>
                    </a:solidFill>
                  </a:rPr>
                  <a:t>{</a:t>
                </a:r>
              </a:p>
              <a:p>
                <a:pPr lvl="0"/>
                <a:endParaRPr lang="en-US" sz="1600" b="1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GProg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𝑜𝑛𝑒</m:t>
                        </m:r>
                      </m:sub>
                    </m:sSub>
                  </m:oMath>
                </a14:m>
                <a:endParaRPr lang="en-US" sz="2400" b="1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GInput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𝑜𝑛𝑒</m:t>
                        </m:r>
                      </m:sub>
                    </m:sSub>
                  </m:oMath>
                </a14:m>
                <a:endParaRPr lang="en-US" sz="3600" b="1" dirty="0">
                  <a:solidFill>
                    <a:prstClr val="black"/>
                  </a:solidFill>
                </a:endParaRPr>
              </a:p>
              <a:p>
                <a:pPr lvl="0"/>
                <a:endParaRPr lang="en-US" sz="1200" b="1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3600" b="1" dirty="0">
                    <a:solidFill>
                      <a:prstClr val="black"/>
                    </a:solidFill>
                  </a:rPr>
                  <a:t>}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1850062"/>
                <a:ext cx="3409205" cy="2463194"/>
              </a:xfrm>
              <a:prstGeom prst="rect">
                <a:avLst/>
              </a:prstGeom>
              <a:blipFill rotWithShape="0">
                <a:blip r:embed="rId8"/>
                <a:stretch>
                  <a:fillRect l="-4965" t="-978" b="-63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08921" y="1947523"/>
            <a:ext cx="262679" cy="40226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34925" y="2753198"/>
            <a:ext cx="131340" cy="3525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541537" y="3138668"/>
                <a:ext cx="275730" cy="304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537" y="3138668"/>
                <a:ext cx="275730" cy="304800"/>
              </a:xfrm>
              <a:prstGeom prst="rect">
                <a:avLst/>
              </a:prstGeom>
              <a:blipFill rotWithShape="0">
                <a:blip r:embed="rId9"/>
                <a:stretch>
                  <a:fillRect l="-28571" b="-3704"/>
                </a:stretch>
              </a:blipFill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39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5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With Persistent Memory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7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2278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Problem Overview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447800"/>
                <a:ext cx="8953500" cy="5410200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sz="3200" dirty="0" smtClean="0"/>
              </a:p>
              <a:p>
                <a:endParaRPr lang="en-US" dirty="0"/>
              </a:p>
              <a:p>
                <a:endParaRPr lang="en-US" sz="3200" dirty="0" smtClean="0"/>
              </a:p>
              <a:p>
                <a:endParaRPr lang="en-US" dirty="0"/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Weak client wants to leverage resources of a powerful server to compute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without revealing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endParaRPr lang="en-US" sz="2200" dirty="0" smtClean="0"/>
              </a:p>
              <a:p>
                <a:r>
                  <a:rPr lang="en-US" sz="3200" dirty="0" smtClean="0"/>
                  <a:t>Efficiency Requirements:</a:t>
                </a:r>
              </a:p>
              <a:p>
                <a:pPr lvl="1"/>
                <a:r>
                  <a:rPr lang="en-US" sz="2800" dirty="0" smtClean="0"/>
                  <a:t>Client does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much less </a:t>
                </a:r>
                <a:r>
                  <a:rPr lang="en-US" dirty="0" smtClean="0"/>
                  <a:t>work </a:t>
                </a:r>
                <a:r>
                  <a:rPr lang="en-US" dirty="0"/>
                  <a:t>than </a:t>
                </a:r>
                <a:r>
                  <a:rPr lang="en-US" sz="2800" dirty="0" smtClean="0"/>
                  <a:t>computing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lvl="1"/>
                <a:r>
                  <a:rPr lang="en-US" sz="2800" dirty="0" smtClean="0"/>
                  <a:t>Server does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about as much </a:t>
                </a:r>
                <a:r>
                  <a:rPr lang="en-US" sz="2800" dirty="0" smtClean="0"/>
                  <a:t>work as computing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447800"/>
                <a:ext cx="8953500" cy="5410200"/>
              </a:xfrm>
              <a:blipFill rotWithShape="1">
                <a:blip r:embed="rId2"/>
                <a:stretch>
                  <a:fillRect l="-1431" r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167302" y="2954225"/>
            <a:ext cx="935446" cy="3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Client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798436" y="1451143"/>
            <a:ext cx="1066967" cy="1816317"/>
            <a:chOff x="6798436" y="1295400"/>
            <a:chExt cx="1066967" cy="1816317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6932289" y="2745004"/>
              <a:ext cx="888749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Server</a:t>
              </a: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436" y="1295400"/>
              <a:ext cx="1066967" cy="144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3" y="1298743"/>
            <a:ext cx="2002644" cy="150198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673220" y="1908343"/>
            <a:ext cx="3581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02748" y="1172590"/>
                <a:ext cx="42639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748" y="1172590"/>
                <a:ext cx="42639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2667000" y="2438400"/>
            <a:ext cx="3581400" cy="0"/>
          </a:xfrm>
          <a:prstGeom prst="straightConnector1">
            <a:avLst/>
          </a:prstGeom>
          <a:ln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88577" y="2796603"/>
                <a:ext cx="145809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577" y="2796603"/>
                <a:ext cx="14580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83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62400" y="198870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6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1-time Garbled </a:t>
            </a:r>
            <a:r>
              <a:rPr lang="en-US" dirty="0" smtClean="0"/>
              <a:t>RAM Definition</a:t>
            </a:r>
            <a:endParaRPr lang="en-US" dirty="0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951402" y="4554425"/>
            <a:ext cx="10690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/>
              <a:t>Client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162633" y="3051343"/>
            <a:ext cx="1219367" cy="2360086"/>
            <a:chOff x="6798436" y="1295400"/>
            <a:chExt cx="1066967" cy="2219045"/>
          </a:xfrm>
        </p:grpSpPr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932289" y="2745004"/>
              <a:ext cx="88874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/>
                <a:t>Server</a:t>
              </a: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436" y="1295400"/>
              <a:ext cx="1066967" cy="144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97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362200" y="2988317"/>
            <a:ext cx="426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0656" y="4965302"/>
            <a:ext cx="131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secret: </a:t>
            </a:r>
            <a:r>
              <a:rPr lang="en-US" sz="2200" dirty="0" smtClean="0">
                <a:solidFill>
                  <a:srgbClr val="FF0000"/>
                </a:solidFill>
              </a:rPr>
              <a:t>k</a:t>
            </a:r>
            <a:endParaRPr lang="en-US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291502" y="2362200"/>
                <a:ext cx="2661498" cy="502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70C0"/>
                    </a:solidFill>
                  </a:rPr>
                  <a:t>GData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/>
                      </a:rPr>
                      <m:t> →</m:t>
                    </m:r>
                    <m:acc>
                      <m:accPr>
                        <m:chr m:val="̃"/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02" y="2362200"/>
                <a:ext cx="2661498" cy="502445"/>
              </a:xfrm>
              <a:prstGeom prst="rect">
                <a:avLst/>
              </a:prstGeom>
              <a:blipFill rotWithShape="0">
                <a:blip r:embed="rId4"/>
                <a:stretch>
                  <a:fillRect l="-4119" t="-8537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2438400" y="3921443"/>
            <a:ext cx="426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259917" y="3375343"/>
                <a:ext cx="2983061" cy="1299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70C0"/>
                    </a:solidFill>
                  </a:rPr>
                  <a:t>GProg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/>
                      </a:rPr>
                      <m:t> →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b="1" dirty="0" smtClean="0">
                  <a:solidFill>
                    <a:srgbClr val="0070C0"/>
                  </a:solidFill>
                </a:endParaRPr>
              </a:p>
              <a:p>
                <a:endParaRPr lang="en-US" sz="2600" b="1" dirty="0" smtClean="0">
                  <a:solidFill>
                    <a:srgbClr val="0070C0"/>
                  </a:solidFill>
                </a:endParaRPr>
              </a:p>
              <a:p>
                <a:r>
                  <a:rPr lang="en-US" sz="2600" b="1" dirty="0" err="1" smtClean="0">
                    <a:solidFill>
                      <a:srgbClr val="0070C0"/>
                    </a:solidFill>
                  </a:rPr>
                  <a:t>GInput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 smtClean="0"/>
                  <a:t>)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17" y="3375343"/>
                <a:ext cx="2983061" cy="1299908"/>
              </a:xfrm>
              <a:prstGeom prst="rect">
                <a:avLst/>
              </a:prstGeom>
              <a:blipFill rotWithShape="0">
                <a:blip r:embed="rId5"/>
                <a:stretch>
                  <a:fillRect l="-3681" t="-3756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477000" y="5485243"/>
                <a:ext cx="2625270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70C0"/>
                    </a:solidFill>
                  </a:rPr>
                  <a:t>Eva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00" b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sz="26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sup>
                    </m:sSup>
                    <m:r>
                      <a:rPr lang="en-US" sz="2600" b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)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485243"/>
                <a:ext cx="2625270" cy="539122"/>
              </a:xfrm>
              <a:prstGeom prst="rect">
                <a:avLst/>
              </a:prstGeom>
              <a:blipFill rotWithShape="0">
                <a:blip r:embed="rId6"/>
                <a:stretch>
                  <a:fillRect l="-4186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rved Right Arrow 19"/>
          <p:cNvSpPr/>
          <p:nvPr/>
        </p:nvSpPr>
        <p:spPr>
          <a:xfrm rot="10800000" flipH="1">
            <a:off x="1828801" y="3492499"/>
            <a:ext cx="380414" cy="11294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4722526" y="3352800"/>
                <a:ext cx="257955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O(run-time)</a:t>
                </a:r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26" y="3352800"/>
                <a:ext cx="2579552" cy="492443"/>
              </a:xfrm>
              <a:prstGeom prst="rect">
                <a:avLst/>
              </a:prstGeom>
              <a:blipFill rotWithShape="0">
                <a:blip r:embed="rId7"/>
                <a:stretch>
                  <a:fillRect t="-9877" r="-283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6335848" y="6019800"/>
                <a:ext cx="257955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O(run-time)</a:t>
                </a:r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848" y="6019800"/>
                <a:ext cx="2579552" cy="492443"/>
              </a:xfrm>
              <a:prstGeom prst="rect">
                <a:avLst/>
              </a:prstGeom>
              <a:blipFill rotWithShape="0">
                <a:blip r:embed="rId8"/>
                <a:stretch>
                  <a:fillRect t="-11250" r="-2594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124200" y="1268025"/>
            <a:ext cx="2670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with</a:t>
            </a:r>
            <a:r>
              <a:rPr lang="en-US" sz="2400" dirty="0" smtClean="0"/>
              <a:t> persistent data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38400" y="4683443"/>
            <a:ext cx="426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val Callout 23"/>
              <p:cNvSpPr/>
              <p:nvPr/>
            </p:nvSpPr>
            <p:spPr>
              <a:xfrm>
                <a:off x="6361679" y="1464468"/>
                <a:ext cx="2821274" cy="990600"/>
              </a:xfrm>
              <a:prstGeom prst="wedgeEllipseCallout">
                <a:avLst>
                  <a:gd name="adj1" fmla="val 5456"/>
                  <a:gd name="adj2" fmla="val 829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View can be simulated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4" name="Oval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79" y="1464468"/>
                <a:ext cx="2821274" cy="990600"/>
              </a:xfrm>
              <a:prstGeom prst="wedgeEllipseCallout">
                <a:avLst>
                  <a:gd name="adj1" fmla="val 5456"/>
                  <a:gd name="adj2" fmla="val 82916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4800600" y="2362200"/>
                <a:ext cx="190308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(|D|)</a:t>
                </a:r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362200"/>
                <a:ext cx="1903085" cy="492443"/>
              </a:xfrm>
              <a:prstGeom prst="rect">
                <a:avLst/>
              </a:prstGeom>
              <a:blipFill rotWithShape="0">
                <a:blip r:embed="rId10"/>
                <a:stretch>
                  <a:fillRect t="-11250" r="-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0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Reusable Garbled </a:t>
            </a:r>
            <a:r>
              <a:rPr lang="en-US" dirty="0" smtClean="0"/>
              <a:t>RAM Definition</a:t>
            </a:r>
            <a:endParaRPr lang="en-US" dirty="0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951402" y="4554425"/>
            <a:ext cx="10690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/>
              <a:t>Client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162633" y="3051343"/>
            <a:ext cx="1219367" cy="2360086"/>
            <a:chOff x="6798436" y="1295400"/>
            <a:chExt cx="1066967" cy="2219045"/>
          </a:xfrm>
        </p:grpSpPr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932289" y="2745004"/>
              <a:ext cx="88874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/>
                <a:t>Server</a:t>
              </a: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436" y="1295400"/>
              <a:ext cx="1066967" cy="144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97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325677" y="3557587"/>
            <a:ext cx="426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0656" y="4965302"/>
            <a:ext cx="131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secret: </a:t>
            </a:r>
            <a:r>
              <a:rPr lang="en-US" sz="2200" dirty="0" smtClean="0">
                <a:solidFill>
                  <a:srgbClr val="FF0000"/>
                </a:solidFill>
              </a:rPr>
              <a:t>k</a:t>
            </a:r>
            <a:endParaRPr lang="en-US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291502" y="2362200"/>
                <a:ext cx="2661498" cy="502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70C0"/>
                    </a:solidFill>
                  </a:rPr>
                  <a:t>GData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/>
                      </a:rPr>
                      <m:t> →</m:t>
                    </m:r>
                    <m:acc>
                      <m:accPr>
                        <m:chr m:val="̃"/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02" y="2362200"/>
                <a:ext cx="2661498" cy="502445"/>
              </a:xfrm>
              <a:prstGeom prst="rect">
                <a:avLst/>
              </a:prstGeom>
              <a:blipFill rotWithShape="0">
                <a:blip r:embed="rId4"/>
                <a:stretch>
                  <a:fillRect l="-4119" t="-8537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352847" y="3383535"/>
                <a:ext cx="2983061" cy="1299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2600" b="1" dirty="0" smtClean="0">
                  <a:solidFill>
                    <a:srgbClr val="0070C0"/>
                  </a:solidFill>
                </a:endParaRPr>
              </a:p>
              <a:p>
                <a:endParaRPr lang="en-US" sz="2600" b="1" dirty="0" smtClean="0">
                  <a:solidFill>
                    <a:srgbClr val="0070C0"/>
                  </a:solidFill>
                </a:endParaRPr>
              </a:p>
              <a:p>
                <a:r>
                  <a:rPr lang="en-US" sz="2600" b="1" dirty="0" err="1" smtClean="0">
                    <a:solidFill>
                      <a:srgbClr val="0070C0"/>
                    </a:solidFill>
                  </a:rPr>
                  <a:t>GInput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 smtClean="0"/>
                  <a:t>)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847" y="3383535"/>
                <a:ext cx="2983061" cy="1299908"/>
              </a:xfrm>
              <a:prstGeom prst="rect">
                <a:avLst/>
              </a:prstGeom>
              <a:blipFill rotWithShape="0">
                <a:blip r:embed="rId5"/>
                <a:stretch>
                  <a:fillRect l="-3681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324600" y="5485243"/>
                <a:ext cx="2562112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70C0"/>
                    </a:solidFill>
                  </a:rPr>
                  <a:t>Eva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00" b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sz="26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sup>
                    </m:sSup>
                    <m:r>
                      <a:rPr lang="en-US" sz="2600" b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 dirty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)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485243"/>
                <a:ext cx="2562112" cy="539122"/>
              </a:xfrm>
              <a:prstGeom prst="rect">
                <a:avLst/>
              </a:prstGeom>
              <a:blipFill rotWithShape="0">
                <a:blip r:embed="rId6"/>
                <a:stretch>
                  <a:fillRect l="-4286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rved Right Arrow 19"/>
          <p:cNvSpPr/>
          <p:nvPr/>
        </p:nvSpPr>
        <p:spPr>
          <a:xfrm rot="10800000" flipH="1">
            <a:off x="1905001" y="4149551"/>
            <a:ext cx="380414" cy="651049"/>
          </a:xfrm>
          <a:prstGeom prst="curvedRightArrow">
            <a:avLst>
              <a:gd name="adj1" fmla="val 25000"/>
              <a:gd name="adj2" fmla="val 50000"/>
              <a:gd name="adj3" fmla="val 11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1268025"/>
            <a:ext cx="2670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with</a:t>
            </a:r>
            <a:r>
              <a:rPr lang="en-US" sz="2400" dirty="0" smtClean="0"/>
              <a:t> persistent data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38400" y="4683443"/>
            <a:ext cx="426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val Callout 23"/>
              <p:cNvSpPr/>
              <p:nvPr/>
            </p:nvSpPr>
            <p:spPr>
              <a:xfrm>
                <a:off x="6361679" y="1464468"/>
                <a:ext cx="2821274" cy="990600"/>
              </a:xfrm>
              <a:prstGeom prst="wedgeEllipseCallout">
                <a:avLst>
                  <a:gd name="adj1" fmla="val 5456"/>
                  <a:gd name="adj2" fmla="val 829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View can be simulated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4" name="Oval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79" y="1464468"/>
                <a:ext cx="2821274" cy="990600"/>
              </a:xfrm>
              <a:prstGeom prst="wedgeEllipseCallout">
                <a:avLst>
                  <a:gd name="adj1" fmla="val 5456"/>
                  <a:gd name="adj2" fmla="val 82916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91166" y="3057898"/>
                <a:ext cx="2591672" cy="499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>
                    <a:solidFill>
                      <a:srgbClr val="0070C0"/>
                    </a:solidFill>
                  </a:rPr>
                  <a:t>GProg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600" i="1" dirty="0">
                        <a:latin typeface="Cambria Math"/>
                      </a:rPr>
                      <m:t> →</m:t>
                    </m:r>
                    <m:acc>
                      <m:accPr>
                        <m:chr m:val="̃"/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166" y="3057898"/>
                <a:ext cx="2591672" cy="499689"/>
              </a:xfrm>
              <a:prstGeom prst="rect">
                <a:avLst/>
              </a:prstGeom>
              <a:blipFill rotWithShape="0">
                <a:blip r:embed="rId8"/>
                <a:stretch>
                  <a:fillRect l="-4235" t="-9756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9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33800" y="0"/>
                <a:ext cx="5410200" cy="6858001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Use </a:t>
                </a:r>
                <a:r>
                  <a:rPr lang="en-US" dirty="0"/>
                  <a:t>1-time </a:t>
                </a:r>
                <a:r>
                  <a:rPr lang="en-US" dirty="0" smtClean="0"/>
                  <a:t>G-RAM </a:t>
                </a:r>
                <a:r>
                  <a:rPr lang="en-US" dirty="0"/>
                  <a:t>to </a:t>
                </a:r>
                <a:r>
                  <a:rPr lang="en-US" dirty="0" smtClean="0"/>
                  <a:t>garble data: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GData1(D,k)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Crucial difference: </a:t>
                </a:r>
              </a:p>
              <a:p>
                <a:pPr lvl="1"/>
                <a:r>
                  <a:rPr lang="en-US" dirty="0" smtClean="0"/>
                  <a:t>Before: fresh key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k</a:t>
                </a:r>
                <a:r>
                  <a:rPr lang="en-US" dirty="0" smtClean="0"/>
                  <a:t> each time.</a:t>
                </a:r>
              </a:p>
              <a:p>
                <a:pPr lvl="1"/>
                <a:r>
                  <a:rPr lang="en-US" dirty="0" smtClean="0"/>
                  <a:t>Now:  same key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k</a:t>
                </a:r>
                <a:r>
                  <a:rPr lang="en-US" dirty="0" smtClean="0"/>
                  <a:t>,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Inputs aren’t independent!</a:t>
                </a:r>
              </a:p>
              <a:p>
                <a:pPr lvl="1"/>
                <a:r>
                  <a:rPr lang="en-US" dirty="0" smtClean="0"/>
                  <a:t>Cannot rely on “dis. </a:t>
                </a:r>
                <a:r>
                  <a:rPr lang="en-US" dirty="0" err="1" smtClean="0"/>
                  <a:t>ind</a:t>
                </a:r>
                <a:r>
                  <a:rPr lang="en-US" dirty="0" smtClean="0"/>
                  <a:t>” security of reusable garbled circuits.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3800" y="0"/>
                <a:ext cx="5410200" cy="6858001"/>
              </a:xfrm>
              <a:blipFill rotWithShape="0">
                <a:blip r:embed="rId3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 rot="16200000">
            <a:off x="1689194" y="4696806"/>
            <a:ext cx="304800" cy="96958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1664867" y="1915506"/>
            <a:ext cx="304800" cy="96958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874476" y="1524000"/>
                <a:ext cx="1907189" cy="593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𝑜𝑛𝑒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𝑜𝑛𝑒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76" y="1524000"/>
                <a:ext cx="1907189" cy="593752"/>
              </a:xfrm>
              <a:prstGeom prst="rect">
                <a:avLst/>
              </a:prstGeom>
              <a:blipFill rotWithShape="0">
                <a:blip r:embed="rId4"/>
                <a:stretch>
                  <a:fillRect t="-11340" b="-3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3733800" y="0"/>
            <a:ext cx="34134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435992" y="5451864"/>
                <a:ext cx="89954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𝑥</m:t>
                      </m:r>
                      <m:r>
                        <a:rPr lang="en-US" sz="3200" i="1" dirty="0" smtClean="0">
                          <a:latin typeface="Cambria Math"/>
                        </a:rPr>
                        <m:t>,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992" y="5451864"/>
                <a:ext cx="899542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887999" y="1556687"/>
                <a:ext cx="1907189" cy="593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𝑜𝑛𝑒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𝑜𝑛𝑒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99" y="1556687"/>
                <a:ext cx="1907189" cy="593752"/>
              </a:xfrm>
              <a:prstGeom prst="rect">
                <a:avLst/>
              </a:prstGeom>
              <a:blipFill rotWithShape="0">
                <a:blip r:embed="rId6"/>
                <a:stretch>
                  <a:fillRect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22958" y="5476692"/>
                <a:ext cx="322184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 smtClean="0"/>
                  <a:t>(</a:t>
                </a:r>
                <a:r>
                  <a:rPr lang="en-US" sz="3200" b="0" dirty="0" smtClean="0">
                    <a:solidFill>
                      <a:srgbClr val="C00000"/>
                    </a:solidFill>
                  </a:rPr>
                  <a:t>u=(flag,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58" y="5476692"/>
                <a:ext cx="3221844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472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28599" y="2552701"/>
                <a:ext cx="3409205" cy="246319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endParaRPr lang="en-US" sz="3600" b="1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prstClr val="black"/>
                        </a:solidFill>
                        <a:latin typeface="Cambria Math"/>
                      </a:rPr>
                      <m:t>𝑪</m:t>
                    </m:r>
                    <m:r>
                      <a:rPr lang="en-US" sz="3600" b="1" i="1" dirty="0">
                        <a:solidFill>
                          <a:prstClr val="black"/>
                        </a:solidFill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600" b="1" i="1" dirty="0">
                        <a:solidFill>
                          <a:schemeClr val="tx1"/>
                        </a:solidFill>
                        <a:latin typeface="Cambria Math"/>
                      </a:rPr>
                      <m:t>] 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{</a:t>
                </a:r>
              </a:p>
              <a:p>
                <a:pPr lvl="0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GProg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𝑜𝑛𝑒</m:t>
                        </m:r>
                      </m:sub>
                    </m:sSub>
                  </m:oMath>
                </a14:m>
                <a:endParaRPr lang="en-US" sz="2400" b="1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GInput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𝑜𝑛𝑒</m:t>
                        </m:r>
                      </m:sub>
                    </m:sSub>
                  </m:oMath>
                </a14:m>
                <a:endParaRPr lang="en-US" sz="3600" b="1" dirty="0">
                  <a:solidFill>
                    <a:prstClr val="black"/>
                  </a:solidFill>
                </a:endParaRPr>
              </a:p>
              <a:p>
                <a:pPr lvl="0"/>
                <a:endParaRPr lang="en-US" sz="1200" b="1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3600" b="1" dirty="0">
                    <a:solidFill>
                      <a:prstClr val="black"/>
                    </a:solidFill>
                  </a:rPr>
                  <a:t>}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2552701"/>
                <a:ext cx="3409205" cy="2463194"/>
              </a:xfrm>
              <a:prstGeom prst="rect">
                <a:avLst/>
              </a:prstGeom>
              <a:blipFill rotWithShape="0">
                <a:blip r:embed="rId8"/>
                <a:stretch>
                  <a:fillRect l="-4965" t="-1225" b="-66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541537" y="3841307"/>
                <a:ext cx="275730" cy="304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537" y="3841307"/>
                <a:ext cx="275730" cy="304800"/>
              </a:xfrm>
              <a:prstGeom prst="rect">
                <a:avLst/>
              </a:prstGeom>
              <a:blipFill rotWithShape="0">
                <a:blip r:embed="rId9"/>
                <a:stretch>
                  <a:fillRect l="-28571" b="-5556"/>
                </a:stretch>
              </a:blipFill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6200" y="76200"/>
            <a:ext cx="682457" cy="1151254"/>
            <a:chOff x="7972741" y="609600"/>
            <a:chExt cx="682457" cy="1151254"/>
          </a:xfrm>
        </p:grpSpPr>
        <p:sp>
          <p:nvSpPr>
            <p:cNvPr id="18" name="Flowchart: Direct Access Storage 17"/>
            <p:cNvSpPr/>
            <p:nvPr/>
          </p:nvSpPr>
          <p:spPr>
            <a:xfrm rot="16200000">
              <a:off x="7738343" y="843998"/>
              <a:ext cx="1151254" cy="682457"/>
            </a:xfrm>
            <a:prstGeom prst="flowChartMagneticDrum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103163" y="1129365"/>
                  <a:ext cx="475835" cy="470835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3163" y="1129365"/>
                  <a:ext cx="475835" cy="47083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6494" r="-128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949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81001"/>
                <a:ext cx="9077325" cy="6019799"/>
              </a:xfrm>
            </p:spPr>
            <p:txBody>
              <a:bodyPr>
                <a:normAutofit/>
              </a:bodyPr>
              <a:lstStyle/>
              <a:p>
                <a:endParaRPr lang="en-US" sz="2600" b="1" dirty="0" smtClean="0">
                  <a:solidFill>
                    <a:srgbClr val="00B050"/>
                  </a:solidFill>
                </a:endParaRPr>
              </a:p>
              <a:p>
                <a:endParaRPr lang="en-US" sz="26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2800" b="1" dirty="0" smtClean="0">
                  <a:solidFill>
                    <a:srgbClr val="00B050"/>
                  </a:solidFill>
                </a:endParaRPr>
              </a:p>
              <a:p>
                <a:r>
                  <a:rPr lang="en-US" sz="2600" dirty="0" smtClean="0"/>
                  <a:t>Circuit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/>
                  <a:t> and </a:t>
                </a:r>
                <a:r>
                  <a:rPr lang="en-US" sz="2600" dirty="0" smtClean="0"/>
                  <a:t>“correlated” input distributions		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sz="26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26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600" dirty="0" smtClean="0"/>
                  <a:t>:</a:t>
                </a:r>
                <a:endParaRPr lang="en-US" sz="3000" dirty="0" smtClean="0"/>
              </a:p>
              <a:p>
                <a:pPr lvl="1"/>
                <a:r>
                  <a:rPr lang="en-US" sz="2600" b="0" dirty="0" smtClean="0"/>
                  <a:t>If</a:t>
                </a:r>
                <a:r>
                  <a:rPr lang="en-US" sz="2600" b="0" dirty="0" smtClean="0">
                    <a:solidFill>
                      <a:srgbClr val="00B050"/>
                    </a:solidFill>
                  </a:rPr>
                  <a:t>        </a:t>
                </a:r>
                <a:r>
                  <a:rPr lang="en-US" sz="2600" b="0" dirty="0" smtClean="0"/>
                  <a:t>[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i="1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600" dirty="0" smtClean="0"/>
                  <a:t>Then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Follows from “strong differing-inputs </a:t>
                </a:r>
                <a:r>
                  <a:rPr lang="en-US" sz="2600" dirty="0" err="1" smtClean="0"/>
                  <a:t>obf</a:t>
                </a:r>
                <a:r>
                  <a:rPr lang="en-US" sz="2600" dirty="0" smtClean="0"/>
                  <a:t>.” (heuristic).</a:t>
                </a:r>
              </a:p>
              <a:p>
                <a:pPr lvl="1"/>
                <a:r>
                  <a:rPr lang="en-US" sz="2400" dirty="0"/>
                  <a:t>Can garble circuits with </a:t>
                </a:r>
                <a:r>
                  <a:rPr lang="en-US" sz="2400" dirty="0">
                    <a:solidFill>
                      <a:srgbClr val="00B050"/>
                    </a:solidFill>
                  </a:rPr>
                  <a:t>huge output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small garbled input</a:t>
                </a:r>
                <a:r>
                  <a:rPr lang="en-US" sz="2400" dirty="0"/>
                  <a:t>. </a:t>
                </a:r>
              </a:p>
              <a:p>
                <a:pPr marL="457200" lvl="1" indent="0">
                  <a:buNone/>
                </a:pPr>
                <a:endParaRPr lang="en-US" sz="22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81001"/>
                <a:ext cx="9077325" cy="6019799"/>
              </a:xfrm>
              <a:blipFill rotWithShape="0">
                <a:blip r:embed="rId3"/>
                <a:stretch>
                  <a:fillRect l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Correlated Distributional </a:t>
            </a:r>
            <a:r>
              <a:rPr lang="en-US" dirty="0" err="1" smtClean="0"/>
              <a:t>Indistinguishability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5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3352800"/>
            <a:ext cx="8991600" cy="3429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685800"/>
            <a:ext cx="8915400" cy="2438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Theorem: </a:t>
            </a:r>
            <a:r>
              <a:rPr lang="en-US" dirty="0" smtClean="0"/>
              <a:t>Get </a:t>
            </a:r>
            <a:r>
              <a:rPr lang="en-US" dirty="0" smtClean="0">
                <a:solidFill>
                  <a:srgbClr val="00B050"/>
                </a:solidFill>
              </a:rPr>
              <a:t>reusable garbled RAM </a:t>
            </a:r>
            <a:r>
              <a:rPr lang="en-US" dirty="0" smtClean="0"/>
              <a:t>where:</a:t>
            </a:r>
          </a:p>
          <a:p>
            <a:pPr lvl="1"/>
            <a:r>
              <a:rPr lang="en-US" dirty="0" smtClean="0"/>
              <a:t>Garble, evaluate program:  </a:t>
            </a:r>
            <a:r>
              <a:rPr lang="en-US" dirty="0" smtClean="0">
                <a:solidFill>
                  <a:srgbClr val="FF0000"/>
                </a:solidFill>
              </a:rPr>
              <a:t>O(RAM run-time P).</a:t>
            </a:r>
          </a:p>
          <a:p>
            <a:pPr lvl="1"/>
            <a:r>
              <a:rPr lang="en-US" dirty="0" smtClean="0"/>
              <a:t>Garble input = </a:t>
            </a:r>
            <a:r>
              <a:rPr lang="en-US" dirty="0" smtClean="0">
                <a:solidFill>
                  <a:srgbClr val="FF0000"/>
                </a:solidFill>
              </a:rPr>
              <a:t>O( input + output size). </a:t>
            </a:r>
          </a:p>
          <a:p>
            <a:pPr marL="0" indent="0">
              <a:buNone/>
            </a:pPr>
            <a:r>
              <a:rPr lang="en-US" dirty="0" smtClean="0"/>
              <a:t>     assuming “</a:t>
            </a:r>
            <a:r>
              <a:rPr lang="en-US" dirty="0" err="1" smtClean="0"/>
              <a:t>ind.</a:t>
            </a:r>
            <a:r>
              <a:rPr lang="en-US" dirty="0" smtClean="0"/>
              <a:t> obfuscation” </a:t>
            </a:r>
            <a:r>
              <a:rPr lang="en-US" dirty="0"/>
              <a:t>+ stat. sound </a:t>
            </a:r>
            <a:r>
              <a:rPr lang="en-US" dirty="0" smtClean="0"/>
              <a:t>NIZK.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Theorem: </a:t>
            </a:r>
            <a:r>
              <a:rPr lang="en-US" dirty="0" smtClean="0"/>
              <a:t>Get </a:t>
            </a:r>
            <a:r>
              <a:rPr lang="en-US" dirty="0">
                <a:solidFill>
                  <a:srgbClr val="00B050"/>
                </a:solidFill>
              </a:rPr>
              <a:t>reusable garbled RAM </a:t>
            </a:r>
            <a:r>
              <a:rPr lang="en-US" dirty="0" smtClean="0">
                <a:solidFill>
                  <a:srgbClr val="00B050"/>
                </a:solidFill>
              </a:rPr>
              <a:t>with persistent memory </a:t>
            </a:r>
            <a:r>
              <a:rPr lang="en-US" dirty="0" smtClean="0"/>
              <a:t>where: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</a:t>
            </a:r>
            <a:r>
              <a:rPr lang="en-US" dirty="0" smtClean="0"/>
              <a:t>arble </a:t>
            </a:r>
            <a:r>
              <a:rPr lang="en-US" dirty="0"/>
              <a:t>data =  </a:t>
            </a:r>
            <a:r>
              <a:rPr lang="en-US" dirty="0">
                <a:solidFill>
                  <a:srgbClr val="FF0000"/>
                </a:solidFill>
              </a:rPr>
              <a:t>O( data size) </a:t>
            </a:r>
          </a:p>
          <a:p>
            <a:pPr lvl="1"/>
            <a:r>
              <a:rPr lang="en-US" dirty="0" smtClean="0"/>
              <a:t>garble program = </a:t>
            </a:r>
            <a:r>
              <a:rPr lang="en-US" dirty="0" smtClean="0">
                <a:solidFill>
                  <a:srgbClr val="FF0000"/>
                </a:solidFill>
              </a:rPr>
              <a:t>O( description size P )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arble input =  </a:t>
            </a:r>
            <a:r>
              <a:rPr lang="en-US" dirty="0" smtClean="0">
                <a:solidFill>
                  <a:srgbClr val="FF0000"/>
                </a:solidFill>
              </a:rPr>
              <a:t>O( input + output size)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valuate  = </a:t>
            </a:r>
            <a:r>
              <a:rPr lang="en-US" dirty="0" smtClean="0">
                <a:solidFill>
                  <a:srgbClr val="FF0000"/>
                </a:solidFill>
              </a:rPr>
              <a:t>O( RAM run-time P)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assuming  </a:t>
            </a:r>
            <a:r>
              <a:rPr lang="en-US" dirty="0"/>
              <a:t>“strong </a:t>
            </a:r>
            <a:r>
              <a:rPr lang="en-US" dirty="0" smtClean="0"/>
              <a:t>differing-inputs obfuscation</a:t>
            </a:r>
            <a:r>
              <a:rPr lang="en-US" dirty="0" smtClean="0"/>
              <a:t>” (heuristic).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92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05853"/>
            <a:ext cx="7886700" cy="106731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Outsourcing via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Reusable </a:t>
            </a:r>
            <a:r>
              <a:rPr lang="en-US" sz="4800" dirty="0" smtClean="0"/>
              <a:t>G-RAM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3886200"/>
                <a:ext cx="9067800" cy="2590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Client garbles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        </a:t>
                </a:r>
              </a:p>
              <a:p>
                <a:pPr lvl="1"/>
                <a:r>
                  <a:rPr lang="en-US" dirty="0" smtClean="0"/>
                  <a:t>Pre-processing  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</m:oMath>
                </a14:m>
                <a:r>
                  <a:rPr lang="en-US" dirty="0" smtClean="0"/>
                  <a:t> run-time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r>
                  <a:rPr lang="en-US" dirty="0" smtClean="0"/>
                  <a:t>Client repeatedly garbles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r>
                  <a:rPr lang="en-US" dirty="0" smtClean="0"/>
                  <a:t>Server evaluates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Evaluation time 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</m:oMath>
                </a14:m>
                <a:r>
                  <a:rPr lang="en-US" dirty="0"/>
                  <a:t> run-time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sz="1600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886200"/>
                <a:ext cx="9067800" cy="2590800"/>
              </a:xfrm>
              <a:blipFill rotWithShape="0">
                <a:blip r:embed="rId2"/>
                <a:stretch>
                  <a:fillRect l="-1344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167302" y="2954225"/>
            <a:ext cx="935446" cy="3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Client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798436" y="1451143"/>
            <a:ext cx="1066967" cy="1816317"/>
            <a:chOff x="6798436" y="1295400"/>
            <a:chExt cx="1066967" cy="1816317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6932289" y="2745004"/>
              <a:ext cx="888749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Server</a:t>
              </a: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436" y="1295400"/>
              <a:ext cx="1066967" cy="144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3" y="1298743"/>
            <a:ext cx="2002644" cy="150198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768470" y="2209800"/>
            <a:ext cx="3581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7230896" y="3286895"/>
                <a:ext cx="162922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896" y="3286895"/>
                <a:ext cx="1629228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12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890043" y="609600"/>
            <a:ext cx="796757" cy="1484405"/>
            <a:chOff x="7890043" y="609600"/>
            <a:chExt cx="796757" cy="1484405"/>
          </a:xfrm>
        </p:grpSpPr>
        <p:grpSp>
          <p:nvGrpSpPr>
            <p:cNvPr id="24" name="Group 23"/>
            <p:cNvGrpSpPr/>
            <p:nvPr/>
          </p:nvGrpSpPr>
          <p:grpSpPr>
            <a:xfrm>
              <a:off x="8004343" y="609600"/>
              <a:ext cx="682457" cy="1151254"/>
              <a:chOff x="7972741" y="609600"/>
              <a:chExt cx="682457" cy="1151254"/>
            </a:xfrm>
          </p:grpSpPr>
          <p:sp>
            <p:nvSpPr>
              <p:cNvPr id="27" name="Flowchart: Direct Access Storage 26"/>
              <p:cNvSpPr/>
              <p:nvPr/>
            </p:nvSpPr>
            <p:spPr>
              <a:xfrm rot="16200000">
                <a:off x="7738343" y="843998"/>
                <a:ext cx="1151254" cy="682457"/>
              </a:xfrm>
              <a:prstGeom prst="flowChartMagneticDrum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8103163" y="1129365"/>
                    <a:ext cx="475835" cy="470835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̃"/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3163" y="1129365"/>
                    <a:ext cx="475835" cy="47083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6410" r="-126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5" name="Straight Arrow Connector 24"/>
            <p:cNvCxnSpPr/>
            <p:nvPr/>
          </p:nvCxnSpPr>
          <p:spPr>
            <a:xfrm flipV="1">
              <a:off x="7890043" y="1805253"/>
              <a:ext cx="2286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8004343" y="1919886"/>
              <a:ext cx="223251" cy="1741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177019" y="982873"/>
                <a:ext cx="519181" cy="468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019" y="982873"/>
                <a:ext cx="519181" cy="468270"/>
              </a:xfrm>
              <a:prstGeom prst="rect">
                <a:avLst/>
              </a:prstGeom>
              <a:blipFill rotWithShape="0">
                <a:blip r:embed="rId7"/>
                <a:stretch>
                  <a:fillRect t="-9091" r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267200" y="1588321"/>
                <a:ext cx="609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588321"/>
                <a:ext cx="60960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499521" y="3886200"/>
                <a:ext cx="2425279" cy="47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[  data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 </m:t>
                    </m:r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400" dirty="0"/>
                  <a:t>  ].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521" y="3886200"/>
                <a:ext cx="2425279" cy="470835"/>
              </a:xfrm>
              <a:prstGeom prst="rect">
                <a:avLst/>
              </a:prstGeom>
              <a:blipFill rotWithShape="0">
                <a:blip r:embed="rId9"/>
                <a:stretch>
                  <a:fillRect l="-3769" t="-7792" r="-477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221498" y="5378366"/>
                <a:ext cx="1599540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[ using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] </a:t>
                </a:r>
                <a:endParaRPr lang="en-US" sz="24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498" y="5378366"/>
                <a:ext cx="1599540" cy="470835"/>
              </a:xfrm>
              <a:prstGeom prst="rect">
                <a:avLst/>
              </a:prstGeom>
              <a:blipFill rotWithShape="0">
                <a:blip r:embed="rId10"/>
                <a:stretch>
                  <a:fillRect l="-6107" t="-7692" r="-16794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8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2" grpId="0" animBg="1"/>
      <p:bldP spid="4" grpId="0"/>
      <p:bldP spid="5" grpId="0"/>
      <p:bldP spid="7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3886200"/>
                <a:ext cx="9144000" cy="2971800"/>
              </a:xfrm>
            </p:spPr>
            <p:txBody>
              <a:bodyPr>
                <a:normAutofit/>
              </a:bodyPr>
              <a:lstStyle/>
              <a:p>
                <a:r>
                  <a:rPr lang="en-US" sz="2800" i="1" dirty="0" smtClean="0"/>
                  <a:t>Client learns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 smtClean="0"/>
                  <a:t>. </a:t>
                </a:r>
                <a:r>
                  <a:rPr lang="en-US" sz="2800" dirty="0" smtClean="0"/>
                  <a:t>Server sends it back (+1 round = optimal). </a:t>
                </a:r>
                <a:endParaRPr lang="en-US" sz="2800" i="1" dirty="0" smtClean="0"/>
              </a:p>
              <a:p>
                <a:r>
                  <a:rPr lang="en-US" sz="2800" i="1" dirty="0" smtClean="0"/>
                  <a:t>Output </a:t>
                </a:r>
                <a:r>
                  <a:rPr lang="en-US" sz="2800" i="1" dirty="0" smtClean="0"/>
                  <a:t>privacy: </a:t>
                </a:r>
                <a:r>
                  <a:rPr lang="en-US" sz="2800" dirty="0" smtClean="0"/>
                  <a:t>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= encryption of real output.       Server sends back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i="1" dirty="0" smtClean="0"/>
                  <a:t>Verifiability: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  <a:r>
                  <a:rPr lang="en-US" sz="2800" dirty="0" smtClean="0"/>
                  <a:t>includes (one-time) MAC of real output.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886200"/>
                <a:ext cx="9144000" cy="2971800"/>
              </a:xfrm>
              <a:blipFill rotWithShape="0">
                <a:blip r:embed="rId2"/>
                <a:stretch>
                  <a:fillRect l="-1200" t="-2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167302" y="2954225"/>
            <a:ext cx="935446" cy="3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Client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798436" y="1451143"/>
            <a:ext cx="1066967" cy="1816317"/>
            <a:chOff x="6798436" y="1295400"/>
            <a:chExt cx="1066967" cy="1816317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6932289" y="2745004"/>
              <a:ext cx="888749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Server</a:t>
              </a: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436" y="1295400"/>
              <a:ext cx="1066967" cy="144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3" y="1298743"/>
            <a:ext cx="2002644" cy="150198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768470" y="2209800"/>
            <a:ext cx="3581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7230896" y="3286895"/>
                <a:ext cx="162922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896" y="3286895"/>
                <a:ext cx="1629228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12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890043" y="609600"/>
            <a:ext cx="796757" cy="1484405"/>
            <a:chOff x="7890043" y="609600"/>
            <a:chExt cx="796757" cy="1484405"/>
          </a:xfrm>
        </p:grpSpPr>
        <p:grpSp>
          <p:nvGrpSpPr>
            <p:cNvPr id="24" name="Group 23"/>
            <p:cNvGrpSpPr/>
            <p:nvPr/>
          </p:nvGrpSpPr>
          <p:grpSpPr>
            <a:xfrm>
              <a:off x="8004343" y="609600"/>
              <a:ext cx="682457" cy="1151254"/>
              <a:chOff x="7972741" y="609600"/>
              <a:chExt cx="682457" cy="1151254"/>
            </a:xfrm>
          </p:grpSpPr>
          <p:sp>
            <p:nvSpPr>
              <p:cNvPr id="27" name="Flowchart: Direct Access Storage 26"/>
              <p:cNvSpPr/>
              <p:nvPr/>
            </p:nvSpPr>
            <p:spPr>
              <a:xfrm rot="16200000">
                <a:off x="7738343" y="843998"/>
                <a:ext cx="1151254" cy="682457"/>
              </a:xfrm>
              <a:prstGeom prst="flowChartMagneticDrum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8103163" y="1129365"/>
                    <a:ext cx="475835" cy="470835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̃"/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3163" y="1129365"/>
                    <a:ext cx="475835" cy="47083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6410" r="-126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5" name="Straight Arrow Connector 24"/>
            <p:cNvCxnSpPr/>
            <p:nvPr/>
          </p:nvCxnSpPr>
          <p:spPr>
            <a:xfrm flipV="1">
              <a:off x="7890043" y="1805253"/>
              <a:ext cx="2286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8004343" y="1919886"/>
              <a:ext cx="223251" cy="1741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177019" y="982873"/>
                <a:ext cx="519181" cy="468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019" y="982873"/>
                <a:ext cx="519181" cy="468270"/>
              </a:xfrm>
              <a:prstGeom prst="rect">
                <a:avLst/>
              </a:prstGeom>
              <a:blipFill rotWithShape="0">
                <a:blip r:embed="rId7"/>
                <a:stretch>
                  <a:fillRect t="-9091" r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267200" y="1588321"/>
                <a:ext cx="609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588321"/>
                <a:ext cx="60960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H="1">
            <a:off x="2667000" y="2819400"/>
            <a:ext cx="3728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273992" y="2314735"/>
                <a:ext cx="5148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992" y="2314735"/>
                <a:ext cx="514821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533400" y="105853"/>
            <a:ext cx="7886700" cy="106731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Outsourcing via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Reusable </a:t>
            </a:r>
            <a:r>
              <a:rPr lang="en-US" sz="4800" dirty="0" smtClean="0"/>
              <a:t>G-RAM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6530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0" y="5275783"/>
            <a:ext cx="1651406" cy="150601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295400" y="2133599"/>
            <a:ext cx="7851494" cy="2456383"/>
          </a:xfrm>
          <a:prstGeom prst="wedgeEllipseCallout">
            <a:avLst>
              <a:gd name="adj1" fmla="val -17875"/>
              <a:gd name="adj2" fmla="val 106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Don’t turn me into a circuit!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" y="15240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041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Private outsourcing is possible using Fully </a:t>
            </a:r>
            <a:r>
              <a:rPr lang="en-US" sz="2800" dirty="0" err="1" smtClean="0"/>
              <a:t>Homomorphic</a:t>
            </a:r>
            <a:r>
              <a:rPr lang="en-US" sz="2800" dirty="0" smtClean="0"/>
              <a:t> Encryption (FHE). </a:t>
            </a:r>
            <a:r>
              <a:rPr lang="en-US" sz="2000" dirty="0" smtClean="0">
                <a:solidFill>
                  <a:srgbClr val="C00000"/>
                </a:solidFill>
              </a:rPr>
              <a:t>[RAD78,Gen09,…]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800" dirty="0" smtClean="0"/>
              <a:t>But FHE works over </a:t>
            </a:r>
            <a:r>
              <a:rPr lang="en-US" sz="2800" i="1" dirty="0" smtClean="0">
                <a:solidFill>
                  <a:srgbClr val="FF0000"/>
                </a:solidFill>
              </a:rPr>
              <a:t>circuits</a:t>
            </a:r>
            <a:r>
              <a:rPr lang="en-US" sz="2800" dirty="0" smtClean="0"/>
              <a:t> rather than </a:t>
            </a:r>
            <a:r>
              <a:rPr lang="en-US" sz="2800" i="1" dirty="0" smtClean="0">
                <a:solidFill>
                  <a:srgbClr val="00B050"/>
                </a:solidFill>
              </a:rPr>
              <a:t>RAM</a:t>
            </a:r>
            <a:r>
              <a:rPr lang="en-US" sz="2800" i="1" dirty="0" smtClean="0"/>
              <a:t> programs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4724400"/>
            <a:ext cx="1651406" cy="1506017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676400" y="3578352"/>
            <a:ext cx="2082394" cy="1143000"/>
          </a:xfrm>
          <a:prstGeom prst="wedgeEllipseCallout">
            <a:avLst>
              <a:gd name="adj1" fmla="val -26541"/>
              <a:gd name="adj2" fmla="val 81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I’m very efficient!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8794" y="4083465"/>
            <a:ext cx="2286001" cy="2485706"/>
          </a:xfrm>
          <a:prstGeom prst="rect">
            <a:avLst/>
          </a:prstGeom>
        </p:spPr>
      </p:pic>
      <p:sp>
        <p:nvSpPr>
          <p:cNvPr id="25" name="Explosion 1 24"/>
          <p:cNvSpPr/>
          <p:nvPr/>
        </p:nvSpPr>
        <p:spPr>
          <a:xfrm>
            <a:off x="2865731" y="4648201"/>
            <a:ext cx="1858668" cy="186367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6721" y="4241116"/>
            <a:ext cx="2725877" cy="1800201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Use FHE! Done?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398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1.11111E-6 L 8.88889E-6 -1.11111E-6 C 0.00192 0.00301 0.00591 0.01111 0.0099 0.0132 C 0.01112 0.01412 0.01251 0.01412 0.01389 0.01459 C 0.01528 0.01597 0.0165 0.01736 0.01789 0.01852 C 0.0191 0.01968 0.02067 0.02037 0.02188 0.0213 C 0.02292 0.02199 0.02396 0.02315 0.02483 0.02408 C 0.02987 0.02361 0.0349 0.02338 0.03994 0.02269 C 0.0566 0.01991 0.04306 0.02153 0.05296 0.01736 C 0.05452 0.01667 0.05626 0.01644 0.05782 0.01597 C 0.05921 0.01459 0.06042 0.01297 0.06198 0.01204 C 0.06372 0.01065 0.06615 0.01065 0.06789 0.00926 C 0.07119 0.00672 0.07379 0.00278 0.07692 -1.11111E-6 C 0.08126 -0.00416 0.08664 -0.00648 0.08994 -0.01203 C 0.0948 -0.02014 0.09237 -0.01666 0.09688 -0.02268 C 0.09723 -0.02407 0.0974 -0.02546 0.09792 -0.02685 C 0.09879 -0.0287 0.1007 -0.02986 0.10087 -0.03217 C 0.10105 -0.03541 0.09948 -0.03842 0.09896 -0.04143 C 0.09428 -0.04097 0.08959 -0.04004 0.0849 -0.04004 C 0.06303 -0.04004 0.06094 -0.03703 0.06893 -0.04398 C 0.07032 -0.0412 0.07153 -0.03819 0.07396 -0.03611 C 0.07483 -0.03541 0.07587 -0.03518 0.07692 -0.03472 C 0.08351 -0.03518 0.09028 -0.03541 0.09688 -0.03611 C 0.09792 -0.03611 0.09879 -0.03703 0.09983 -0.0375 C 0.10122 -0.03796 0.10261 -0.03842 0.10383 -0.03866 C 0.11893 -0.03518 0.11129 -0.03727 0.12692 -0.03217 C 0.13195 -0.03032 0.12952 -0.03125 0.13386 -0.0294 C 0.14514 -0.02986 0.1566 -0.02986 0.16789 -0.03078 C 0.16893 -0.03078 0.16997 -0.03148 0.17084 -0.03217 C 0.17188 -0.03287 0.17292 -0.03379 0.17379 -0.03472 C 0.17448 -0.03287 0.1757 -0.03148 0.17587 -0.0294 C 0.17605 -0.02754 0.17535 -0.02592 0.17483 -0.02407 C 0.17431 -0.02176 0.17362 -0.01967 0.17292 -0.01736 C 0.17223 -0.01551 0.17136 -0.01389 0.17084 -0.01203 C 0.17032 -0.01041 0.17032 -0.00856 0.1698 -0.00671 C 0.16962 -0.00532 0.16928 -0.00416 0.16893 -0.00278 C 0.17379 0.00162 0.17205 0.00139 0.18091 -0.00139 C 0.1823 -0.00185 0.18334 -0.00347 0.1849 -0.00416 C 0.18751 -0.00486 0.19028 -0.00486 0.19289 -0.00532 C 0.19601 -0.00671 0.19758 -0.00741 0.20087 -0.00949 C 0.20296 -0.01065 0.20487 -0.01227 0.20678 -0.01342 C 0.20973 -0.01504 0.21494 -0.01759 0.21789 -0.01875 C 0.22014 -0.01967 0.2224 -0.02083 0.22483 -0.02129 C 0.22883 -0.02222 0.23282 -0.02222 0.23681 -0.02268 C 0.24393 -0.01967 0.23646 -0.0243 0.2408 -0.00949 C 0.24133 -0.0081 0.24289 -0.00856 0.24393 -0.0081 C 0.25157 -0.0037 0.24393 -0.00625 0.25487 -0.00416 C 0.25851 -0.0044 0.26233 -0.00393 0.2658 -0.00532 C 0.26719 -0.00602 0.26893 -0.00949 0.26893 -0.00949 " pathEditMode="relative" ptsTypes="AAAAAAAAAAAAAAAAAAAAAAAAAAAAAAAAAAAAAAAAAAAAAAAAA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447800"/>
                <a:ext cx="90678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Private outsourcing is possible using Fully </a:t>
                </a:r>
                <a:r>
                  <a:rPr lang="en-US" sz="2800" dirty="0" err="1"/>
                  <a:t>Homomorphic</a:t>
                </a:r>
                <a:r>
                  <a:rPr lang="en-US" sz="2800" dirty="0"/>
                  <a:t> Encryption (FHE).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[RAD78,Gen09,…] </a:t>
                </a:r>
                <a:endParaRPr lang="en-US" sz="28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800" dirty="0" smtClean="0"/>
                  <a:t>But FHE </a:t>
                </a:r>
                <a:r>
                  <a:rPr lang="en-US" sz="2800" dirty="0"/>
                  <a:t>works over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circuits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rather than </a:t>
                </a:r>
                <a:r>
                  <a:rPr lang="en-US" sz="2800" i="1" dirty="0">
                    <a:solidFill>
                      <a:srgbClr val="00B050"/>
                    </a:solidFill>
                  </a:rPr>
                  <a:t>RAM</a:t>
                </a:r>
                <a:r>
                  <a:rPr lang="en-US" sz="2800" i="1" dirty="0"/>
                  <a:t> programs</a:t>
                </a:r>
                <a:r>
                  <a:rPr lang="en-US" sz="2800" dirty="0"/>
                  <a:t>.</a:t>
                </a:r>
              </a:p>
              <a:p>
                <a:pPr lvl="1"/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RAM </a:t>
                </a:r>
                <a:r>
                  <a:rPr lang="en-US" sz="2400" dirty="0" smtClean="0"/>
                  <a:t>complexity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circuit</a:t>
                </a:r>
                <a:r>
                  <a:rPr lang="en-US" sz="2400" dirty="0" smtClean="0"/>
                  <a:t> or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TM</a:t>
                </a:r>
                <a:r>
                  <a:rPr lang="en-US" sz="2400" dirty="0" smtClean="0"/>
                  <a:t> complexity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 For programs with initial “data in memory”, efficiency gap can be exponential (e.g., Google search).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447800"/>
                <a:ext cx="9067800" cy="5410200"/>
              </a:xfrm>
              <a:blipFill rotWithShape="0">
                <a:blip r:embed="rId2"/>
                <a:stretch>
                  <a:fillRect l="-1210" t="-1127" r="-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8458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Circuits vs. RAM</a:t>
            </a:r>
          </a:p>
        </p:txBody>
      </p:sp>
    </p:spTree>
    <p:extLst>
      <p:ext uri="{BB962C8B-B14F-4D97-AF65-F5344CB8AC3E}">
        <p14:creationId xmlns:p14="http://schemas.microsoft.com/office/powerpoint/2010/main" val="22377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50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Goals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3249780"/>
                <a:ext cx="9029700" cy="3608219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dirty="0" smtClean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Client’s</a:t>
                </a:r>
                <a:r>
                  <a:rPr lang="en-US" dirty="0"/>
                  <a:t> work</a:t>
                </a:r>
                <a:r>
                  <a:rPr lang="en-US" dirty="0" smtClean="0"/>
                  <a:t>: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+|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Server’s</a:t>
                </a:r>
                <a:r>
                  <a:rPr lang="en-US" dirty="0"/>
                  <a:t> work: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(RAM run-time of P)</a:t>
                </a:r>
                <a:r>
                  <a:rPr lang="en-US" dirty="0"/>
                  <a:t>.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May allow client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pre-processing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lient </a:t>
                </a:r>
                <a:r>
                  <a:rPr lang="en-US" dirty="0"/>
                  <a:t>does </a:t>
                </a:r>
                <a:r>
                  <a:rPr lang="en-US" dirty="0">
                    <a:solidFill>
                      <a:srgbClr val="00B050"/>
                    </a:solidFill>
                  </a:rPr>
                  <a:t>one-time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computation </a:t>
                </a:r>
                <a:r>
                  <a:rPr lang="en-US" dirty="0" smtClean="0"/>
                  <a:t>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O(RAM </a:t>
                </a:r>
                <a:r>
                  <a:rPr lang="en-US" dirty="0">
                    <a:solidFill>
                      <a:srgbClr val="0070C0"/>
                    </a:solidFill>
                  </a:rPr>
                  <a:t>run-time of P)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Later</a:t>
                </a:r>
                <a:r>
                  <a:rPr lang="en-US" dirty="0"/>
                  <a:t>, outsource many </a:t>
                </a:r>
                <a:r>
                  <a:rPr lang="en-US" dirty="0" smtClean="0"/>
                  <a:t>executions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. Amortized efficiency.</a:t>
                </a:r>
                <a:endParaRPr lang="en-US" dirty="0"/>
              </a:p>
              <a:p>
                <a:endParaRPr lang="en-US" sz="32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249780"/>
                <a:ext cx="9029700" cy="3608219"/>
              </a:xfrm>
              <a:blipFill rotWithShape="0">
                <a:blip r:embed="rId2"/>
                <a:stretch>
                  <a:fillRect l="-1350" r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167302" y="2954225"/>
            <a:ext cx="935446" cy="3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Client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798436" y="1451143"/>
            <a:ext cx="1066967" cy="1816317"/>
            <a:chOff x="6798436" y="1295400"/>
            <a:chExt cx="1066967" cy="1816317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6932289" y="2745004"/>
              <a:ext cx="888749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Server</a:t>
              </a: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436" y="1295400"/>
              <a:ext cx="1066967" cy="144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3" y="1298743"/>
            <a:ext cx="2002644" cy="150198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768470" y="1908343"/>
            <a:ext cx="3581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02748" y="1172590"/>
                <a:ext cx="42639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748" y="1172590"/>
                <a:ext cx="42639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2762250" y="2438400"/>
            <a:ext cx="3581400" cy="0"/>
          </a:xfrm>
          <a:prstGeom prst="straightConnector1">
            <a:avLst/>
          </a:prstGeom>
          <a:ln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88577" y="2667000"/>
                <a:ext cx="145809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577" y="2667000"/>
                <a:ext cx="14580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837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62400" y="198870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1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50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Goals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3249780"/>
                <a:ext cx="9029700" cy="3608219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Basic scenario: </a:t>
                </a:r>
                <a:r>
                  <a:rPr lang="en-US" dirty="0" smtClean="0"/>
                  <a:t>client wants to run independent executions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on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3200" dirty="0" smtClean="0">
                  <a:solidFill>
                    <a:srgbClr val="0070C0"/>
                  </a:solidFill>
                </a:endParaRPr>
              </a:p>
              <a:p>
                <a:endParaRPr lang="en-US" sz="2000" dirty="0"/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Persistent Memory Data: </a:t>
                </a:r>
              </a:p>
              <a:p>
                <a:pPr lvl="1"/>
                <a:r>
                  <a:rPr lang="en-US" sz="2800" dirty="0" smtClean="0"/>
                  <a:t>Client initially outsources large private ‘memory data’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sz="2800" dirty="0" smtClean="0"/>
                  <a:t>. </a:t>
                </a:r>
              </a:p>
              <a:p>
                <a:pPr lvl="1"/>
                <a:r>
                  <a:rPr lang="en-US" dirty="0" smtClean="0"/>
                  <a:t>Program executions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2800" dirty="0" smtClean="0"/>
                  <a:t>can read/write to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sz="2800" dirty="0" smtClean="0"/>
                  <a:t>.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249780"/>
                <a:ext cx="9029700" cy="3608219"/>
              </a:xfrm>
              <a:blipFill rotWithShape="0">
                <a:blip r:embed="rId2"/>
                <a:stretch>
                  <a:fillRect l="-1553" r="-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167302" y="2954225"/>
            <a:ext cx="935446" cy="3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Client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798436" y="1451143"/>
            <a:ext cx="1066967" cy="1816317"/>
            <a:chOff x="6798436" y="1295400"/>
            <a:chExt cx="1066967" cy="1816317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6932289" y="2745004"/>
              <a:ext cx="888749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Server</a:t>
              </a: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436" y="1295400"/>
              <a:ext cx="1066967" cy="144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3" y="1298743"/>
            <a:ext cx="2002644" cy="150198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768470" y="1908343"/>
            <a:ext cx="3581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02748" y="1172590"/>
                <a:ext cx="42639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748" y="1172590"/>
                <a:ext cx="42639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2762250" y="2438400"/>
            <a:ext cx="3581400" cy="0"/>
          </a:xfrm>
          <a:prstGeom prst="straightConnector1">
            <a:avLst/>
          </a:prstGeom>
          <a:ln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88577" y="2667000"/>
                <a:ext cx="145809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577" y="2667000"/>
                <a:ext cx="14580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837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890043" y="609600"/>
            <a:ext cx="796757" cy="1484405"/>
            <a:chOff x="7890043" y="609600"/>
            <a:chExt cx="796757" cy="1484405"/>
          </a:xfrm>
        </p:grpSpPr>
        <p:grpSp>
          <p:nvGrpSpPr>
            <p:cNvPr id="7" name="Group 6"/>
            <p:cNvGrpSpPr/>
            <p:nvPr/>
          </p:nvGrpSpPr>
          <p:grpSpPr>
            <a:xfrm>
              <a:off x="8004343" y="609600"/>
              <a:ext cx="682457" cy="1151254"/>
              <a:chOff x="7972741" y="609600"/>
              <a:chExt cx="682457" cy="1151254"/>
            </a:xfrm>
          </p:grpSpPr>
          <p:sp>
            <p:nvSpPr>
              <p:cNvPr id="5" name="Flowchart: Direct Access Storage 4"/>
              <p:cNvSpPr/>
              <p:nvPr/>
            </p:nvSpPr>
            <p:spPr>
              <a:xfrm rot="16200000">
                <a:off x="7738343" y="843998"/>
                <a:ext cx="1151254" cy="682457"/>
              </a:xfrm>
              <a:prstGeom prst="flowChartMagneticDrum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8103163" y="1129365"/>
                    <a:ext cx="475835" cy="470835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̃"/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3163" y="1129365"/>
                    <a:ext cx="475835" cy="47083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6410" r="-126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Straight Arrow Connector 10"/>
            <p:cNvCxnSpPr/>
            <p:nvPr/>
          </p:nvCxnSpPr>
          <p:spPr>
            <a:xfrm flipV="1">
              <a:off x="7890043" y="1805253"/>
              <a:ext cx="2286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8004343" y="1919886"/>
              <a:ext cx="223251" cy="1741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962400" y="198870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8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50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Goals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86200"/>
            <a:ext cx="91440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Non-interactive solution:  “reusable garbled RAM”.</a:t>
            </a:r>
          </a:p>
          <a:p>
            <a:pPr marL="457200" lvl="1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1167302" y="2954225"/>
            <a:ext cx="935446" cy="3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Client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798436" y="1451143"/>
            <a:ext cx="1066967" cy="1816317"/>
            <a:chOff x="6798436" y="1295400"/>
            <a:chExt cx="1066967" cy="1816317"/>
          </a:xfrm>
        </p:grpSpPr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6932289" y="2745004"/>
              <a:ext cx="888749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Server</a:t>
              </a:r>
            </a:p>
          </p:txBody>
        </p:sp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436" y="1295400"/>
              <a:ext cx="1066967" cy="144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3" y="1298743"/>
            <a:ext cx="2002644" cy="15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339" y="89444"/>
            <a:ext cx="8229600" cy="1143000"/>
          </a:xfrm>
        </p:spPr>
        <p:txBody>
          <a:bodyPr/>
          <a:lstStyle/>
          <a:p>
            <a:r>
              <a:rPr lang="en-US" dirty="0" smtClean="0"/>
              <a:t>Garbled Computation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0965" y="1232183"/>
            <a:ext cx="1035" cy="5397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" y="4142601"/>
            <a:ext cx="899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1232183"/>
            <a:ext cx="2503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Garbled Circuits</a:t>
            </a:r>
          </a:p>
          <a:p>
            <a:pPr algn="ctr"/>
            <a:r>
              <a:rPr lang="en-US" dirty="0" smtClean="0"/>
              <a:t>[Yao82]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" y="2264124"/>
                <a:ext cx="4735286" cy="1861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Garble circuit: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 </m:t>
                    </m:r>
                    <m:acc>
                      <m:accPr>
                        <m:chr m:val="̃"/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Garble input:  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 smtClean="0"/>
              </a:p>
              <a:p>
                <a:r>
                  <a:rPr lang="en-US" sz="2200" dirty="0" smtClean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200" dirty="0" smtClean="0"/>
                  <a:t>   only reveals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 smtClean="0">
                  <a:solidFill>
                    <a:srgbClr val="00B050"/>
                  </a:solidFill>
                </a:endParaRPr>
              </a:p>
              <a:p>
                <a:r>
                  <a:rPr lang="en-US" sz="2200" dirty="0" smtClean="0"/>
                  <a:t>Secure on one input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264124"/>
                <a:ext cx="4735286" cy="1861663"/>
              </a:xfrm>
              <a:prstGeom prst="rect">
                <a:avLst/>
              </a:prstGeom>
              <a:blipFill rotWithShape="1">
                <a:blip r:embed="rId2"/>
                <a:stretch>
                  <a:fillRect l="-1544" t="-1634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99565" y="1219200"/>
            <a:ext cx="3903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Reusable Garbled Circuits</a:t>
            </a:r>
          </a:p>
          <a:p>
            <a:pPr algn="ctr"/>
            <a:r>
              <a:rPr lang="en-US" dirty="0" smtClean="0"/>
              <a:t>[GKPVZ 13a,b]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64879" y="2209800"/>
            <a:ext cx="42713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Can garble many inputs per circuit.</a:t>
            </a: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28141" y="2910750"/>
            <a:ext cx="4327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Efficiently outsource circuit comp.</a:t>
            </a:r>
          </a:p>
          <a:p>
            <a:r>
              <a:rPr lang="en-US" sz="2200" dirty="0" smtClean="0"/>
              <a:t>Extension to TM.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0587" y="4228088"/>
            <a:ext cx="21807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Garbled RAM</a:t>
            </a:r>
          </a:p>
          <a:p>
            <a:pPr algn="ctr"/>
            <a:r>
              <a:rPr lang="en-US" dirty="0" smtClean="0"/>
              <a:t>[LO13, GHLOR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14]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382" y="5105400"/>
                <a:ext cx="4559559" cy="1705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/>
                  <a:t>Garble RAM: 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→ </m:t>
                    </m:r>
                    <m:acc>
                      <m:accPr>
                        <m:chr m:val="̃"/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2200" dirty="0" smtClean="0"/>
              </a:p>
              <a:p>
                <a:r>
                  <a:rPr lang="en-US" sz="2200" dirty="0">
                    <a:solidFill>
                      <a:prstClr val="black"/>
                    </a:solidFill>
                  </a:rPr>
                  <a:t>Garble input:  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acc>
                      <m:accPr>
                        <m:chr m:val="̃"/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1600" dirty="0" smtClean="0"/>
              </a:p>
              <a:p>
                <a:endParaRPr lang="en-US" sz="1600" dirty="0" smtClean="0"/>
              </a:p>
              <a:p>
                <a:r>
                  <a:rPr lang="en-US" sz="2200" dirty="0" smtClean="0"/>
                  <a:t>Size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200" dirty="0" smtClean="0"/>
                  <a:t>, run-time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 is           O(RAM run-time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 smtClean="0"/>
                  <a:t>). </a:t>
                </a:r>
                <a:endParaRPr lang="en-US" sz="2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2" y="5105400"/>
                <a:ext cx="4559559" cy="1705210"/>
              </a:xfrm>
              <a:prstGeom prst="rect">
                <a:avLst/>
              </a:prstGeom>
              <a:blipFill rotWithShape="1">
                <a:blip r:embed="rId3"/>
                <a:stretch>
                  <a:fillRect l="-1604" t="-2509" b="-6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026412" y="4198203"/>
            <a:ext cx="3538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Reusable Garbled RAM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This Talk!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59877" y="5209400"/>
            <a:ext cx="440792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Can garble many inputs per </a:t>
            </a:r>
            <a:r>
              <a:rPr lang="en-US" sz="2200" dirty="0" smtClean="0"/>
              <a:t>program.</a:t>
            </a:r>
            <a:endParaRPr lang="en-US" sz="22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2200" dirty="0" smtClean="0"/>
              <a:t>Efficiently </a:t>
            </a:r>
            <a:r>
              <a:rPr lang="en-US" sz="2200" dirty="0"/>
              <a:t>outsource </a:t>
            </a:r>
            <a:r>
              <a:rPr lang="en-US" sz="2200" dirty="0" smtClean="0"/>
              <a:t>RAM comp.</a:t>
            </a: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5164" y="1023245"/>
            <a:ext cx="8916435" cy="3048000"/>
          </a:xfrm>
          <a:prstGeom prst="wedgeRectCallout">
            <a:avLst>
              <a:gd name="adj1" fmla="val -32632"/>
              <a:gd name="adj2" fmla="val 5559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ular Callout 10"/>
              <p:cNvSpPr/>
              <p:nvPr/>
            </p:nvSpPr>
            <p:spPr>
              <a:xfrm>
                <a:off x="75164" y="1023245"/>
                <a:ext cx="8916435" cy="3048000"/>
              </a:xfrm>
              <a:prstGeom prst="wedgeRectCallout">
                <a:avLst>
                  <a:gd name="adj1" fmla="val 28241"/>
                  <a:gd name="adj2" fmla="val 57033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Persistent Memory Data:</a:t>
                </a:r>
              </a:p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Garble Data: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Can execute many programs with read/write access to data.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4" y="1023245"/>
                <a:ext cx="8916435" cy="3048000"/>
              </a:xfrm>
              <a:prstGeom prst="wedgeRectCallout">
                <a:avLst>
                  <a:gd name="adj1" fmla="val 28241"/>
                  <a:gd name="adj2" fmla="val 57033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9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8" grpId="0"/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339" y="89444"/>
            <a:ext cx="8229600" cy="1143000"/>
          </a:xfrm>
        </p:spPr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2961620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1-time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Garbled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RAM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3657600"/>
            <a:ext cx="3538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Reusable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Garbled </a:t>
            </a:r>
            <a:r>
              <a:rPr lang="en-US" sz="2800" dirty="0" smtClean="0">
                <a:solidFill>
                  <a:srgbClr val="00B050"/>
                </a:solidFill>
              </a:rPr>
              <a:t>RAM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7099" y="3657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353580"/>
            <a:ext cx="390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Reusable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Garbled </a:t>
            </a:r>
            <a:r>
              <a:rPr lang="en-US" sz="2800" dirty="0" smtClean="0">
                <a:solidFill>
                  <a:srgbClr val="FF0000"/>
                </a:solidFill>
              </a:rPr>
              <a:t>Circuits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267200" y="3314700"/>
            <a:ext cx="8382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152400" y="4995944"/>
            <a:ext cx="8915400" cy="1524000"/>
          </a:xfrm>
          <a:prstGeom prst="wedgeEllipseCallout">
            <a:avLst>
              <a:gd name="adj1" fmla="val -35814"/>
              <a:gd name="adj2" fmla="val -57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New security/efficiency requirements.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Instantiate with </a:t>
            </a:r>
            <a:r>
              <a:rPr lang="en-US" sz="2400" dirty="0" err="1" smtClean="0">
                <a:solidFill>
                  <a:schemeClr val="tx1"/>
                </a:solidFill>
              </a:rPr>
              <a:t>iO</a:t>
            </a:r>
            <a:r>
              <a:rPr lang="en-US" sz="2400" dirty="0" smtClean="0">
                <a:solidFill>
                  <a:schemeClr val="tx1"/>
                </a:solidFill>
              </a:rPr>
              <a:t> or Functional </a:t>
            </a:r>
            <a:r>
              <a:rPr lang="en-US" sz="2400" dirty="0" err="1" smtClean="0">
                <a:solidFill>
                  <a:schemeClr val="tx1"/>
                </a:solidFill>
              </a:rPr>
              <a:t>Rnc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5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16104</TotalTime>
  <Words>896</Words>
  <Application>Microsoft Office PowerPoint</Application>
  <PresentationFormat>On-screen Show (4:3)</PresentationFormat>
  <Paragraphs>344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Wingdings</vt:lpstr>
      <vt:lpstr>Office Theme</vt:lpstr>
      <vt:lpstr>Outsourcing Private RAM Computation</vt:lpstr>
      <vt:lpstr>Problem Overview</vt:lpstr>
      <vt:lpstr>Use FHE! Done?</vt:lpstr>
      <vt:lpstr>PowerPoint Presentation</vt:lpstr>
      <vt:lpstr>Goals</vt:lpstr>
      <vt:lpstr>Goals</vt:lpstr>
      <vt:lpstr>Goals</vt:lpstr>
      <vt:lpstr>Garbled Computation</vt:lpstr>
      <vt:lpstr>Main Results</vt:lpstr>
      <vt:lpstr>Main Result</vt:lpstr>
      <vt:lpstr>PowerPoint Presentation</vt:lpstr>
      <vt:lpstr>1-Time Garbled RAM Definition</vt:lpstr>
      <vt:lpstr>Reusable Garbled RAM Definition</vt:lpstr>
      <vt:lpstr>PowerPoint Presentation</vt:lpstr>
      <vt:lpstr>PowerPoint Presentation</vt:lpstr>
      <vt:lpstr>PowerPoint Presentation</vt:lpstr>
      <vt:lpstr>Distributional Indistinguishability</vt:lpstr>
      <vt:lpstr>PowerPoint Presentation</vt:lpstr>
      <vt:lpstr>PowerPoint Presentation</vt:lpstr>
      <vt:lpstr>1-time Garbled RAM Definition</vt:lpstr>
      <vt:lpstr>Reusable Garbled RAM Definition</vt:lpstr>
      <vt:lpstr>PowerPoint Presentation</vt:lpstr>
      <vt:lpstr>Correlated Distributional Indistinguishability</vt:lpstr>
      <vt:lpstr>PowerPoint Presentation</vt:lpstr>
      <vt:lpstr>Outsourcing via  Reusable G-RAM</vt:lpstr>
      <vt:lpstr>Outsourcing via  Reusable G-RAM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Garbled RAM</dc:title>
  <dc:creator>wichs</dc:creator>
  <cp:lastModifiedBy>Microsoft account</cp:lastModifiedBy>
  <cp:revision>337</cp:revision>
  <dcterms:created xsi:type="dcterms:W3CDTF">2013-12-05T18:05:33Z</dcterms:created>
  <dcterms:modified xsi:type="dcterms:W3CDTF">2014-07-31T07:21:23Z</dcterms:modified>
</cp:coreProperties>
</file>