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9" r:id="rId3"/>
    <p:sldId id="258" r:id="rId4"/>
    <p:sldId id="271" r:id="rId5"/>
    <p:sldId id="260" r:id="rId6"/>
    <p:sldId id="261" r:id="rId7"/>
    <p:sldId id="262" r:id="rId8"/>
    <p:sldId id="263" r:id="rId9"/>
    <p:sldId id="267" r:id="rId10"/>
    <p:sldId id="264" r:id="rId11"/>
    <p:sldId id="266" r:id="rId12"/>
    <p:sldId id="274" r:id="rId13"/>
    <p:sldId id="269" r:id="rId14"/>
    <p:sldId id="268" r:id="rId15"/>
    <p:sldId id="270" r:id="rId16"/>
    <p:sldId id="272" r:id="rId17"/>
    <p:sldId id="275" r:id="rId18"/>
    <p:sldId id="273" r:id="rId19"/>
    <p:sldId id="276" r:id="rId20"/>
    <p:sldId id="278" r:id="rId21"/>
    <p:sldId id="277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14" autoAdjust="0"/>
  </p:normalViewPr>
  <p:slideViewPr>
    <p:cSldViewPr>
      <p:cViewPr varScale="1">
        <p:scale>
          <a:sx n="78" d="100"/>
          <a:sy n="78" d="100"/>
        </p:scale>
        <p:origin x="-3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411CB-ED70-49F9-9D91-0ED07535D770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7FE28-2FF0-4E53-847F-3BEB51F9F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1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7FE28-2FF0-4E53-847F-3BEB51F9FA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24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7FE28-2FF0-4E53-847F-3BEB51F9FAF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89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8D20E0D-B3D5-4EA9-A054-C68294785757}" type="datetimeFigureOut">
              <a:rPr lang="en-US" smtClean="0"/>
              <a:t>3/20/2012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761E2F-1001-4462-AE7D-02D357E43A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16.png"/><Relationship Id="rId5" Type="http://schemas.openxmlformats.org/officeDocument/2006/relationships/image" Target="../media/image100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0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7" Type="http://schemas.openxmlformats.org/officeDocument/2006/relationships/image" Target="../media/image21.png"/><Relationship Id="rId12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"/>
            <a:ext cx="7848600" cy="3505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/>
              <a:t>COUNTEREXAMPLES</a:t>
            </a:r>
            <a:br>
              <a:rPr lang="en-US" sz="4800" b="1" dirty="0" smtClean="0"/>
            </a:br>
            <a:r>
              <a:rPr lang="en-US" sz="4800" b="1" dirty="0" smtClean="0"/>
              <a:t>to</a:t>
            </a:r>
            <a:br>
              <a:rPr lang="en-US" sz="4800" b="1" dirty="0" smtClean="0"/>
            </a:br>
            <a:r>
              <a:rPr lang="en-US" sz="4800" b="1" dirty="0" smtClean="0"/>
              <a:t>Hardness Amplification</a:t>
            </a:r>
            <a:br>
              <a:rPr lang="en-US" sz="4800" b="1" dirty="0" smtClean="0"/>
            </a:br>
            <a:r>
              <a:rPr lang="en-US" sz="4800" b="1" dirty="0" smtClean="0"/>
              <a:t>beyond negligible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67200"/>
            <a:ext cx="7848600" cy="685800"/>
          </a:xfrm>
        </p:spPr>
        <p:txBody>
          <a:bodyPr>
            <a:normAutofit/>
          </a:bodyPr>
          <a:lstStyle/>
          <a:p>
            <a:r>
              <a:rPr lang="en-US" i="1" dirty="0" err="1" smtClean="0"/>
              <a:t>Yevgeniy</a:t>
            </a:r>
            <a:r>
              <a:rPr lang="en-US" i="1" dirty="0" smtClean="0"/>
              <a:t> </a:t>
            </a:r>
            <a:r>
              <a:rPr lang="en-US" i="1" dirty="0" err="1" smtClean="0"/>
              <a:t>Dodis</a:t>
            </a:r>
            <a:r>
              <a:rPr lang="en-US" i="1" dirty="0" smtClean="0"/>
              <a:t>, </a:t>
            </a:r>
            <a:r>
              <a:rPr lang="en-US" i="1" dirty="0" err="1" smtClean="0"/>
              <a:t>Abhishek</a:t>
            </a:r>
            <a:r>
              <a:rPr lang="en-US" i="1" dirty="0" smtClean="0"/>
              <a:t> Jain, Tal Moran, </a:t>
            </a:r>
            <a:r>
              <a:rPr lang="en-US" i="1" dirty="0" smtClean="0">
                <a:solidFill>
                  <a:srgbClr val="00B0F0"/>
                </a:solidFill>
              </a:rPr>
              <a:t>Daniel </a:t>
            </a:r>
            <a:r>
              <a:rPr lang="en-US" i="1" dirty="0" err="1" smtClean="0">
                <a:solidFill>
                  <a:srgbClr val="00B0F0"/>
                </a:solidFill>
              </a:rPr>
              <a:t>Wichs</a:t>
            </a:r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7650750" y="1702182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7086600" y="2212586"/>
            <a:ext cx="381000" cy="843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 flipV="1">
            <a:off x="7772400" y="2231366"/>
            <a:ext cx="364308" cy="801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7391400" y="1850366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flipV="1">
            <a:off x="7636692" y="3216288"/>
            <a:ext cx="381000" cy="843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7103292" y="4359288"/>
            <a:ext cx="381000" cy="843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29400" y="1345278"/>
                <a:ext cx="11689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</a:t>
                </a:r>
                <a:r>
                  <a:rPr lang="en-US" sz="2400" b="0" dirty="0" smtClean="0"/>
                  <a:t>utput</a:t>
                </a:r>
                <a:r>
                  <a:rPr lang="en-US" sz="2400" b="0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7030A0"/>
                        </a:solidFill>
                        <a:latin typeface="Cambria Math"/>
                      </a:rPr>
                      <m:t>z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345278"/>
                <a:ext cx="1168910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837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Extended Second-</a:t>
            </a:r>
            <a:r>
              <a:rPr lang="en-US" dirty="0" err="1" smtClean="0"/>
              <a:t>Preimage</a:t>
            </a:r>
            <a:r>
              <a:rPr lang="en-US" dirty="0" smtClean="0"/>
              <a:t> Resistance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492732"/>
                <a:ext cx="6400800" cy="529753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Hard problem for hash </a:t>
                </a:r>
                <a:r>
                  <a:rPr lang="en-US" dirty="0"/>
                  <a:t>functi</a:t>
                </a:r>
                <a:r>
                  <a:rPr lang="en-US" dirty="0" smtClean="0"/>
                  <a:t>on</a:t>
                </a:r>
              </a:p>
              <a:p>
                <a:pPr marL="320040" lvl="1" indent="0">
                  <a:buNone/>
                </a:pPr>
                <a14:m>
                  <m:oMath xmlns:m="http://schemas.openxmlformats.org/officeDocument/2006/math"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900" b="0" i="1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900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9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900" dirty="0" smtClean="0"/>
                  <a:t>.  </a:t>
                </a:r>
              </a:p>
              <a:p>
                <a:pPr lvl="8"/>
                <a:endParaRPr lang="en-US" sz="1300" u="sng" dirty="0"/>
              </a:p>
              <a:p>
                <a:r>
                  <a:rPr lang="en-US" u="sng" dirty="0" smtClean="0"/>
                  <a:t>ESPR Problem:</a:t>
                </a:r>
              </a:p>
              <a:p>
                <a:pPr lvl="1"/>
                <a:r>
                  <a:rPr lang="en-US" dirty="0" smtClean="0"/>
                  <a:t>Attacker get challenge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b="1" dirty="0" smtClean="0"/>
                  <a:t>.</a:t>
                </a:r>
              </a:p>
              <a:p>
                <a:pPr lvl="1"/>
                <a:r>
                  <a:rPr lang="en-US" dirty="0" smtClean="0"/>
                  <a:t>Attacker wins if it finds:</a:t>
                </a:r>
              </a:p>
              <a:p>
                <a:pPr lvl="2"/>
                <a:r>
                  <a:rPr lang="en-US" sz="2400" dirty="0" smtClean="0"/>
                  <a:t>A </a:t>
                </a:r>
                <a:r>
                  <a:rPr lang="en-US" sz="2400" i="1" dirty="0" err="1" smtClean="0"/>
                  <a:t>Merkle</a:t>
                </a:r>
                <a:r>
                  <a:rPr lang="en-US" sz="2400" i="1" dirty="0" smtClean="0"/>
                  <a:t>-path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rgbClr val="0070C0"/>
                        </a:solidFill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≤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i="1" dirty="0" smtClean="0"/>
                  <a:t> extending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i="1" dirty="0" smtClean="0"/>
                  <a:t>.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2"/>
                <a:r>
                  <a:rPr lang="en-US" sz="2400" i="1" dirty="0" smtClean="0"/>
                  <a:t>A second </a:t>
                </a:r>
                <a:r>
                  <a:rPr lang="en-US" sz="2400" i="1" dirty="0" err="1" smtClean="0"/>
                  <a:t>preimage</a:t>
                </a:r>
                <a:r>
                  <a:rPr lang="en-US" sz="2400" i="1" dirty="0" smtClean="0"/>
                  <a:t> of this path. </a:t>
                </a:r>
                <a:endParaRPr lang="en-US" sz="2400" dirty="0"/>
              </a:p>
              <a:p>
                <a:pPr lvl="8"/>
                <a:endParaRPr lang="en-US" sz="1300" dirty="0"/>
              </a:p>
              <a:p>
                <a:r>
                  <a:rPr lang="en-US" dirty="0" smtClean="0"/>
                  <a:t>ESPR implied </a:t>
                </a:r>
                <a:r>
                  <a:rPr lang="en-US" dirty="0"/>
                  <a:t>by </a:t>
                </a:r>
                <a:r>
                  <a:rPr lang="en-US" i="1" dirty="0"/>
                  <a:t>collision-resistance</a:t>
                </a:r>
                <a:r>
                  <a:rPr lang="en-US" dirty="0"/>
                  <a:t>.  </a:t>
                </a:r>
              </a:p>
              <a:p>
                <a:r>
                  <a:rPr lang="en-US" dirty="0" smtClean="0"/>
                  <a:t>Need ESPR to hold </a:t>
                </a:r>
                <a:r>
                  <a:rPr lang="en-US" dirty="0"/>
                  <a:t>for a </a:t>
                </a:r>
                <a:r>
                  <a:rPr lang="en-US" b="1" dirty="0"/>
                  <a:t>fixed</a:t>
                </a:r>
                <a:r>
                  <a:rPr lang="en-US" dirty="0"/>
                  <a:t>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Holds in “RO </a:t>
                </a:r>
                <a:r>
                  <a:rPr lang="en-US" dirty="0"/>
                  <a:t>model with </a:t>
                </a:r>
                <a:r>
                  <a:rPr lang="en-US" dirty="0" smtClean="0"/>
                  <a:t>advice” </a:t>
                </a:r>
                <a:r>
                  <a:rPr lang="en-US" sz="1900" dirty="0" smtClean="0">
                    <a:solidFill>
                      <a:srgbClr val="C00000"/>
                    </a:solidFill>
                  </a:rPr>
                  <a:t>[Unruh07]</a:t>
                </a:r>
                <a:endParaRPr lang="en-US" sz="3000" dirty="0">
                  <a:solidFill>
                    <a:srgbClr val="C00000"/>
                  </a:solidFill>
                </a:endParaRPr>
              </a:p>
              <a:p>
                <a:pPr marL="6858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492732"/>
                <a:ext cx="6400800" cy="5297532"/>
              </a:xfrm>
              <a:blipFill rotWithShape="1">
                <a:blip r:embed="rId4"/>
                <a:stretch>
                  <a:fillRect l="-381" t="-1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82000" y="3928817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3928817"/>
                <a:ext cx="609600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>
            <a:stCxn id="63" idx="0"/>
          </p:cNvCxnSpPr>
          <p:nvPr/>
        </p:nvCxnSpPr>
        <p:spPr>
          <a:xfrm flipH="1" flipV="1">
            <a:off x="7255692" y="5507966"/>
            <a:ext cx="364308" cy="801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4" idx="0"/>
          </p:cNvCxnSpPr>
          <p:nvPr/>
        </p:nvCxnSpPr>
        <p:spPr>
          <a:xfrm flipV="1">
            <a:off x="6569892" y="5489186"/>
            <a:ext cx="381000" cy="843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7315200" y="6309511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6309511"/>
                <a:ext cx="609600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6265092" y="6333064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092" y="6333064"/>
                <a:ext cx="609600" cy="4572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7806508" y="5113864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508" y="5113864"/>
                <a:ext cx="609600" cy="4572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6798492" y="2921258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492" y="2921258"/>
                <a:ext cx="609600" cy="4572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Oval 74"/>
          <p:cNvSpPr/>
          <p:nvPr/>
        </p:nvSpPr>
        <p:spPr>
          <a:xfrm>
            <a:off x="6874692" y="5126966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65982" y="2403765"/>
                <a:ext cx="20576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 err="1" smtClean="0"/>
                  <a:t>preimage</a:t>
                </a:r>
                <a:r>
                  <a:rPr lang="en-US" sz="2400" b="0" dirty="0" smtClean="0">
                    <a:solidFill>
                      <a:srgbClr val="7030A0"/>
                    </a:solidFill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982" y="2403765"/>
                <a:ext cx="2057679" cy="461665"/>
              </a:xfrm>
              <a:prstGeom prst="rect">
                <a:avLst/>
              </a:prstGeom>
              <a:blipFill rotWithShape="1">
                <a:blip r:embed="rId10"/>
                <a:stretch>
                  <a:fillRect l="-474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/>
          <p:cNvCxnSpPr/>
          <p:nvPr/>
        </p:nvCxnSpPr>
        <p:spPr>
          <a:xfrm flipH="1" flipV="1">
            <a:off x="7789092" y="4378068"/>
            <a:ext cx="364308" cy="801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408092" y="3997068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flipH="1" flipV="1">
            <a:off x="8322492" y="3235068"/>
            <a:ext cx="364308" cy="801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7941492" y="2854068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100" name="Left Brace 99"/>
          <p:cNvSpPr/>
          <p:nvPr/>
        </p:nvSpPr>
        <p:spPr>
          <a:xfrm rot="16200000">
            <a:off x="7514960" y="2095828"/>
            <a:ext cx="228600" cy="668699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71516" y="4495800"/>
                <a:ext cx="3153084" cy="381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i="1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≠</m:t>
                    </m:r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smtClean="0"/>
                  <a:t>s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s.t.</a:t>
                </a:r>
                <a:r>
                  <a:rPr lang="en-US" sz="2200" dirty="0" smtClean="0"/>
                  <a:t>.t</a:t>
                </a:r>
                <a:r>
                  <a:rPr lang="en-US" sz="2200" dirty="0"/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>
                        <a:solidFill>
                          <a:srgbClr val="7030A0"/>
                        </a:solidFill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en-US" sz="2200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y</m:t>
                            </m:r>
                          </m:e>
                          <m:sup>
                            <m:r>
                              <a:rPr lang="en-US" sz="220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r>
                      <a:rPr lang="en-US" sz="2200" i="1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sz="2200" dirty="0" smtClean="0"/>
                  <a:t>.</a:t>
                </a:r>
                <a:r>
                  <a:rPr lang="en-US" sz="2200" dirty="0" smtClean="0">
                    <a:solidFill>
                      <a:schemeClr val="tx1"/>
                    </a:solidFill>
                  </a:rPr>
                  <a:t>.</a:t>
                </a:r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516" y="4495800"/>
                <a:ext cx="3153084" cy="381000"/>
              </a:xfrm>
              <a:prstGeom prst="rect">
                <a:avLst/>
              </a:prstGeom>
              <a:blipFill rotWithShape="1">
                <a:blip r:embed="rId11"/>
                <a:stretch>
                  <a:fillRect l="-192" t="-13846" r="-960" b="-3384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53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7" grpId="0"/>
      <p:bldP spid="23" grpId="0" animBg="1"/>
      <p:bldP spid="63" grpId="0" animBg="1"/>
      <p:bldP spid="64" grpId="0" animBg="1"/>
      <p:bldP spid="65" grpId="0" animBg="1"/>
      <p:bldP spid="66" grpId="0" animBg="1"/>
      <p:bldP spid="75" grpId="0" animBg="1"/>
      <p:bldP spid="28" grpId="0"/>
      <p:bldP spid="91" grpId="0" animBg="1"/>
      <p:bldP spid="94" grpId="0" animBg="1"/>
      <p:bldP spid="100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ESPR Does Not Amplify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" y="1570873"/>
                <a:ext cx="9144000" cy="155332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independent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Build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-Tree. Single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pre-image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Guess second </a:t>
                </a:r>
                <a:r>
                  <a:rPr lang="en-US" dirty="0" err="1" smtClean="0"/>
                  <a:t>preimage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Good with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If guess is good, can break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instances!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" y="1570873"/>
                <a:ext cx="9144000" cy="1553327"/>
              </a:xfrm>
              <a:blipFill rotWithShape="1">
                <a:blip r:embed="rId2"/>
                <a:stretch>
                  <a:fillRect l="-133" t="-7451" b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6248400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248400"/>
                <a:ext cx="609600" cy="457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752600" y="6247016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6247016"/>
                <a:ext cx="609600" cy="457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>
            <a:stCxn id="5" idx="0"/>
          </p:cNvCxnSpPr>
          <p:nvPr/>
        </p:nvCxnSpPr>
        <p:spPr>
          <a:xfrm flipV="1">
            <a:off x="990600" y="5527964"/>
            <a:ext cx="609600" cy="72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</p:cNvCxnSpPr>
          <p:nvPr/>
        </p:nvCxnSpPr>
        <p:spPr>
          <a:xfrm flipH="1" flipV="1">
            <a:off x="1600200" y="5527964"/>
            <a:ext cx="457200" cy="71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333500" y="52993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67000" y="6248400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248400"/>
                <a:ext cx="609600" cy="457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733800" y="6247016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6247016"/>
                <a:ext cx="609600" cy="4572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>
            <a:stCxn id="12" idx="0"/>
          </p:cNvCxnSpPr>
          <p:nvPr/>
        </p:nvCxnSpPr>
        <p:spPr>
          <a:xfrm flipV="1">
            <a:off x="2971800" y="5527964"/>
            <a:ext cx="609600" cy="72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0"/>
          </p:cNvCxnSpPr>
          <p:nvPr/>
        </p:nvCxnSpPr>
        <p:spPr>
          <a:xfrm flipH="1" flipV="1">
            <a:off x="3581400" y="5527964"/>
            <a:ext cx="457200" cy="71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314700" y="52993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18" name="Straight Connector 17"/>
          <p:cNvCxnSpPr>
            <a:stCxn id="11" idx="0"/>
          </p:cNvCxnSpPr>
          <p:nvPr/>
        </p:nvCxnSpPr>
        <p:spPr>
          <a:xfrm flipV="1">
            <a:off x="1600200" y="4461164"/>
            <a:ext cx="99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16" idx="0"/>
          </p:cNvCxnSpPr>
          <p:nvPr/>
        </p:nvCxnSpPr>
        <p:spPr>
          <a:xfrm>
            <a:off x="2590800" y="4461164"/>
            <a:ext cx="99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48200" y="6248400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248400"/>
                <a:ext cx="609600" cy="4572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15000" y="6247016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247016"/>
                <a:ext cx="609600" cy="4572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1" idx="0"/>
          </p:cNvCxnSpPr>
          <p:nvPr/>
        </p:nvCxnSpPr>
        <p:spPr>
          <a:xfrm flipV="1">
            <a:off x="4953000" y="5527964"/>
            <a:ext cx="609600" cy="72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/>
        </p:nvCxnSpPr>
        <p:spPr>
          <a:xfrm flipH="1" flipV="1">
            <a:off x="5562600" y="5527964"/>
            <a:ext cx="457200" cy="71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295900" y="52993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629400" y="6248400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6248400"/>
                <a:ext cx="609600" cy="4572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696200" y="6247016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𝟖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6247016"/>
                <a:ext cx="609600" cy="4572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/>
          <p:cNvCxnSpPr>
            <a:stCxn id="26" idx="0"/>
          </p:cNvCxnSpPr>
          <p:nvPr/>
        </p:nvCxnSpPr>
        <p:spPr>
          <a:xfrm flipV="1">
            <a:off x="6934200" y="5527964"/>
            <a:ext cx="609600" cy="72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0"/>
          </p:cNvCxnSpPr>
          <p:nvPr/>
        </p:nvCxnSpPr>
        <p:spPr>
          <a:xfrm flipH="1" flipV="1">
            <a:off x="7543800" y="5527964"/>
            <a:ext cx="457200" cy="71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7277100" y="52993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1" name="Straight Connector 30"/>
          <p:cNvCxnSpPr>
            <a:stCxn id="25" idx="0"/>
          </p:cNvCxnSpPr>
          <p:nvPr/>
        </p:nvCxnSpPr>
        <p:spPr>
          <a:xfrm flipV="1">
            <a:off x="5562600" y="4461164"/>
            <a:ext cx="99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30" idx="0"/>
          </p:cNvCxnSpPr>
          <p:nvPr/>
        </p:nvCxnSpPr>
        <p:spPr>
          <a:xfrm>
            <a:off x="6553200" y="4461164"/>
            <a:ext cx="99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286000" y="43087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324600" y="43087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6" name="Straight Connector 35"/>
          <p:cNvCxnSpPr>
            <a:stCxn id="33" idx="0"/>
          </p:cNvCxnSpPr>
          <p:nvPr/>
        </p:nvCxnSpPr>
        <p:spPr>
          <a:xfrm flipV="1">
            <a:off x="2552700" y="3851564"/>
            <a:ext cx="19431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0"/>
          </p:cNvCxnSpPr>
          <p:nvPr/>
        </p:nvCxnSpPr>
        <p:spPr>
          <a:xfrm>
            <a:off x="4495800" y="3851564"/>
            <a:ext cx="20955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267200" y="36229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541346" y="3429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15314" y="3077327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z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14" y="3077327"/>
                <a:ext cx="4090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23638" y="4186535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8" y="4186535"/>
                <a:ext cx="4464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Left Brace 44"/>
          <p:cNvSpPr/>
          <p:nvPr/>
        </p:nvSpPr>
        <p:spPr>
          <a:xfrm rot="16200000">
            <a:off x="4429128" y="3167360"/>
            <a:ext cx="228600" cy="2038351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9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  <p:bldP spid="16" grpId="0" animBg="1"/>
      <p:bldP spid="21" grpId="0" animBg="1"/>
      <p:bldP spid="22" grpId="0" animBg="1"/>
      <p:bldP spid="25" grpId="0" animBg="1"/>
      <p:bldP spid="26" grpId="0" animBg="1"/>
      <p:bldP spid="27" grpId="0" animBg="1"/>
      <p:bldP spid="30" grpId="0" animBg="1"/>
      <p:bldP spid="33" grpId="0" animBg="1"/>
      <p:bldP spid="34" grpId="0" animBg="1"/>
      <p:bldP spid="39" grpId="0" animBg="1"/>
      <p:bldP spid="43" grpId="0"/>
      <p:bldP spid="44" grpId="0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ESPR Does Not Amplify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" y="1570873"/>
                <a:ext cx="9144000" cy="155332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independent instances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Build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-Tree. Single output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en-US" dirty="0" smtClean="0"/>
                  <a:t>, pre-image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Guess second </a:t>
                </a:r>
                <a:r>
                  <a:rPr lang="en-US" dirty="0" err="1" smtClean="0"/>
                  <a:t>preimage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 Good with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smtClean="0"/>
                  <a:t>If guess is good, can break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instances!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" y="1570873"/>
                <a:ext cx="9144000" cy="1553327"/>
              </a:xfrm>
              <a:blipFill rotWithShape="1">
                <a:blip r:embed="rId2"/>
                <a:stretch>
                  <a:fillRect l="-133" t="-7451" b="-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648200" y="6248400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6248400"/>
                <a:ext cx="609600" cy="4572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15000" y="6247016"/>
                <a:ext cx="6096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6247016"/>
                <a:ext cx="609600" cy="4572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1" idx="0"/>
          </p:cNvCxnSpPr>
          <p:nvPr/>
        </p:nvCxnSpPr>
        <p:spPr>
          <a:xfrm flipV="1">
            <a:off x="4953000" y="5527964"/>
            <a:ext cx="609600" cy="720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2" idx="0"/>
          </p:cNvCxnSpPr>
          <p:nvPr/>
        </p:nvCxnSpPr>
        <p:spPr>
          <a:xfrm flipH="1" flipV="1">
            <a:off x="5562600" y="5527964"/>
            <a:ext cx="457200" cy="71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295900" y="52993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1" name="Straight Connector 30"/>
          <p:cNvCxnSpPr>
            <a:stCxn id="25" idx="0"/>
          </p:cNvCxnSpPr>
          <p:nvPr/>
        </p:nvCxnSpPr>
        <p:spPr>
          <a:xfrm flipV="1">
            <a:off x="5562600" y="4461164"/>
            <a:ext cx="99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553200" y="4461164"/>
            <a:ext cx="9906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324600" y="43087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552700" y="3851564"/>
            <a:ext cx="19431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4" idx="0"/>
          </p:cNvCxnSpPr>
          <p:nvPr/>
        </p:nvCxnSpPr>
        <p:spPr>
          <a:xfrm>
            <a:off x="4495800" y="3851564"/>
            <a:ext cx="20955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4267200" y="3622964"/>
            <a:ext cx="533400" cy="45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</a:rPr>
              <a:t>h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541346" y="3429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315314" y="3077327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7030A0"/>
                          </a:solidFill>
                          <a:latin typeface="Cambria Math"/>
                        </a:rPr>
                        <m:t>z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314" y="3077327"/>
                <a:ext cx="409086" cy="46166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23638" y="4186535"/>
                <a:ext cx="446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638" y="4186535"/>
                <a:ext cx="446404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Left Brace 40"/>
          <p:cNvSpPr/>
          <p:nvPr/>
        </p:nvSpPr>
        <p:spPr>
          <a:xfrm rot="16200000">
            <a:off x="4429128" y="3167360"/>
            <a:ext cx="228600" cy="2038351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781800" y="5299364"/>
                <a:ext cx="16764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𝟕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5299364"/>
                <a:ext cx="1676400" cy="45720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714500" y="4308764"/>
                <a:ext cx="1676400" cy="457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h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…</m:t>
                      </m:r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4308764"/>
                <a:ext cx="1676400" cy="45720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8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for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524000"/>
                <a:ext cx="8613648" cy="51054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Construct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hard NP problem </a:t>
                </a:r>
                <a:r>
                  <a:rPr lang="en-US" dirty="0" smtClean="0"/>
                  <a:t>for which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direct product never amplifies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 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how to embed this problem inside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OWF</a:t>
                </a:r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Modify parameters to get counterexample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524000"/>
                <a:ext cx="8613648" cy="5105400"/>
              </a:xfrm>
              <a:blipFill rotWithShape="1">
                <a:blip r:embed="rId2"/>
                <a:stretch>
                  <a:fillRect l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52400" y="269263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1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0.224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 ESPR Problem in OWF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76400"/>
                <a:ext cx="91440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𝑔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be a </a:t>
                </a:r>
                <a:r>
                  <a:rPr lang="en-US" i="1" dirty="0" smtClean="0"/>
                  <a:t>regular</a:t>
                </a:r>
                <a:r>
                  <a:rPr lang="en-US" dirty="0" smtClean="0"/>
                  <a:t> OWF. </a:t>
                </a:r>
              </a:p>
              <a:p>
                <a:pPr lvl="8"/>
                <a:endParaRPr lang="en-US" sz="3000" dirty="0" smtClean="0"/>
              </a:p>
              <a:p>
                <a:r>
                  <a:rPr lang="en-US" u="sng" dirty="0" smtClean="0"/>
                  <a:t>Define: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∈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ESPR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 smtClean="0"/>
              </a:p>
              <a:p>
                <a:pPr lvl="8"/>
                <a:endParaRPr lang="en-US" dirty="0" smtClean="0"/>
              </a:p>
              <a:p>
                <a:pPr lvl="1"/>
                <a:r>
                  <a:rPr lang="en-US" dirty="0"/>
                  <a:t>On random input,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𝑔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w.o.p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To </a:t>
                </a:r>
                <a:r>
                  <a:rPr lang="en-US" dirty="0"/>
                  <a:t>invert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dirty="0"/>
                  <a:t>  need to either:</a:t>
                </a:r>
              </a:p>
              <a:p>
                <a:pPr lvl="2"/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𝑎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or</a:t>
                </a:r>
              </a:p>
              <a:p>
                <a:pPr lvl="2"/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𝑤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ESPR</m:t>
                    </m:r>
                  </m:oMath>
                </a14:m>
                <a:endParaRPr lang="en-US" dirty="0"/>
              </a:p>
              <a:p>
                <a:pPr lvl="8"/>
                <a:endParaRPr lang="en-US" u="sng" dirty="0" smtClean="0"/>
              </a:p>
              <a:p>
                <a:r>
                  <a:rPr lang="en-US" u="sng" dirty="0" smtClean="0"/>
                  <a:t>Claim: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a OWF.</a:t>
                </a:r>
              </a:p>
              <a:p>
                <a:r>
                  <a:rPr lang="en-US" u="sng" dirty="0" smtClean="0"/>
                  <a:t>Claim: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is no more secure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DP of ESPR problem.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76400"/>
                <a:ext cx="9144000" cy="4876800"/>
              </a:xfrm>
              <a:blipFill rotWithShape="1">
                <a:blip r:embed="rId2"/>
                <a:stretch>
                  <a:fillRect l="-267" t="-2000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0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for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524000"/>
                <a:ext cx="8613648" cy="51054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Construct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hard NP problem </a:t>
                </a:r>
                <a:r>
                  <a:rPr lang="en-US" dirty="0" smtClean="0"/>
                  <a:t>for which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direct product never amplifies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 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how to embed this problem inside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OWF</a:t>
                </a:r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Modify parameters to get counterexample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524000"/>
                <a:ext cx="8613648" cy="5105400"/>
              </a:xfrm>
              <a:blipFill rotWithShape="1">
                <a:blip r:embed="rId2"/>
                <a:stretch>
                  <a:fillRect l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188976" y="4191000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12766E-6 L -0.00399 0.1720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 for OWFs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524000"/>
                <a:ext cx="9144000" cy="5257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Have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such that: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b="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b="0" i="1" dirty="0" smtClean="0">
                    <a:latin typeface="Cambria Math"/>
                  </a:rPr>
                  <a:t>  </a:t>
                </a:r>
                <a:r>
                  <a:rPr lang="en-US" dirty="0" smtClean="0"/>
                  <a:t>is secure OWF. </a:t>
                </a:r>
                <a:endParaRPr lang="en-US" b="0" i="1" dirty="0" smtClean="0">
                  <a:latin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 is not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 secure,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:  On security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 smtClean="0"/>
                  <a:t>,                              behaves like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with security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𝑔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is </a:t>
                </a:r>
                <a:r>
                  <a:rPr lang="en-US" dirty="0" smtClean="0"/>
                  <a:t>still secure </a:t>
                </a:r>
                <a:r>
                  <a:rPr lang="en-US" dirty="0"/>
                  <a:t>in </a:t>
                </a:r>
                <a:r>
                  <a:rPr lang="en-US" dirty="0">
                    <a:solidFill>
                      <a:srgbClr val="00B050"/>
                    </a:solidFill>
                  </a:rPr>
                  <a:t>standard sense</a:t>
                </a:r>
                <a:r>
                  <a:rPr lang="en-US" dirty="0"/>
                  <a:t>. </a:t>
                </a:r>
                <a:r>
                  <a:rPr lang="en-US" dirty="0" smtClean="0"/>
                  <a:t>(poor exact security)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is not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secure</a:t>
                </a:r>
                <a:r>
                  <a:rPr lang="en-US" dirty="0"/>
                  <a:t>, 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524000"/>
                <a:ext cx="9144000" cy="5257800"/>
              </a:xfrm>
              <a:blipFill rotWithShape="1">
                <a:blip r:embed="rId2"/>
                <a:stretch>
                  <a:fillRect l="-333" t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 rot="5400000">
            <a:off x="1447800" y="3505200"/>
            <a:ext cx="990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3429000"/>
            <a:ext cx="1603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Scale Down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257775" y="2022157"/>
                <a:ext cx="5505225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600" dirty="0">
                    <a:solidFill>
                      <a:prstClr val="black"/>
                    </a:solidFill>
                  </a:rPr>
                  <a:t>Assume (time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𝑐𝑛</m:t>
                        </m:r>
                      </m:sup>
                    </m:sSup>
                  </m:oMath>
                </a14:m>
                <a:r>
                  <a:rPr lang="en-US" sz="2600" i="1" dirty="0">
                    <a:solidFill>
                      <a:prstClr val="black"/>
                    </a:solidFill>
                    <a:latin typeface="Cambria Math"/>
                  </a:rPr>
                  <a:t> ,</a:t>
                </a:r>
                <a:r>
                  <a:rPr lang="en-US" sz="2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sz="2600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𝑐𝑛</m:t>
                        </m:r>
                      </m:sup>
                    </m:sSup>
                  </m:oMath>
                </a14:m>
                <a:r>
                  <a:rPr lang="en-US" sz="2600" dirty="0">
                    <a:solidFill>
                      <a:prstClr val="black"/>
                    </a:solidFill>
                  </a:rPr>
                  <a:t>)-security.</a:t>
                </a:r>
                <a:endParaRPr lang="en-US" sz="2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775" y="2022157"/>
                <a:ext cx="5505225" cy="492443"/>
              </a:xfrm>
              <a:prstGeom prst="rect">
                <a:avLst/>
              </a:prstGeom>
              <a:blipFill rotWithShape="1">
                <a:blip r:embed="rId3"/>
                <a:stretch>
                  <a:fillRect l="-1766" t="-12048" r="-1104" b="-277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13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074324"/>
            <a:ext cx="8991600" cy="1600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Counterexample for OWFs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524000"/>
                <a:ext cx="9144000" cy="52578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b="1" u="sng" dirty="0" smtClean="0"/>
                  <a:t>Theorem: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Assuming exponential security of ESPR problem, there exists a (weak) OWF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whose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DP does not amplify security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 no matter how large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524000"/>
                <a:ext cx="9144000" cy="5257800"/>
              </a:xfrm>
              <a:blipFill rotWithShape="1">
                <a:blip r:embed="rId2"/>
                <a:stretch>
                  <a:fillRect l="-333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05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for </a:t>
            </a:r>
            <a:r>
              <a:rPr lang="en-US" dirty="0" smtClean="0">
                <a:solidFill>
                  <a:srgbClr val="FF0000"/>
                </a:solidFill>
              </a:rPr>
              <a:t>Signatures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752600"/>
                <a:ext cx="8915400" cy="48006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Standard direct-product theorem holds for </a:t>
                </a:r>
                <a:r>
                  <a:rPr lang="en-US" i="1" dirty="0" smtClean="0"/>
                  <a:t>stateless</a:t>
                </a:r>
                <a:r>
                  <a:rPr lang="en-US" dirty="0" smtClean="0"/>
                  <a:t> signatures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weak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standard security</a:t>
                </a:r>
                <a:r>
                  <a:rPr lang="en-US" dirty="0" smtClean="0"/>
                  <a:t>). </a:t>
                </a:r>
                <a:r>
                  <a:rPr lang="en-US" sz="2400" i="1" dirty="0" smtClean="0">
                    <a:solidFill>
                      <a:srgbClr val="C00000"/>
                    </a:solidFill>
                  </a:rPr>
                  <a:t>[DIJK09]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Show: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Dream DP </a:t>
                </a:r>
                <a:r>
                  <a:rPr lang="en-US" dirty="0" smtClean="0"/>
                  <a:t>theorem does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dirty="0" smtClean="0"/>
                  <a:t> hold.</a:t>
                </a:r>
              </a:p>
              <a:p>
                <a:endParaRPr lang="en-US" dirty="0"/>
              </a:p>
              <a:p>
                <a:r>
                  <a:rPr lang="en-US" dirty="0" smtClean="0"/>
                  <a:t>Main idea: embed a </a:t>
                </a:r>
                <a:r>
                  <a:rPr lang="en-US" i="1" dirty="0" smtClean="0"/>
                  <a:t>multi-party computation (MPC)</a:t>
                </a:r>
                <a:r>
                  <a:rPr lang="en-US" dirty="0" smtClean="0"/>
                  <a:t> protocol inside a signature scheme.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752600"/>
                <a:ext cx="8915400" cy="4800600"/>
              </a:xfrm>
              <a:blipFill rotWithShape="1">
                <a:blip r:embed="rId2"/>
                <a:stretch>
                  <a:fillRect l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8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399" y="3124200"/>
            <a:ext cx="8830887" cy="2362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Example: </a:t>
            </a:r>
            <a:r>
              <a:rPr lang="en-US" dirty="0" err="1" smtClean="0"/>
              <a:t>Stateful</a:t>
            </a:r>
            <a:r>
              <a:rPr lang="en-US" dirty="0" smtClean="0"/>
              <a:t>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89154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Take any signature scheme, and a </a:t>
                </a:r>
                <a:r>
                  <a:rPr lang="en-US" i="1" dirty="0" smtClean="0"/>
                  <a:t>multi-party coin-tossing protoco</a:t>
                </a:r>
                <a:r>
                  <a:rPr lang="en-US" dirty="0" smtClean="0"/>
                  <a:t>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Modify signature algorithm.  On message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sz="3000" dirty="0" smtClean="0"/>
                  <a:t>Sign </a:t>
                </a:r>
                <a:r>
                  <a:rPr lang="en-US" sz="30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3000" dirty="0" smtClean="0"/>
                  <a:t> using original scheme.</a:t>
                </a:r>
              </a:p>
              <a:p>
                <a:pPr lvl="8"/>
                <a:endParaRPr lang="en-US" sz="1100" dirty="0" smtClean="0"/>
              </a:p>
              <a:p>
                <a:pPr lvl="1"/>
                <a:r>
                  <a:rPr lang="en-US" sz="2800" dirty="0" smtClean="0"/>
                  <a:t>If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m =  “</a:t>
                </a:r>
                <a:r>
                  <a:rPr lang="en-US" sz="2800" dirty="0" err="1" smtClean="0">
                    <a:solidFill>
                      <a:srgbClr val="0070C0"/>
                    </a:solidFill>
                  </a:rPr>
                  <a:t>init_prot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: parties=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, role=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” </a:t>
                </a:r>
                <a:r>
                  <a:rPr lang="en-US" sz="2800" dirty="0" smtClean="0"/>
                  <a:t>begin executing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 smtClean="0"/>
                  <a:t> party protocol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70C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800" dirty="0" smtClean="0"/>
                  <a:t>acting as party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rgbClr val="0070C0"/>
                    </a:solidFill>
                  </a:rPr>
                  <a:t>. </a:t>
                </a:r>
                <a:r>
                  <a:rPr lang="en-US" sz="2800" dirty="0"/>
                  <a:t>(stateful)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 lvl="2"/>
                <a:r>
                  <a:rPr lang="en-US" sz="2600" dirty="0" smtClean="0"/>
                  <a:t>For future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2600" dirty="0" smtClean="0"/>
                  <a:t>, 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600" dirty="0" smtClean="0"/>
                  <a:t> on </a:t>
                </a:r>
                <a:r>
                  <a:rPr lang="en-US" sz="2600" dirty="0" smtClean="0">
                    <a:solidFill>
                      <a:srgbClr val="0070C0"/>
                    </a:solidFill>
                  </a:rPr>
                  <a:t>m</a:t>
                </a:r>
                <a:r>
                  <a:rPr lang="en-US" sz="2600" dirty="0" smtClean="0"/>
                  <a:t> and append output to the signature.</a:t>
                </a:r>
              </a:p>
              <a:p>
                <a:pPr lvl="2"/>
                <a:r>
                  <a:rPr lang="en-US" sz="2600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srgbClr val="0070C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sz="2600" dirty="0" smtClean="0"/>
                  <a:t> terminates with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 smtClean="0"/>
                  <a:t>: output </a:t>
                </a:r>
                <a:r>
                  <a:rPr lang="en-US" sz="2600" dirty="0" err="1" smtClean="0">
                    <a:solidFill>
                      <a:srgbClr val="0070C0"/>
                    </a:solidFill>
                  </a:rPr>
                  <a:t>sk</a:t>
                </a:r>
                <a:r>
                  <a:rPr lang="en-US" sz="2600" dirty="0" smtClean="0"/>
                  <a:t> with signature.</a:t>
                </a:r>
              </a:p>
              <a:p>
                <a:pPr lvl="4"/>
                <a:endParaRPr lang="en-US" dirty="0"/>
              </a:p>
              <a:p>
                <a:r>
                  <a:rPr lang="en-US" dirty="0" smtClean="0"/>
                  <a:t>Stand-alone scheme is secure.</a:t>
                </a:r>
              </a:p>
              <a:p>
                <a:pPr lvl="1"/>
                <a:r>
                  <a:rPr lang="en-US" dirty="0" smtClean="0"/>
                  <a:t>Attacker can’t cause execution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 to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8915400" cy="5029200"/>
              </a:xfrm>
              <a:blipFill rotWithShape="1">
                <a:blip r:embed="rId2"/>
                <a:stretch>
                  <a:fillRect l="-273" t="-1939" b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39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ock"/>
          <p:cNvSpPr>
            <a:spLocks noEditPoints="1" noChangeArrowheads="1"/>
          </p:cNvSpPr>
          <p:nvPr/>
        </p:nvSpPr>
        <p:spPr bwMode="auto">
          <a:xfrm rot="2178608">
            <a:off x="6133543" y="4891680"/>
            <a:ext cx="862011" cy="1104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0" descr="C:\Users\danwichs\AppData\Local\Microsoft\Windows\Temporary Internet Files\Content.IE5\MY7HI7UJ\MC900391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855">
            <a:off x="2337210" y="3753983"/>
            <a:ext cx="2057400" cy="20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Amplification</a:t>
            </a:r>
            <a:endParaRPr lang="en-US" dirty="0"/>
          </a:p>
        </p:txBody>
      </p:sp>
      <p:pic>
        <p:nvPicPr>
          <p:cNvPr id="1034" name="Picture 10" descr="C:\Users\danwichs\AppData\Local\Microsoft\Windows\Temporary Internet Files\Content.IE5\MY7HI7UJ\MC900391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1474">
            <a:off x="284474" y="3815665"/>
            <a:ext cx="2057400" cy="20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657333"/>
            <a:ext cx="8689848" cy="1676400"/>
          </a:xfrm>
        </p:spPr>
        <p:txBody>
          <a:bodyPr/>
          <a:lstStyle/>
          <a:p>
            <a:r>
              <a:rPr lang="en-US" dirty="0" smtClean="0"/>
              <a:t>Go from </a:t>
            </a:r>
            <a:r>
              <a:rPr lang="en-US" dirty="0" smtClean="0">
                <a:solidFill>
                  <a:srgbClr val="FF0000"/>
                </a:solidFill>
              </a:rPr>
              <a:t>“weak” security  </a:t>
            </a:r>
            <a:r>
              <a:rPr lang="en-US" dirty="0" smtClean="0"/>
              <a:t>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“strong” security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Lock"/>
          <p:cNvSpPr>
            <a:spLocks noEditPoints="1" noChangeArrowheads="1"/>
          </p:cNvSpPr>
          <p:nvPr/>
        </p:nvSpPr>
        <p:spPr bwMode="auto">
          <a:xfrm>
            <a:off x="2001754" y="5060265"/>
            <a:ext cx="862011" cy="1104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0" descr="C:\Users\danwichs\AppData\Local\Microsoft\Windows\Temporary Internet Files\Content.IE5\MY7HI7UJ\MC900391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1474">
            <a:off x="4954452" y="3722564"/>
            <a:ext cx="2057400" cy="20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danwichs\AppData\Local\Microsoft\Windows\Temporary Internet Files\Content.IE5\MY7HI7UJ\MC90039116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7855">
            <a:off x="6827344" y="3757488"/>
            <a:ext cx="2057400" cy="20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ock"/>
          <p:cNvSpPr>
            <a:spLocks noEditPoints="1" noChangeArrowheads="1"/>
          </p:cNvSpPr>
          <p:nvPr/>
        </p:nvSpPr>
        <p:spPr bwMode="auto">
          <a:xfrm>
            <a:off x="6510515" y="4941764"/>
            <a:ext cx="862011" cy="1104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ock"/>
          <p:cNvSpPr>
            <a:spLocks noEditPoints="1" noChangeArrowheads="1"/>
          </p:cNvSpPr>
          <p:nvPr/>
        </p:nvSpPr>
        <p:spPr bwMode="auto">
          <a:xfrm rot="20760600">
            <a:off x="6941521" y="4979490"/>
            <a:ext cx="862011" cy="1104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ock"/>
          <p:cNvSpPr>
            <a:spLocks noEditPoints="1" noChangeArrowheads="1"/>
          </p:cNvSpPr>
          <p:nvPr/>
        </p:nvSpPr>
        <p:spPr bwMode="auto">
          <a:xfrm rot="17583957">
            <a:off x="7187661" y="4831138"/>
            <a:ext cx="862011" cy="11049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9606 h 21600"/>
              <a:gd name="T4" fmla="*/ 10800 w 21600"/>
              <a:gd name="T5" fmla="*/ 21600 h 21600"/>
              <a:gd name="T6" fmla="*/ 0 w 21600"/>
              <a:gd name="T7" fmla="*/ 9606 h 21600"/>
              <a:gd name="T8" fmla="*/ 744 w 21600"/>
              <a:gd name="T9" fmla="*/ 9904 h 21600"/>
              <a:gd name="T10" fmla="*/ 21134 w 21600"/>
              <a:gd name="T11" fmla="*/ 153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C0C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990600" y="6196262"/>
            <a:ext cx="2660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Weakly Secure</a:t>
            </a:r>
            <a:endParaRPr lang="en-US" sz="3200" i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0534" y="6172200"/>
            <a:ext cx="2665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00B050"/>
                </a:solidFill>
              </a:rPr>
              <a:t>Strongly Secure</a:t>
            </a:r>
            <a:endParaRPr lang="en-US" sz="3200" i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0391" y="5612715"/>
            <a:ext cx="17604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50% Defective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372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18" grpId="0" animBg="1"/>
      <p:bldP spid="19" grpId="0" animBg="1"/>
      <p:bldP spid="21" grpId="0" animBg="1"/>
      <p:bldP spid="23" grpId="0"/>
      <p:bldP spid="2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Toy Example: </a:t>
            </a:r>
            <a:r>
              <a:rPr lang="en-US" dirty="0" err="1" smtClean="0"/>
              <a:t>Stateful</a:t>
            </a:r>
            <a:r>
              <a:rPr lang="en-US" dirty="0" smtClean="0"/>
              <a:t>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8915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To break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DP,  pass messages between the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signing oracles to execute a single (honest) instance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Π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can break all instances!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8915400" cy="5029200"/>
              </a:xfrm>
              <a:blipFill rotWithShape="1">
                <a:blip r:embed="rId2"/>
                <a:stretch>
                  <a:fillRect l="-342" t="-1212" r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8600" y="5105400"/>
                <a:ext cx="19812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𝑆𝑖𝑔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105400"/>
                <a:ext cx="1981200" cy="12192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667000" y="5105400"/>
                <a:ext cx="19812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𝑆𝑖𝑔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105400"/>
                <a:ext cx="1981200" cy="12192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48400" y="5105400"/>
                <a:ext cx="1981200" cy="1219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𝑆𝑖𝑔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en-US" sz="28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(⋅)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105400"/>
                <a:ext cx="1981200" cy="121920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105400" y="55303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7" name="Picture 3" descr="C:\Users\danwichs\AppData\Local\Microsoft\Windows\Temporary Internet Files\Content.IE5\MY7HI7UJ\MC9004359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81400"/>
            <a:ext cx="866983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 flipV="1">
            <a:off x="1524000" y="4114800"/>
            <a:ext cx="22098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38600" y="4343400"/>
            <a:ext cx="0" cy="609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24583" y="4038600"/>
            <a:ext cx="2714417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8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4572000"/>
            <a:ext cx="8839200" cy="152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Stateful</a:t>
            </a:r>
            <a:r>
              <a:rPr lang="en-US" dirty="0" smtClean="0"/>
              <a:t> to Stateless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828800"/>
                <a:ext cx="8839200" cy="47244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Use “stateless/resettable MPC”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[CGGM00,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Goyal-Maji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11]</a:t>
                </a:r>
                <a:endParaRPr lang="en-US" sz="2400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Parties are stateless. Attacker passes messages between them to drive protocol execution.</a:t>
                </a:r>
              </a:p>
              <a:p>
                <a:pPr lvl="1"/>
                <a:r>
                  <a:rPr lang="en-US" dirty="0" smtClean="0"/>
                  <a:t>Attacker can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only</a:t>
                </a:r>
                <a:r>
                  <a:rPr lang="en-US" dirty="0" smtClean="0"/>
                  <a:t> “reset” computation and try again.  For coin-tossing, attacker has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poly</a:t>
                </a:r>
                <a:r>
                  <a:rPr lang="en-US" dirty="0" smtClean="0"/>
                  <a:t> tries to get 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endParaRPr lang="en-US" dirty="0" smtClean="0"/>
              </a:p>
              <a:p>
                <a:r>
                  <a:rPr lang="en-US" u="sng" dirty="0" smtClean="0"/>
                  <a:t>Theorem:</a:t>
                </a:r>
                <a:r>
                  <a:rPr lang="en-US" dirty="0" smtClean="0"/>
                  <a:t> Assuming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stateless MPC for coin-tossing</a:t>
                </a:r>
                <a:r>
                  <a:rPr lang="en-US" dirty="0" smtClean="0"/>
                  <a:t>, there exist signature schemes whose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-wise DP</a:t>
                </a:r>
                <a:r>
                  <a:rPr lang="en-US" dirty="0" smtClean="0"/>
                  <a:t> does not amplify security below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 no matter what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 is.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828800"/>
                <a:ext cx="8839200" cy="4724400"/>
              </a:xfrm>
              <a:blipFill rotWithShape="1">
                <a:blip r:embed="rId3"/>
                <a:stretch>
                  <a:fillRect l="-414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845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600200"/>
                <a:ext cx="8763000" cy="5105400"/>
              </a:xfrm>
            </p:spPr>
            <p:txBody>
              <a:bodyPr/>
              <a:lstStyle/>
              <a:p>
                <a:r>
                  <a:rPr lang="en-US" dirty="0" smtClean="0"/>
                  <a:t>In general, “direct product” may not amplify security beyond negligible, even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pPr lvl="5"/>
                <a:endParaRPr lang="en-US" dirty="0" smtClean="0"/>
              </a:p>
              <a:p>
                <a:r>
                  <a:rPr lang="en-US" dirty="0" smtClean="0"/>
                  <a:t>Open problems:</a:t>
                </a:r>
              </a:p>
              <a:p>
                <a:pPr lvl="1"/>
                <a:r>
                  <a:rPr lang="en-US" dirty="0" smtClean="0"/>
                  <a:t>Counterexample for OWFs under standard assumptions. </a:t>
                </a:r>
              </a:p>
              <a:p>
                <a:pPr lvl="1"/>
                <a:r>
                  <a:rPr lang="en-US" dirty="0" smtClean="0"/>
                  <a:t>Counterexample for a </a:t>
                </a:r>
                <a:r>
                  <a:rPr lang="en-US" i="1" dirty="0" smtClean="0"/>
                  <a:t>natural OWF</a:t>
                </a:r>
                <a:r>
                  <a:rPr lang="en-US" dirty="0" smtClean="0"/>
                  <a:t>. Or conjecture exponential amplification for a sub-class of OWFs?</a:t>
                </a:r>
              </a:p>
              <a:p>
                <a:pPr lvl="1"/>
                <a:r>
                  <a:rPr lang="en-US" dirty="0" smtClean="0"/>
                  <a:t>Counterexample for XOR Lemma.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600200"/>
                <a:ext cx="8763000" cy="5105400"/>
              </a:xfrm>
              <a:blipFill rotWithShape="1">
                <a:blip r:embed="rId2"/>
                <a:stretch>
                  <a:fillRect l="-418" t="-1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9600" dirty="0" smtClean="0"/>
              <a:t>THANK YOU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2302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 Amplification for OWFs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524000"/>
                <a:ext cx="9144000" cy="5334000"/>
              </a:xfrm>
            </p:spPr>
            <p:txBody>
              <a:bodyPr>
                <a:normAutofit/>
              </a:bodyPr>
              <a:lstStyle/>
              <a:p>
                <a:endParaRPr lang="en-US" i="1" u="sng" dirty="0" smtClean="0"/>
              </a:p>
              <a:p>
                <a:endParaRPr lang="en-US" i="1" u="sng" dirty="0"/>
              </a:p>
              <a:p>
                <a:r>
                  <a:rPr lang="en-US" i="1" u="sng" dirty="0" smtClean="0"/>
                  <a:t>Security of One-Way Functions:</a:t>
                </a:r>
                <a:r>
                  <a:rPr lang="en-US" i="1" dirty="0" smtClean="0"/>
                  <a:t> </a:t>
                </a:r>
                <a:r>
                  <a:rPr lang="en-US" dirty="0" smtClean="0"/>
                  <a:t> A function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𝜺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</a:rPr>
                  <a:t>-secure </a:t>
                </a:r>
                <a:r>
                  <a:rPr lang="en-US" dirty="0" smtClean="0"/>
                  <a:t>if for all poly-time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70C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𝑨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𝑓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≤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Standard </a:t>
                </a:r>
                <a:r>
                  <a:rPr lang="en-US" dirty="0" smtClean="0"/>
                  <a:t>OWF</a:t>
                </a:r>
                <a:r>
                  <a:rPr lang="en-US" dirty="0"/>
                  <a:t>: </a:t>
                </a:r>
                <a:r>
                  <a:rPr lang="en-US" dirty="0" smtClean="0"/>
                  <a:t>secure for </a:t>
                </a:r>
                <a:r>
                  <a:rPr lang="en-US" b="1" i="1" dirty="0" smtClean="0"/>
                  <a:t>all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.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Weak</a:t>
                </a:r>
                <a:r>
                  <a:rPr lang="en-US" dirty="0"/>
                  <a:t> OWF: secure for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lvl="8"/>
                <a:endParaRPr lang="en-US" sz="19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524000"/>
                <a:ext cx="9144000" cy="5334000"/>
              </a:xfrm>
              <a:blipFill rotWithShape="1">
                <a:blip r:embed="rId2"/>
                <a:stretch>
                  <a:fillRect l="-333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35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505200"/>
            <a:ext cx="8458200" cy="99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Hardness Amplification for OWFs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2362200"/>
                <a:ext cx="9144000" cy="3429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u="sng" dirty="0" smtClean="0"/>
                  <a:t>Direct Product:</a:t>
                </a:r>
                <a:r>
                  <a:rPr lang="en-US" dirty="0"/>
                  <a:t> The </a:t>
                </a:r>
                <a:r>
                  <a:rPr lang="en-US" dirty="0">
                    <a:solidFill>
                      <a:srgbClr val="0070C0"/>
                    </a:solidFill>
                  </a:rPr>
                  <a:t>k-wise direct product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/>
                  <a:t> is the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=(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6"/>
                <a:endParaRPr lang="en-US" sz="2200" dirty="0"/>
              </a:p>
              <a:p>
                <a:r>
                  <a:rPr lang="en-US" u="sng" dirty="0"/>
                  <a:t>Direct-Product Theorem:</a:t>
                </a:r>
                <a:r>
                  <a:rPr lang="en-US" dirty="0"/>
                  <a:t> </a:t>
                </a:r>
                <a:r>
                  <a:rPr lang="en-US" sz="2200" dirty="0">
                    <a:solidFill>
                      <a:srgbClr val="C00000"/>
                    </a:solidFill>
                  </a:rPr>
                  <a:t>[Yao82,Goldreich89]</a:t>
                </a:r>
              </a:p>
              <a:p>
                <a:pPr marL="320040" lvl="1" indent="0">
                  <a:buNone/>
                </a:pPr>
                <a:r>
                  <a:rPr lang="en-US" sz="2900" dirty="0"/>
                  <a:t>If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900" dirty="0"/>
                  <a:t> is a </a:t>
                </a:r>
                <a:r>
                  <a:rPr lang="en-US" sz="2900" dirty="0">
                    <a:solidFill>
                      <a:srgbClr val="FF0000"/>
                    </a:solidFill>
                  </a:rPr>
                  <a:t>weak OWF</a:t>
                </a:r>
                <a:r>
                  <a:rPr lang="en-US" sz="29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900" dirty="0"/>
                  <a:t> is a </a:t>
                </a:r>
                <a:r>
                  <a:rPr lang="en-US" sz="2900" dirty="0" smtClean="0">
                    <a:solidFill>
                      <a:srgbClr val="00B050"/>
                    </a:solidFill>
                  </a:rPr>
                  <a:t>OWF </a:t>
                </a:r>
                <a:r>
                  <a:rPr lang="en-US" sz="2900" dirty="0" smtClean="0"/>
                  <a:t>when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sz="2900" b="1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r>
                      <a:rPr lang="en-US" sz="2900" b="0" i="1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900" dirty="0"/>
                  <a:t>.</a:t>
                </a:r>
              </a:p>
              <a:p>
                <a:pPr lvl="5"/>
                <a:endParaRPr lang="en-US" b="1" dirty="0" smtClean="0"/>
              </a:p>
              <a:p>
                <a:pPr lvl="1"/>
                <a:r>
                  <a:rPr lang="en-US" b="1" dirty="0" smtClean="0"/>
                  <a:t>Intuition</a:t>
                </a:r>
                <a:r>
                  <a:rPr lang="en-US" b="1" dirty="0"/>
                  <a:t>: </a:t>
                </a:r>
                <a:r>
                  <a:rPr lang="en-US" dirty="0"/>
                  <a:t>Attack </a:t>
                </a:r>
                <a:r>
                  <a:rPr lang="en-US" dirty="0" smtClean="0"/>
                  <a:t>fails on </a:t>
                </a:r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&gt; ½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indep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b="1" dirty="0"/>
                  <a:t>Problem:</a:t>
                </a:r>
                <a:r>
                  <a:rPr lang="en-US" dirty="0"/>
                  <a:t> Attacker need not work independently. 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2362200"/>
                <a:ext cx="9144000" cy="3429000"/>
              </a:xfrm>
              <a:blipFill rotWithShape="1">
                <a:blip r:embed="rId2"/>
                <a:stretch>
                  <a:fillRect l="-267" t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860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Direct-Product 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Direct-product theorems </a:t>
            </a:r>
            <a:r>
              <a:rPr lang="en-US" b="1" dirty="0" smtClean="0">
                <a:solidFill>
                  <a:srgbClr val="00B050"/>
                </a:solidFill>
              </a:rPr>
              <a:t>hold </a:t>
            </a:r>
            <a:r>
              <a:rPr lang="en-US" dirty="0" smtClean="0"/>
              <a:t>for:</a:t>
            </a:r>
          </a:p>
          <a:p>
            <a:pPr marL="365760" lvl="1" indent="0">
              <a:buNone/>
            </a:pPr>
            <a:r>
              <a:rPr lang="en-US" i="1" dirty="0" smtClean="0"/>
              <a:t>One-way functions, weakly </a:t>
            </a:r>
            <a:r>
              <a:rPr lang="en-US" i="1" dirty="0"/>
              <a:t>verifiable </a:t>
            </a:r>
            <a:r>
              <a:rPr lang="en-US" i="1" dirty="0" smtClean="0"/>
              <a:t>puzzles</a:t>
            </a:r>
            <a:r>
              <a:rPr lang="en-US" i="1" dirty="0"/>
              <a:t>, hard functions, </a:t>
            </a:r>
            <a:endParaRPr lang="en-US" i="1" dirty="0" smtClean="0"/>
          </a:p>
          <a:p>
            <a:pPr marL="365760" lvl="1" indent="0">
              <a:buNone/>
            </a:pPr>
            <a:r>
              <a:rPr lang="en-US" i="1" dirty="0"/>
              <a:t>s</a:t>
            </a:r>
            <a:r>
              <a:rPr lang="en-US" i="1" dirty="0" smtClean="0"/>
              <a:t>ignatures, MACs, public-coin interactive games, etc. </a:t>
            </a:r>
          </a:p>
          <a:p>
            <a:pPr marL="45720" indent="0">
              <a:buNone/>
            </a:pPr>
            <a:r>
              <a:rPr lang="en-US" sz="2000" dirty="0" smtClean="0">
                <a:solidFill>
                  <a:srgbClr val="C00000"/>
                </a:solidFill>
              </a:rPr>
              <a:t>[</a:t>
            </a:r>
            <a:r>
              <a:rPr lang="en-US" sz="2000" i="1" dirty="0" smtClean="0">
                <a:solidFill>
                  <a:srgbClr val="C00000"/>
                </a:solidFill>
              </a:rPr>
              <a:t>Yao82,Lev87,Gold89,Imp95,GNW95,CHS05,PW07,PV07,IJK08,IJKW09,DIJK09,</a:t>
            </a:r>
          </a:p>
          <a:p>
            <a:pPr marL="45720" indent="0">
              <a:buNone/>
            </a:pPr>
            <a:r>
              <a:rPr lang="en-US" sz="2000" i="1" dirty="0" smtClean="0">
                <a:solidFill>
                  <a:srgbClr val="C00000"/>
                </a:solidFill>
              </a:rPr>
              <a:t>Hait09,Jutla10,HPPW10,MT10,Hol11</a:t>
            </a:r>
            <a:r>
              <a:rPr lang="en-US" sz="2000" dirty="0" smtClean="0">
                <a:solidFill>
                  <a:srgbClr val="C00000"/>
                </a:solidFill>
              </a:rPr>
              <a:t>]</a:t>
            </a:r>
            <a:endParaRPr lang="en-US" sz="2000" dirty="0">
              <a:solidFill>
                <a:srgbClr val="C00000"/>
              </a:solidFill>
            </a:endParaRPr>
          </a:p>
          <a:p>
            <a:pPr lvl="1"/>
            <a:endParaRPr lang="en-US" i="1" dirty="0" smtClean="0">
              <a:solidFill>
                <a:srgbClr val="C00000"/>
              </a:solidFill>
            </a:endParaRPr>
          </a:p>
          <a:p>
            <a:r>
              <a:rPr lang="en-US" dirty="0" smtClean="0"/>
              <a:t>Direct-Product theorems </a:t>
            </a:r>
            <a:r>
              <a:rPr lang="en-US" b="1" dirty="0" smtClean="0">
                <a:solidFill>
                  <a:srgbClr val="FF0000"/>
                </a:solidFill>
              </a:rPr>
              <a:t>do not hold </a:t>
            </a:r>
            <a:r>
              <a:rPr lang="en-US" dirty="0" smtClean="0"/>
              <a:t>in general for interactive games. </a:t>
            </a:r>
            <a:r>
              <a:rPr lang="en-US" sz="2800" dirty="0" smtClean="0">
                <a:solidFill>
                  <a:srgbClr val="C00000"/>
                </a:solidFill>
              </a:rPr>
              <a:t>[BIN97,PW07]</a:t>
            </a:r>
          </a:p>
          <a:p>
            <a:pPr marL="0" indent="0">
              <a:buNone/>
            </a:pP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2133600"/>
            <a:ext cx="381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3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600200"/>
            <a:ext cx="89154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Direct-Product </a:t>
            </a:r>
            <a:r>
              <a:rPr lang="en-US" dirty="0" smtClean="0"/>
              <a:t>Theorems (Closer Look)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600200"/>
                <a:ext cx="89154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u="sng" dirty="0" smtClean="0"/>
                  <a:t>Direct-Product Theorem:</a:t>
                </a:r>
                <a:r>
                  <a:rPr lang="en-US" dirty="0"/>
                  <a:t> </a:t>
                </a:r>
                <a:r>
                  <a:rPr lang="en-US" sz="2200" dirty="0" smtClean="0">
                    <a:solidFill>
                      <a:srgbClr val="C00000"/>
                    </a:solidFill>
                  </a:rPr>
                  <a:t>[Yao82, Goldreich89]</a:t>
                </a:r>
              </a:p>
              <a:p>
                <a:pPr marL="320040" lvl="1" indent="0">
                  <a:buNone/>
                </a:pPr>
                <a:r>
                  <a:rPr lang="en-US" sz="2900" dirty="0"/>
                  <a:t>If </a:t>
                </a:r>
                <a14:m>
                  <m:oMath xmlns:m="http://schemas.openxmlformats.org/officeDocument/2006/math">
                    <m:r>
                      <a:rPr lang="en-US" sz="29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2900" dirty="0"/>
                  <a:t> is a </a:t>
                </a:r>
                <a:r>
                  <a:rPr lang="en-US" sz="2900" dirty="0">
                    <a:solidFill>
                      <a:srgbClr val="FF0000"/>
                    </a:solidFill>
                  </a:rPr>
                  <a:t>weak OWF</a:t>
                </a:r>
                <a:r>
                  <a:rPr lang="en-US" sz="2900" dirty="0"/>
                  <a:t>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29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900" dirty="0"/>
                  <a:t> is a </a:t>
                </a:r>
                <a:r>
                  <a:rPr lang="en-US" sz="2900" dirty="0" smtClean="0">
                    <a:solidFill>
                      <a:srgbClr val="00B050"/>
                    </a:solidFill>
                  </a:rPr>
                  <a:t>OWF </a:t>
                </a:r>
                <a:r>
                  <a:rPr lang="en-US" sz="2900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sz="2900" b="1" dirty="0" smtClean="0"/>
                  <a:t>.</a:t>
                </a:r>
                <a:endParaRPr lang="en-US" sz="2900" b="1" dirty="0"/>
              </a:p>
              <a:p>
                <a:pPr marL="457200" indent="-457200"/>
                <a:endParaRPr lang="en-US" sz="3200" dirty="0" smtClean="0"/>
              </a:p>
              <a:p>
                <a:pPr marL="457200" indent="-457200"/>
                <a:r>
                  <a:rPr lang="en-US" sz="3200" dirty="0" smtClean="0"/>
                  <a:t>How secure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200" dirty="0" smtClean="0"/>
                  <a:t> ? </a:t>
                </a:r>
              </a:p>
              <a:p>
                <a:pPr marL="777240" lvl="1" indent="-457200"/>
                <a:r>
                  <a:rPr lang="en-US" i="1" dirty="0" smtClean="0">
                    <a:solidFill>
                      <a:srgbClr val="00B050"/>
                    </a:solidFill>
                  </a:rPr>
                  <a:t>Know</a:t>
                </a:r>
                <a:r>
                  <a:rPr lang="en-US" i="1" dirty="0" smtClean="0"/>
                  <a:t>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dirty="0" smtClean="0"/>
                  <a:t>-secure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</m:den>
                    </m:f>
                  </m:oMath>
                </a14:m>
                <a:r>
                  <a:rPr lang="en-US" i="1" dirty="0" smtClean="0"/>
                  <a:t>.</a:t>
                </a:r>
              </a:p>
              <a:p>
                <a:pPr marL="777240" lvl="1" indent="-457200"/>
                <a:r>
                  <a:rPr lang="en-US" i="1" dirty="0" smtClean="0">
                    <a:solidFill>
                      <a:srgbClr val="FF0000"/>
                    </a:solidFill>
                  </a:rPr>
                  <a:t>Optimistic</a:t>
                </a:r>
                <a:r>
                  <a:rPr lang="en-US" i="1" dirty="0" smtClean="0"/>
                  <a:t>: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b="0" dirty="0" smtClean="0"/>
                  <a:t> secure.</a:t>
                </a:r>
              </a:p>
              <a:p>
                <a:pPr marL="777240" lvl="1" indent="-457200"/>
                <a:r>
                  <a:rPr lang="en-US" i="1" dirty="0" smtClean="0">
                    <a:solidFill>
                      <a:srgbClr val="7030A0"/>
                    </a:solidFill>
                  </a:rPr>
                  <a:t>Cautiously Optimistic: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dirty="0" smtClean="0"/>
                  <a:t>Can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=2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or at least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⁡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security when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𝑘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𝑝𝑜𝑙𝑦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is sufficiently large.</a:t>
                </a:r>
                <a:r>
                  <a:rPr lang="en-US" i="1" dirty="0" smtClean="0"/>
                  <a:t> </a:t>
                </a:r>
                <a:endParaRPr lang="en-US" dirty="0" smtClean="0"/>
              </a:p>
              <a:p>
                <a:pPr marL="320040" lvl="1" indent="0">
                  <a:buNone/>
                </a:pPr>
                <a:endParaRPr lang="en-US" dirty="0" smtClean="0"/>
              </a:p>
              <a:p>
                <a:pPr marL="457200" indent="-457200"/>
                <a:r>
                  <a:rPr lang="en-US" dirty="0" smtClean="0"/>
                  <a:t>Call this “Dream” DP Theorem.  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[GNW 95]</a:t>
                </a:r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600200"/>
                <a:ext cx="8915400" cy="5181600"/>
              </a:xfrm>
              <a:blipFill rotWithShape="1">
                <a:blip r:embed="rId2"/>
                <a:stretch>
                  <a:fillRect l="-547" t="-2000" r="-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99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981201" y="2556935"/>
            <a:ext cx="5410200" cy="838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 to prove “dream” DP Theorem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0" y="1600200"/>
                <a:ext cx="9144000" cy="480060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sz="2800" dirty="0" smtClean="0"/>
              </a:p>
              <a:p>
                <a:r>
                  <a:rPr lang="en-US" sz="3300" dirty="0" smtClean="0"/>
                  <a:t>Want to show </a:t>
                </a:r>
                <a14:m>
                  <m:oMath xmlns:m="http://schemas.openxmlformats.org/officeDocument/2006/math">
                    <m:r>
                      <a:rPr lang="en-US" sz="3300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3300" dirty="0" smtClean="0"/>
                  <a:t>-hardness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3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300" dirty="0"/>
                  <a:t> </a:t>
                </a:r>
                <a:r>
                  <a:rPr lang="en-US" sz="3300" dirty="0" smtClean="0"/>
                  <a:t>assuming </a:t>
                </a:r>
                <a:r>
                  <a:rPr lang="en-US" sz="3300" dirty="0" smtClean="0">
                    <a:solidFill>
                      <a:srgbClr val="0070C0"/>
                    </a:solidFill>
                  </a:rPr>
                  <a:t>½</a:t>
                </a:r>
                <a:r>
                  <a:rPr lang="en-US" sz="3300" dirty="0" smtClean="0"/>
                  <a:t>-hardness of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3300" dirty="0" smtClean="0"/>
                  <a:t>.</a:t>
                </a:r>
              </a:p>
              <a:p>
                <a:pPr lvl="5"/>
                <a:endParaRPr lang="en-US" sz="2200" dirty="0" smtClean="0"/>
              </a:p>
              <a:p>
                <a:r>
                  <a:rPr lang="en-US" sz="3300" b="1" dirty="0" smtClean="0"/>
                  <a:t>Reduction:       </a:t>
                </a:r>
                <a:r>
                  <a:rPr lang="en-US" sz="3300" dirty="0" smtClean="0"/>
                  <a:t>Attacker </a:t>
                </a:r>
                <a:r>
                  <a:rPr lang="en-US" sz="33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3300" dirty="0" smtClean="0"/>
                  <a:t> with advantage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3300" dirty="0" smtClean="0"/>
                  <a:t>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3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sz="33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300" dirty="0" smtClean="0"/>
                  <a:t>                        	            </a:t>
                </a:r>
                <a14:m>
                  <m:oMath xmlns:m="http://schemas.openxmlformats.org/officeDocument/2006/math">
                    <m:r>
                      <a:rPr lang="en-US" sz="33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⇒ </m:t>
                    </m:r>
                  </m:oMath>
                </a14:m>
                <a:r>
                  <a:rPr lang="en-US" sz="3300" dirty="0" smtClean="0"/>
                  <a:t>Attacker </a:t>
                </a:r>
                <a:r>
                  <a:rPr lang="en-US" sz="3300" b="1" dirty="0" smtClean="0">
                    <a:solidFill>
                      <a:srgbClr val="00B050"/>
                    </a:solidFill>
                  </a:rPr>
                  <a:t>B</a:t>
                </a:r>
                <a:r>
                  <a:rPr lang="en-US" sz="3300" dirty="0" smtClean="0"/>
                  <a:t> with advantage </a:t>
                </a:r>
                <a:r>
                  <a:rPr lang="en-US" sz="3300" dirty="0">
                    <a:solidFill>
                      <a:srgbClr val="0070C0"/>
                    </a:solidFill>
                  </a:rPr>
                  <a:t>½</a:t>
                </a:r>
                <a:r>
                  <a:rPr lang="en-US" sz="3300" dirty="0" smtClean="0"/>
                  <a:t> on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sz="3300" dirty="0" smtClean="0"/>
                  <a:t>.</a:t>
                </a:r>
                <a:endParaRPr lang="en-US" sz="3300" dirty="0"/>
              </a:p>
              <a:p>
                <a:pPr lvl="8"/>
                <a:endParaRPr lang="en-US" sz="2200" b="1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30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3000" dirty="0" smtClean="0"/>
                  <a:t> may only respond on (random)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3000" dirty="0" smtClean="0"/>
                  <a:t>-fraction of inputs.</a:t>
                </a:r>
              </a:p>
              <a:p>
                <a:pPr lvl="1"/>
                <a:r>
                  <a:rPr lang="en-US" sz="3000" b="1" dirty="0" smtClean="0">
                    <a:solidFill>
                      <a:srgbClr val="00B050"/>
                    </a:solidFill>
                  </a:rPr>
                  <a:t>B</a:t>
                </a:r>
                <a:r>
                  <a:rPr lang="en-US" sz="3000" dirty="0" smtClean="0"/>
                  <a:t> is forced to run </a:t>
                </a:r>
                <a:r>
                  <a:rPr lang="en-US" sz="3000" b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3000" dirty="0" smtClean="0"/>
                  <a:t> at least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70C0"/>
                        </a:solidFill>
                        <a:latin typeface="Cambria Math"/>
                      </a:rPr>
                      <m:t>Ω</m:t>
                    </m:r>
                    <m:r>
                      <a:rPr lang="en-US" sz="3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3000" dirty="0">
                        <a:solidFill>
                          <a:srgbClr val="0070C0"/>
                        </a:solidFill>
                        <a:latin typeface="Cambria Math"/>
                      </a:rPr>
                      <m:t>1</m:t>
                    </m:r>
                    <m:r>
                      <a:rPr lang="en-US" sz="3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/</m:t>
                    </m:r>
                    <m:r>
                      <a:rPr lang="en-US" sz="3000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sz="30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3000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000" dirty="0" smtClean="0"/>
                  <a:t>times just to get an answer! </a:t>
                </a:r>
              </a:p>
              <a:p>
                <a:pPr marL="365760" lvl="1" indent="0">
                  <a:buNone/>
                </a:pPr>
                <a:endParaRPr lang="en-US" sz="2400" dirty="0"/>
              </a:p>
              <a:p>
                <a:r>
                  <a:rPr lang="en-US" sz="3300" dirty="0" smtClean="0"/>
                  <a:t>May be able to show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3300" dirty="0"/>
                  <a:t>-</a:t>
                </a:r>
                <a:r>
                  <a:rPr lang="en-US" sz="3300" dirty="0" smtClean="0"/>
                  <a:t>hardness for (all) polynomial </a:t>
                </a:r>
                <a14:m>
                  <m:oMath xmlns:m="http://schemas.openxmlformats.org/officeDocument/2006/math">
                    <m:r>
                      <a:rPr lang="en-US" sz="3300" i="1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</m:oMath>
                </a14:m>
                <a:r>
                  <a:rPr lang="en-US" sz="3300" dirty="0" smtClean="0"/>
                  <a:t>,            but not beyond that!</a:t>
                </a:r>
              </a:p>
              <a:p>
                <a:endParaRPr lang="en-US" sz="3300" dirty="0" smtClean="0"/>
              </a:p>
              <a:p>
                <a:pPr marL="320040" lvl="1" indent="-320040">
                  <a:spcBef>
                    <a:spcPts val="700"/>
                  </a:spcBef>
                  <a:buClr>
                    <a:schemeClr val="accent2"/>
                  </a:buClr>
                  <a:buSzPct val="60000"/>
                  <a:buFont typeface="Wingdings"/>
                  <a:buChar char=""/>
                </a:pPr>
                <a:r>
                  <a:rPr lang="en-US" sz="3400" dirty="0" smtClean="0"/>
                  <a:t>Can be formalized </a:t>
                </a:r>
                <a:r>
                  <a:rPr lang="en-US" sz="3400" dirty="0"/>
                  <a:t>into a black-box separation. </a:t>
                </a:r>
                <a:endParaRPr lang="en-US" sz="3400" dirty="0" smtClean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0" y="1600200"/>
                <a:ext cx="9144000" cy="4800600"/>
              </a:xfrm>
              <a:blipFill rotWithShape="1">
                <a:blip r:embed="rId2"/>
                <a:stretch>
                  <a:fillRect l="-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038974" y="838199"/>
            <a:ext cx="1142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[</a:t>
            </a:r>
            <a:r>
              <a:rPr lang="en-US" sz="2400" dirty="0" err="1">
                <a:solidFill>
                  <a:srgbClr val="C00000"/>
                </a:solidFill>
              </a:rPr>
              <a:t>Rudich</a:t>
            </a:r>
            <a:r>
              <a:rPr lang="en-US" sz="2400" dirty="0">
                <a:solidFill>
                  <a:srgbClr val="C00000"/>
                </a:solidFill>
              </a:rPr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262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 “dream” DP Theorem true?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6200" y="1600200"/>
                <a:ext cx="8763000" cy="48768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This work: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 NO!</a:t>
                </a:r>
                <a:r>
                  <a:rPr lang="en-US" dirty="0" smtClean="0"/>
                  <a:t>  </a:t>
                </a:r>
                <a:endParaRPr lang="en-US" dirty="0"/>
              </a:p>
              <a:p>
                <a:pPr marL="365760" lvl="1" indent="0">
                  <a:buNone/>
                </a:pPr>
                <a:r>
                  <a:rPr lang="en-US" sz="2900" dirty="0" smtClean="0"/>
                  <a:t>First counterexamples to “dream” Direct-Product theorem.</a:t>
                </a:r>
              </a:p>
              <a:p>
                <a:pPr lvl="4"/>
                <a:endParaRPr lang="en-US" dirty="0" smtClean="0"/>
              </a:p>
              <a:p>
                <a:r>
                  <a:rPr lang="en-US" u="sng" dirty="0" smtClean="0"/>
                  <a:t>Counterexample for </a:t>
                </a:r>
                <a:r>
                  <a:rPr lang="en-US" b="1" u="sng" dirty="0" smtClean="0"/>
                  <a:t>OWFs</a:t>
                </a:r>
                <a:r>
                  <a:rPr lang="en-US" u="sng" dirty="0" smtClean="0"/>
                  <a:t>:</a:t>
                </a:r>
                <a:r>
                  <a:rPr lang="en-US" dirty="0" smtClean="0"/>
                  <a:t> Construct an </a:t>
                </a:r>
                <a:r>
                  <a:rPr lang="en-US" i="1" dirty="0" smtClean="0"/>
                  <a:t>artificial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weak OWF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whose hardness does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not</a:t>
                </a:r>
                <a:r>
                  <a:rPr lang="en-US" dirty="0" smtClean="0"/>
                  <a:t> amplify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-secure. In fact, will already be standard OWF.</a:t>
                </a:r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all poly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k, </a:t>
                </a:r>
                <a:r>
                  <a:rPr lang="en-US" dirty="0" smtClean="0"/>
                  <a:t>can break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dirty="0" smtClean="0"/>
                  <a:t> advantage.</a:t>
                </a:r>
                <a:endParaRPr lang="en-US" dirty="0"/>
              </a:p>
              <a:p>
                <a:pPr marL="320040" lvl="1" indent="0">
                  <a:buNone/>
                </a:pPr>
                <a:r>
                  <a:rPr lang="en-US" sz="2800" i="1" dirty="0" smtClean="0"/>
                  <a:t>Relies on a non-standard assumption on hash functions. </a:t>
                </a:r>
                <a:endParaRPr lang="en-US" sz="2800" i="1" dirty="0"/>
              </a:p>
              <a:p>
                <a:pPr lvl="3"/>
                <a:endParaRPr lang="en-US" dirty="0" smtClean="0"/>
              </a:p>
              <a:p>
                <a:r>
                  <a:rPr lang="en-US" u="sng" dirty="0" smtClean="0"/>
                  <a:t>Counterexample for </a:t>
                </a:r>
                <a:r>
                  <a:rPr lang="en-US" b="1" u="sng" dirty="0" smtClean="0"/>
                  <a:t>Signatures</a:t>
                </a:r>
                <a:r>
                  <a:rPr lang="en-US" u="sng" dirty="0" smtClean="0"/>
                  <a:t>.</a:t>
                </a:r>
                <a:r>
                  <a:rPr lang="en-US" dirty="0" smtClean="0"/>
                  <a:t>  Standard assumptions.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6200" y="1600200"/>
                <a:ext cx="8763000" cy="4876800"/>
              </a:xfrm>
              <a:blipFill rotWithShape="1">
                <a:blip r:embed="rId2"/>
                <a:stretch>
                  <a:fillRect l="-348" t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9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Counterexample for OWFs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152400" y="1524000"/>
                <a:ext cx="8613648" cy="5105400"/>
              </a:xfrm>
            </p:spPr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Construct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hard NP problem </a:t>
                </a:r>
                <a:r>
                  <a:rPr lang="en-US" dirty="0" smtClean="0"/>
                  <a:t>for which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smtClean="0"/>
                  <a:t>-wise DP never amplifies security below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 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.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how to embed this problem inside a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OWF</a:t>
                </a:r>
                <a:r>
                  <a:rPr lang="en-US" dirty="0" smtClean="0"/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Modify parameters to get counterexample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𝜀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1524000"/>
                <a:ext cx="8613648" cy="5105400"/>
              </a:xfrm>
              <a:blipFill rotWithShape="1">
                <a:blip r:embed="rId2"/>
                <a:stretch>
                  <a:fillRect l="-283" r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52400" y="2692631"/>
            <a:ext cx="4572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9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6314</TotalTime>
  <Words>1716</Words>
  <Application>Microsoft Office PowerPoint</Application>
  <PresentationFormat>On-screen Show (4:3)</PresentationFormat>
  <Paragraphs>223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Median</vt:lpstr>
      <vt:lpstr>COUNTEREXAMPLES to Hardness Amplification beyond negligible</vt:lpstr>
      <vt:lpstr>Hardness Amplification</vt:lpstr>
      <vt:lpstr>Hardness Amplification for OWFs</vt:lpstr>
      <vt:lpstr>Hardness Amplification for OWFs</vt:lpstr>
      <vt:lpstr>Direct-Product Theorems</vt:lpstr>
      <vt:lpstr>Direct-Product Theorems (Closer Look)</vt:lpstr>
      <vt:lpstr>Difficult to prove “dream” DP Theorem</vt:lpstr>
      <vt:lpstr>Is “dream” DP Theorem true?</vt:lpstr>
      <vt:lpstr>Counterexample for OWFs</vt:lpstr>
      <vt:lpstr>Extended Second-Preimage Resistance</vt:lpstr>
      <vt:lpstr>ESPR Does Not Amplify</vt:lpstr>
      <vt:lpstr>ESPR Does Not Amplify</vt:lpstr>
      <vt:lpstr>Counterexample for OWFs</vt:lpstr>
      <vt:lpstr>Embed ESPR Problem in OWF</vt:lpstr>
      <vt:lpstr>Counterexample for OWFs</vt:lpstr>
      <vt:lpstr>Counterexample for OWFs</vt:lpstr>
      <vt:lpstr>Counterexample for OWFs</vt:lpstr>
      <vt:lpstr>Counterexample for Signatures</vt:lpstr>
      <vt:lpstr>Toy Example: Stateful Signatures</vt:lpstr>
      <vt:lpstr>Toy Example: Stateful Signatures</vt:lpstr>
      <vt:lpstr>Stateful to Stateless Signatures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COUNTEREXAMPLES to Hardness Amplification beyond negligible</dc:title>
  <dc:creator>danwichs</dc:creator>
  <cp:lastModifiedBy>danwichs</cp:lastModifiedBy>
  <cp:revision>215</cp:revision>
  <dcterms:created xsi:type="dcterms:W3CDTF">2012-03-12T02:24:38Z</dcterms:created>
  <dcterms:modified xsi:type="dcterms:W3CDTF">2012-03-20T15:35:28Z</dcterms:modified>
</cp:coreProperties>
</file>