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  <p:sldMasterId id="2147483650" r:id="rId2"/>
  </p:sldMasterIdLst>
  <p:notesMasterIdLst>
    <p:notesMasterId r:id="rId31"/>
  </p:notesMasterIdLst>
  <p:handoutMasterIdLst>
    <p:handoutMasterId r:id="rId32"/>
  </p:handoutMasterIdLst>
  <p:sldIdLst>
    <p:sldId id="256" r:id="rId3"/>
    <p:sldId id="374" r:id="rId4"/>
    <p:sldId id="1114" r:id="rId5"/>
    <p:sldId id="1115" r:id="rId6"/>
    <p:sldId id="1116" r:id="rId7"/>
    <p:sldId id="1117" r:id="rId8"/>
    <p:sldId id="1118" r:id="rId9"/>
    <p:sldId id="1119" r:id="rId10"/>
    <p:sldId id="1120" r:id="rId11"/>
    <p:sldId id="1121" r:id="rId12"/>
    <p:sldId id="1124" r:id="rId13"/>
    <p:sldId id="1123" r:id="rId14"/>
    <p:sldId id="1125" r:id="rId15"/>
    <p:sldId id="1126" r:id="rId16"/>
    <p:sldId id="1127" r:id="rId17"/>
    <p:sldId id="1128" r:id="rId18"/>
    <p:sldId id="1129" r:id="rId19"/>
    <p:sldId id="1131" r:id="rId20"/>
    <p:sldId id="1132" r:id="rId21"/>
    <p:sldId id="1133" r:id="rId22"/>
    <p:sldId id="1134" r:id="rId23"/>
    <p:sldId id="1135" r:id="rId24"/>
    <p:sldId id="1136" r:id="rId25"/>
    <p:sldId id="1137" r:id="rId26"/>
    <p:sldId id="1138" r:id="rId27"/>
    <p:sldId id="1139" r:id="rId28"/>
    <p:sldId id="1140" r:id="rId29"/>
    <p:sldId id="1141" r:id="rId30"/>
  </p:sldIdLst>
  <p:sldSz cx="9144000" cy="6858000" type="screen4x3"/>
  <p:notesSz cx="7315200" cy="9601200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defRPr sz="2400" kern="1200">
        <a:solidFill>
          <a:schemeClr val="bg1"/>
        </a:solidFill>
        <a:latin typeface="Lucida Sans" charset="0"/>
        <a:ea typeface="ＭＳ Ｐゴシック" charset="-128"/>
        <a:cs typeface="+mn-cs"/>
      </a:defRPr>
    </a:lvl1pPr>
    <a:lvl2pPr marL="742950" indent="-285750" algn="l" defTabSz="449263" rtl="0" fontAlgn="base">
      <a:spcBef>
        <a:spcPct val="0"/>
      </a:spcBef>
      <a:spcAft>
        <a:spcPct val="0"/>
      </a:spcAft>
      <a:defRPr sz="2400" kern="1200">
        <a:solidFill>
          <a:schemeClr val="bg1"/>
        </a:solidFill>
        <a:latin typeface="Lucida Sans" charset="0"/>
        <a:ea typeface="ＭＳ Ｐゴシック" charset="-128"/>
        <a:cs typeface="+mn-cs"/>
      </a:defRPr>
    </a:lvl2pPr>
    <a:lvl3pPr marL="1143000" indent="-228600" algn="l" defTabSz="449263" rtl="0" fontAlgn="base">
      <a:spcBef>
        <a:spcPct val="0"/>
      </a:spcBef>
      <a:spcAft>
        <a:spcPct val="0"/>
      </a:spcAft>
      <a:defRPr sz="2400" kern="1200">
        <a:solidFill>
          <a:schemeClr val="bg1"/>
        </a:solidFill>
        <a:latin typeface="Lucida Sans" charset="0"/>
        <a:ea typeface="ＭＳ Ｐゴシック" charset="-128"/>
        <a:cs typeface="+mn-cs"/>
      </a:defRPr>
    </a:lvl3pPr>
    <a:lvl4pPr marL="1600200" indent="-228600" algn="l" defTabSz="449263" rtl="0" fontAlgn="base">
      <a:spcBef>
        <a:spcPct val="0"/>
      </a:spcBef>
      <a:spcAft>
        <a:spcPct val="0"/>
      </a:spcAft>
      <a:defRPr sz="2400" kern="1200">
        <a:solidFill>
          <a:schemeClr val="bg1"/>
        </a:solidFill>
        <a:latin typeface="Lucida Sans" charset="0"/>
        <a:ea typeface="ＭＳ Ｐゴシック" charset="-128"/>
        <a:cs typeface="+mn-cs"/>
      </a:defRPr>
    </a:lvl4pPr>
    <a:lvl5pPr marL="2057400" indent="-228600" algn="l" defTabSz="449263" rtl="0" fontAlgn="base">
      <a:spcBef>
        <a:spcPct val="0"/>
      </a:spcBef>
      <a:spcAft>
        <a:spcPct val="0"/>
      </a:spcAft>
      <a:defRPr sz="2400" kern="1200">
        <a:solidFill>
          <a:schemeClr val="bg1"/>
        </a:solidFill>
        <a:latin typeface="Lucida Sans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Lucida Sans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Lucida Sans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Lucida Sans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Lucida Sans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336699"/>
    <a:srgbClr val="BDD3E9"/>
    <a:srgbClr val="2A7041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8696" autoAdjust="0"/>
    <p:restoredTop sz="86335" autoAdjust="0"/>
  </p:normalViewPr>
  <p:slideViewPr>
    <p:cSldViewPr>
      <p:cViewPr>
        <p:scale>
          <a:sx n="53" d="100"/>
          <a:sy n="53" d="100"/>
        </p:scale>
        <p:origin x="-336" y="30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18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696"/>
    </p:cViewPr>
  </p:sorterViewPr>
  <p:notesViewPr>
    <p:cSldViewPr>
      <p:cViewPr varScale="1">
        <p:scale>
          <a:sx n="35" d="100"/>
          <a:sy n="35" d="100"/>
        </p:scale>
        <p:origin x="-1578" y="-90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buClr>
                <a:srgbClr val="000000"/>
              </a:buClr>
              <a:buSzPct val="100000"/>
              <a:buFont typeface="Times New Roman" pitchFamily="16" charset="0"/>
              <a:buNone/>
              <a:defRPr sz="1200"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buClr>
                <a:srgbClr val="000000"/>
              </a:buClr>
              <a:buSzPct val="100000"/>
              <a:buFont typeface="Times New Roman" pitchFamily="16" charset="0"/>
              <a:buNone/>
              <a:defRPr sz="1200">
                <a:cs typeface="+mn-cs"/>
              </a:defRPr>
            </a:lvl1pPr>
          </a:lstStyle>
          <a:p>
            <a:pPr>
              <a:defRPr/>
            </a:pPr>
            <a:fld id="{FAC8717C-415A-44F2-932B-9470F257B40D}" type="datetimeFigureOut">
              <a:rPr lang="de-DE"/>
              <a:pPr>
                <a:defRPr/>
              </a:pPr>
              <a:t>19.09.2010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buClr>
                <a:srgbClr val="000000"/>
              </a:buClr>
              <a:buSzPct val="100000"/>
              <a:buFont typeface="Times New Roman" pitchFamily="16" charset="0"/>
              <a:buNone/>
              <a:defRPr sz="1200"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buClr>
                <a:srgbClr val="000000"/>
              </a:buClr>
              <a:buSzPct val="100000"/>
              <a:buFont typeface="Times New Roman" pitchFamily="16" charset="0"/>
              <a:buNone/>
              <a:defRPr sz="1200">
                <a:cs typeface="+mn-cs"/>
              </a:defRPr>
            </a:lvl1pPr>
          </a:lstStyle>
          <a:p>
            <a:pPr>
              <a:defRPr/>
            </a:pPr>
            <a:fld id="{436286E6-33A4-43B5-AF89-26A9B7F2651B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AutoShape 1"/>
          <p:cNvSpPr>
            <a:spLocks noChangeArrowheads="1"/>
          </p:cNvSpPr>
          <p:nvPr/>
        </p:nvSpPr>
        <p:spPr bwMode="auto">
          <a:xfrm>
            <a:off x="0" y="0"/>
            <a:ext cx="7315200" cy="96012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de-DE">
              <a:ea typeface="+mn-ea"/>
              <a:cs typeface="Arial Unicode MS" charset="0"/>
            </a:endParaRPr>
          </a:p>
        </p:txBody>
      </p:sp>
      <p:sp>
        <p:nvSpPr>
          <p:cNvPr id="9218" name="AutoShape 2"/>
          <p:cNvSpPr>
            <a:spLocks noChangeArrowheads="1"/>
          </p:cNvSpPr>
          <p:nvPr/>
        </p:nvSpPr>
        <p:spPr bwMode="auto">
          <a:xfrm>
            <a:off x="0" y="0"/>
            <a:ext cx="7315200" cy="96012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de-DE">
              <a:ea typeface="+mn-ea"/>
              <a:cs typeface="Arial Unicode MS" charset="0"/>
            </a:endParaRPr>
          </a:p>
        </p:txBody>
      </p:sp>
      <p:sp>
        <p:nvSpPr>
          <p:cNvPr id="9219" name="AutoShape 3"/>
          <p:cNvSpPr>
            <a:spLocks noChangeArrowheads="1"/>
          </p:cNvSpPr>
          <p:nvPr/>
        </p:nvSpPr>
        <p:spPr bwMode="auto">
          <a:xfrm>
            <a:off x="0" y="0"/>
            <a:ext cx="7315200" cy="96012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de-DE">
              <a:ea typeface="+mn-ea"/>
              <a:cs typeface="Arial Unicode MS" charset="0"/>
            </a:endParaRPr>
          </a:p>
        </p:txBody>
      </p:sp>
      <p:sp>
        <p:nvSpPr>
          <p:cNvPr id="9220" name="AutoShape 4"/>
          <p:cNvSpPr>
            <a:spLocks noChangeArrowheads="1"/>
          </p:cNvSpPr>
          <p:nvPr/>
        </p:nvSpPr>
        <p:spPr bwMode="auto">
          <a:xfrm>
            <a:off x="0" y="0"/>
            <a:ext cx="7315200" cy="96012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de-DE">
              <a:ea typeface="+mn-ea"/>
              <a:cs typeface="Arial Unicode MS" charset="0"/>
            </a:endParaRP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de-DE">
              <a:ea typeface="+mn-ea"/>
              <a:cs typeface="Arial Unicode MS" charset="0"/>
            </a:endParaRP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de-DE">
              <a:ea typeface="+mn-ea"/>
              <a:cs typeface="Arial Unicode MS" charset="0"/>
            </a:endParaRPr>
          </a:p>
        </p:txBody>
      </p:sp>
      <p:sp>
        <p:nvSpPr>
          <p:cNvPr id="288776" name="Rectangle 7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7300" y="720725"/>
            <a:ext cx="4794250" cy="3594100"/>
          </a:xfrm>
          <a:prstGeom prst="rect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24" name="Rectangle 8"/>
          <p:cNvSpPr>
            <a:spLocks noGrp="1" noChangeArrowheads="1"/>
          </p:cNvSpPr>
          <p:nvPr>
            <p:ph type="body"/>
          </p:nvPr>
        </p:nvSpPr>
        <p:spPr bwMode="auto">
          <a:xfrm>
            <a:off x="974725" y="4560888"/>
            <a:ext cx="5359400" cy="43132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5400" tIns="47520" rIns="95400" bIns="47520" numCol="1" anchor="t" anchorCtr="0" compatLnSpc="1">
            <a:prstTxWarp prst="textNoShape">
              <a:avLst/>
            </a:prstTxWarp>
          </a:bodyPr>
          <a:lstStyle/>
          <a:p>
            <a:pPr lvl="0"/>
            <a:endParaRPr lang="de-DE" noProof="0" smtClean="0"/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de-DE">
              <a:ea typeface="+mn-ea"/>
              <a:cs typeface="Arial Unicode MS" charset="0"/>
            </a:endParaRPr>
          </a:p>
        </p:txBody>
      </p:sp>
      <p:sp>
        <p:nvSpPr>
          <p:cNvPr id="9226" name="Rectangle 10"/>
          <p:cNvSpPr>
            <a:spLocks noGrp="1" noChangeArrowheads="1"/>
          </p:cNvSpPr>
          <p:nvPr>
            <p:ph type="sldNum"/>
          </p:nvPr>
        </p:nvSpPr>
        <p:spPr bwMode="auto">
          <a:xfrm>
            <a:off x="4144963" y="9120188"/>
            <a:ext cx="3163887" cy="473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5400" tIns="47520" rIns="95400" bIns="47520" numCol="1" anchor="b" anchorCtr="0" compatLnSpc="1">
            <a:prstTxWarp prst="textNoShape">
              <a:avLst/>
            </a:prstTxWarp>
          </a:bodyPr>
          <a:lstStyle>
            <a:lvl1pPr algn="r"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6" charset="0"/>
                <a:ea typeface="+mn-ea"/>
                <a:cs typeface="Arial Unicode MS" charset="0"/>
              </a:defRPr>
            </a:lvl1pPr>
          </a:lstStyle>
          <a:p>
            <a:pPr>
              <a:defRPr/>
            </a:pPr>
            <a:fld id="{655445CD-BE69-4A95-B1A9-CC7D8B1B04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794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F1E893B-7686-47E7-8BAA-792CEA63E874}" type="slidenum">
              <a:rPr lang="en-US" smtClean="0">
                <a:ea typeface="ＭＳ Ｐゴシック" charset="-128"/>
              </a:rPr>
              <a:pPr/>
              <a:t>1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8979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8979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13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14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15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16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17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18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19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20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21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23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4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24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25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26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27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28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5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6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7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8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9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10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11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de-DE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ECAE97-3771-4726-814A-CD4EFAC6E8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2D2A3E-5829-4B0E-86B4-3D25787A35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4638" y="104775"/>
            <a:ext cx="2055812" cy="63658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04775"/>
            <a:ext cx="6015038" cy="63658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79310C-0555-4469-BB14-3863653CE5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de-DE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23EAC6-B8A6-4729-9D15-CF6953B4D4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463340-DC82-45FA-A377-A7AB4170FD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3DC507-14BC-4563-BC2B-526CB70ECB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5425" cy="48704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4035425" cy="48704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C6212D-7737-4098-AF0E-481200E4A6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0F8727-6850-4BD8-A734-C0D1C5560A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31DFBC-2454-451B-9C42-04D7F72438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BF2C0F-05D6-4882-A325-BE39460278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36A624-A21F-4536-94D3-C1AEDDF981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60D11A-C856-44AB-8D90-524D000C35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EFD112-2322-4E3C-9DD3-0E36B4B34A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A5F79C-A3E0-437E-9228-F93ACDA809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4638" y="104775"/>
            <a:ext cx="2055812" cy="63658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04775"/>
            <a:ext cx="6015038" cy="63658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7B26C3-184D-4A6F-A3A7-0B42231C36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4775"/>
            <a:ext cx="8223250" cy="130651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457200" y="1600200"/>
            <a:ext cx="4035425" cy="4870450"/>
          </a:xfrm>
        </p:spPr>
        <p:txBody>
          <a:bodyPr/>
          <a:lstStyle/>
          <a:p>
            <a:pPr lvl="0"/>
            <a:endParaRPr lang="de-DE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5025" y="1600200"/>
            <a:ext cx="4035425" cy="48704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D0DBE6-CC6A-4EC5-BBD5-8C98EA0601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2446D9-4E3C-4CB5-929D-9B70186801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5425" cy="48704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4035425" cy="48704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490169-975A-4741-9512-CA00BB1355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5BA515-3B86-4138-911F-F61F038E76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6CD7DB-B0EA-4876-AA57-FC360175E7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197FBB-C416-4B51-9ADA-F9A87D712B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DA4636-CB2F-4EA6-97A4-4CD154BB54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4BA040-71E0-4161-9A5F-B74854AB11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3333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0" y="0"/>
            <a:ext cx="3733800" cy="274638"/>
          </a:xfrm>
          <a:prstGeom prst="rect">
            <a:avLst/>
          </a:prstGeom>
          <a:solidFill>
            <a:srgbClr val="0E4851"/>
          </a:solidFill>
          <a:ln w="9525">
            <a:noFill/>
            <a:round/>
            <a:headEnd/>
            <a:tailEnd/>
          </a:ln>
          <a:effectLst>
            <a:outerShdw dist="23040" dir="5400000" algn="ctr" rotWithShape="0">
              <a:srgbClr val="808080">
                <a:alpha val="35036"/>
              </a:srgbClr>
            </a:outerShdw>
          </a:effectLst>
        </p:spPr>
        <p:txBody>
          <a:bodyPr lIns="90000" tIns="46800" rIns="90000" bIns="46800" anchor="ctr"/>
          <a:lstStyle/>
          <a:p>
            <a:pP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1600" i="1">
                <a:solidFill>
                  <a:srgbClr val="FFFFFF"/>
                </a:solidFill>
                <a:latin typeface="Calibri" charset="0"/>
                <a:cs typeface="Arial Unicode MS" charset="0"/>
              </a:rPr>
              <a:t>Introduction to Information Retrieval</a:t>
            </a: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3733800" y="0"/>
            <a:ext cx="3886200" cy="274638"/>
          </a:xfrm>
          <a:prstGeom prst="rect">
            <a:avLst/>
          </a:prstGeom>
          <a:solidFill>
            <a:srgbClr val="0E4851"/>
          </a:solidFill>
          <a:ln w="9525">
            <a:noFill/>
            <a:round/>
            <a:headEnd/>
            <a:tailEnd/>
          </a:ln>
          <a:effectLst>
            <a:outerShdw dist="23040" dir="5400000" algn="ctr" rotWithShape="0">
              <a:srgbClr val="808080">
                <a:alpha val="35036"/>
              </a:srgbClr>
            </a:outerShdw>
          </a:effectLst>
        </p:spPr>
        <p:txBody>
          <a:bodyPr lIns="90000" tIns="46800" rIns="90000" bIns="46800" anchor="ctr"/>
          <a:lstStyle/>
          <a:p>
            <a:pP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1600">
                <a:solidFill>
                  <a:srgbClr val="FFFFFF"/>
                </a:solidFill>
                <a:latin typeface="Calibri" charset="0"/>
                <a:cs typeface="Arial Unicode MS" charset="0"/>
              </a:rPr>
              <a:t> </a:t>
            </a: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7620000" y="0"/>
            <a:ext cx="1524000" cy="274638"/>
          </a:xfrm>
          <a:prstGeom prst="rect">
            <a:avLst/>
          </a:prstGeom>
          <a:solidFill>
            <a:srgbClr val="139CB7"/>
          </a:solidFill>
          <a:ln w="9525">
            <a:noFill/>
            <a:round/>
            <a:headEnd/>
            <a:tailEnd/>
          </a:ln>
          <a:effectLst>
            <a:outerShdw dist="23040" dir="5400000" algn="ctr" rotWithShape="0">
              <a:srgbClr val="808080">
                <a:alpha val="35036"/>
              </a:srgbClr>
            </a:outerShdw>
          </a:effectLst>
        </p:spPr>
        <p:txBody>
          <a:bodyPr lIns="90000" tIns="46800" rIns="90000" bIns="46800" anchor="ctr"/>
          <a:lstStyle/>
          <a:p>
            <a:pP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1600">
                <a:solidFill>
                  <a:srgbClr val="FFFFFF"/>
                </a:solidFill>
                <a:latin typeface="Calibri" charset="0"/>
                <a:cs typeface="Arial Unicode MS" charset="0"/>
              </a:rPr>
              <a:t> </a:t>
            </a:r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1050925" y="1981200"/>
            <a:ext cx="3078163" cy="6429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3600">
                <a:solidFill>
                  <a:srgbClr val="FBFCFF"/>
                </a:solidFill>
                <a:latin typeface="Calibri" charset="0"/>
                <a:ea typeface="+mn-ea"/>
                <a:cs typeface="Arial Unicode MS" charset="0"/>
              </a:rPr>
              <a:t>Introduction to</a:t>
            </a: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0"/>
            <a:ext cx="9144000" cy="304800"/>
          </a:xfrm>
          <a:prstGeom prst="rect">
            <a:avLst/>
          </a:prstGeom>
          <a:solidFill>
            <a:srgbClr val="139CB7"/>
          </a:solidFill>
          <a:ln w="9360">
            <a:solidFill>
              <a:srgbClr val="406E84"/>
            </a:solidFill>
            <a:miter lim="800000"/>
            <a:headEnd/>
            <a:tailEnd/>
          </a:ln>
          <a:effectLst>
            <a:outerShdw dist="23040" dir="5400000" algn="ctr" rotWithShape="0">
              <a:srgbClr val="808080">
                <a:alpha val="35036"/>
              </a:srgbClr>
            </a:outerShdw>
          </a:effec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de-DE">
              <a:ea typeface="+mn-ea"/>
              <a:cs typeface="Arial Unicode MS" charset="0"/>
            </a:endParaRP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26988" y="2590800"/>
            <a:ext cx="7256462" cy="825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4800" b="1">
                <a:solidFill>
                  <a:srgbClr val="139CB7"/>
                </a:solidFill>
                <a:latin typeface="Calibri" charset="0"/>
                <a:ea typeface="+mn-ea"/>
                <a:cs typeface="Arial Unicode MS" charset="0"/>
              </a:rPr>
              <a:t>Information Retrieval</a:t>
            </a:r>
          </a:p>
        </p:txBody>
      </p:sp>
      <p:sp>
        <p:nvSpPr>
          <p:cNvPr id="77832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04775"/>
            <a:ext cx="8223250" cy="1306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77833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3250" cy="48704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2" name="Text Box 9"/>
          <p:cNvSpPr txBox="1">
            <a:spLocks noChangeArrowheads="1"/>
          </p:cNvSpPr>
          <p:nvPr/>
        </p:nvSpPr>
        <p:spPr bwMode="auto">
          <a:xfrm>
            <a:off x="457200" y="6369050"/>
            <a:ext cx="21336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de-DE">
              <a:ea typeface="+mn-ea"/>
              <a:cs typeface="Arial Unicode MS" charset="0"/>
            </a:endParaRPr>
          </a:p>
        </p:txBody>
      </p:sp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3124200" y="6369050"/>
            <a:ext cx="28956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de-DE">
              <a:ea typeface="+mn-ea"/>
              <a:cs typeface="Arial Unicode MS" charset="0"/>
            </a:endParaRPr>
          </a:p>
        </p:txBody>
      </p:sp>
      <p:sp>
        <p:nvSpPr>
          <p:cNvPr id="2059" name="Rectangle 11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456363"/>
            <a:ext cx="2127250" cy="2746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 sz="1200">
                <a:solidFill>
                  <a:srgbClr val="437085"/>
                </a:solidFill>
                <a:latin typeface="+mn-lt"/>
                <a:ea typeface="+mn-ea"/>
                <a:cs typeface="Arial Unicode MS" charset="0"/>
              </a:defRPr>
            </a:lvl1pPr>
          </a:lstStyle>
          <a:p>
            <a:pPr>
              <a:defRPr/>
            </a:pPr>
            <a:fld id="{DB3EC566-48E6-4552-87D6-CB322A8F1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ransition/>
  <p:hf hdr="0" ftr="0" dt="0"/>
  <p:txStyles>
    <p:titleStyle>
      <a:lvl1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000000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000000"/>
          </a:solidFill>
          <a:latin typeface="Calibri" charset="0"/>
          <a:ea typeface="ＭＳ Ｐゴシック" charset="-128"/>
        </a:defRPr>
      </a:lvl2pPr>
      <a:lvl3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000000"/>
          </a:solidFill>
          <a:latin typeface="Calibri" charset="0"/>
          <a:ea typeface="ＭＳ Ｐゴシック" charset="-128"/>
        </a:defRPr>
      </a:lvl3pPr>
      <a:lvl4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000000"/>
          </a:solidFill>
          <a:latin typeface="Calibri" charset="0"/>
          <a:ea typeface="ＭＳ Ｐゴシック" charset="-128"/>
        </a:defRPr>
      </a:lvl4pPr>
      <a:lvl5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000000"/>
          </a:solidFill>
          <a:latin typeface="Calibri" charset="0"/>
          <a:ea typeface="ＭＳ Ｐゴシック" charset="-128"/>
        </a:defRPr>
      </a:lvl5pPr>
      <a:lvl6pPr marL="25146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000000"/>
          </a:solidFill>
          <a:latin typeface="Calibri" charset="0"/>
          <a:ea typeface="ＭＳ Ｐゴシック" charset="-128"/>
        </a:defRPr>
      </a:lvl6pPr>
      <a:lvl7pPr marL="29718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000000"/>
          </a:solidFill>
          <a:latin typeface="Calibri" charset="0"/>
          <a:ea typeface="ＭＳ Ｐゴシック" charset="-128"/>
        </a:defRPr>
      </a:lvl7pPr>
      <a:lvl8pPr marL="34290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000000"/>
          </a:solidFill>
          <a:latin typeface="Calibri" charset="0"/>
          <a:ea typeface="ＭＳ Ｐゴシック" charset="-128"/>
        </a:defRPr>
      </a:lvl8pPr>
      <a:lvl9pPr marL="38862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000000"/>
          </a:solidFill>
          <a:latin typeface="Calibri" charset="0"/>
          <a:ea typeface="ＭＳ Ｐゴシック" charset="-128"/>
        </a:defRPr>
      </a:lvl9pPr>
    </p:titleStyle>
    <p:bodyStyle>
      <a:lvl1pPr marL="342900" indent="-34290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•"/>
        <a:defRPr sz="28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–"/>
        <a:defRPr sz="24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•"/>
        <a:defRPr sz="20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–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»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0" y="0"/>
            <a:ext cx="3733800" cy="274638"/>
          </a:xfrm>
          <a:prstGeom prst="rect">
            <a:avLst/>
          </a:prstGeom>
          <a:solidFill>
            <a:srgbClr val="0E4851"/>
          </a:solidFill>
          <a:ln w="9525">
            <a:noFill/>
            <a:round/>
            <a:headEnd/>
            <a:tailEnd/>
          </a:ln>
          <a:effectLst>
            <a:outerShdw dist="23040" dir="5400000" algn="ctr" rotWithShape="0">
              <a:srgbClr val="808080">
                <a:alpha val="35036"/>
              </a:srgbClr>
            </a:outerShdw>
          </a:effectLst>
        </p:spPr>
        <p:txBody>
          <a:bodyPr lIns="90000" tIns="46800" rIns="90000" bIns="46800" anchor="ctr"/>
          <a:lstStyle/>
          <a:p>
            <a:pP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1600" i="1">
                <a:solidFill>
                  <a:srgbClr val="FFFFFF"/>
                </a:solidFill>
                <a:latin typeface="Calibri" charset="0"/>
                <a:cs typeface="Arial Unicode MS" charset="0"/>
              </a:rPr>
              <a:t>Introduction to Information Retrieval</a:t>
            </a: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3733800" y="0"/>
            <a:ext cx="3886200" cy="274638"/>
          </a:xfrm>
          <a:prstGeom prst="rect">
            <a:avLst/>
          </a:prstGeom>
          <a:solidFill>
            <a:srgbClr val="0E4851"/>
          </a:solidFill>
          <a:ln w="9525">
            <a:noFill/>
            <a:round/>
            <a:headEnd/>
            <a:tailEnd/>
          </a:ln>
          <a:effectLst>
            <a:outerShdw dist="23040" dir="5400000" algn="ctr" rotWithShape="0">
              <a:srgbClr val="808080">
                <a:alpha val="35036"/>
              </a:srgbClr>
            </a:outerShdw>
          </a:effectLst>
        </p:spPr>
        <p:txBody>
          <a:bodyPr lIns="90000" tIns="46800" rIns="90000" bIns="46800" anchor="ctr"/>
          <a:lstStyle/>
          <a:p>
            <a:pP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1600">
                <a:solidFill>
                  <a:srgbClr val="FFFFFF"/>
                </a:solidFill>
                <a:latin typeface="Calibri" charset="0"/>
                <a:cs typeface="Arial Unicode MS" charset="0"/>
              </a:rPr>
              <a:t> </a:t>
            </a: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7620000" y="0"/>
            <a:ext cx="1524000" cy="274638"/>
          </a:xfrm>
          <a:prstGeom prst="rect">
            <a:avLst/>
          </a:prstGeom>
          <a:solidFill>
            <a:srgbClr val="139CB7"/>
          </a:solidFill>
          <a:ln w="9525">
            <a:noFill/>
            <a:round/>
            <a:headEnd/>
            <a:tailEnd/>
          </a:ln>
          <a:effectLst>
            <a:outerShdw dist="23040" dir="5400000" algn="ctr" rotWithShape="0">
              <a:srgbClr val="808080">
                <a:alpha val="35036"/>
              </a:srgbClr>
            </a:outerShdw>
          </a:effectLst>
        </p:spPr>
        <p:txBody>
          <a:bodyPr lIns="90000" tIns="46800" rIns="90000" bIns="46800" anchor="ctr"/>
          <a:lstStyle/>
          <a:p>
            <a:pP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1600">
                <a:solidFill>
                  <a:srgbClr val="FFFFFF"/>
                </a:solidFill>
                <a:latin typeface="Calibri" charset="0"/>
                <a:cs typeface="Arial Unicode MS" charset="0"/>
              </a:rPr>
              <a:t> </a:t>
            </a:r>
          </a:p>
        </p:txBody>
      </p:sp>
      <p:sp>
        <p:nvSpPr>
          <p:cNvPr id="3076" name="Line 4"/>
          <p:cNvSpPr>
            <a:spLocks noChangeShapeType="1"/>
          </p:cNvSpPr>
          <p:nvPr/>
        </p:nvSpPr>
        <p:spPr bwMode="auto">
          <a:xfrm>
            <a:off x="228600" y="1447800"/>
            <a:ext cx="8686800" cy="1588"/>
          </a:xfrm>
          <a:prstGeom prst="line">
            <a:avLst/>
          </a:prstGeom>
          <a:noFill/>
          <a:ln w="38160">
            <a:solidFill>
              <a:srgbClr val="139CB7"/>
            </a:solidFill>
            <a:miter lim="800000"/>
            <a:headEnd/>
            <a:tailEnd/>
          </a:ln>
          <a:effectLst>
            <a:outerShdw dist="20160" dir="5400000" algn="ctr" rotWithShape="0">
              <a:srgbClr val="808080">
                <a:alpha val="38034"/>
              </a:srgbClr>
            </a:outerShdw>
          </a:effectLst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de-DE">
              <a:ea typeface="+mn-ea"/>
              <a:cs typeface="Arial Unicode MS" charset="0"/>
            </a:endParaRPr>
          </a:p>
        </p:txBody>
      </p:sp>
      <p:sp>
        <p:nvSpPr>
          <p:cNvPr id="78854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04775"/>
            <a:ext cx="8223250" cy="1306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78855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3250" cy="48704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2" name="Text Box 7"/>
          <p:cNvSpPr txBox="1">
            <a:spLocks noChangeArrowheads="1"/>
          </p:cNvSpPr>
          <p:nvPr/>
        </p:nvSpPr>
        <p:spPr bwMode="auto">
          <a:xfrm>
            <a:off x="457200" y="6369050"/>
            <a:ext cx="21336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de-DE">
              <a:ea typeface="+mn-ea"/>
              <a:cs typeface="Arial Unicode MS" charset="0"/>
            </a:endParaRPr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3124200" y="6369050"/>
            <a:ext cx="28956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de-DE">
              <a:ea typeface="+mn-ea"/>
              <a:cs typeface="Arial Unicode MS" charset="0"/>
            </a:endParaRPr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456363"/>
            <a:ext cx="2127250" cy="2746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 sz="1200">
                <a:solidFill>
                  <a:srgbClr val="898989"/>
                </a:solidFill>
                <a:latin typeface="+mn-lt"/>
                <a:ea typeface="+mn-ea"/>
                <a:cs typeface="Arial Unicode MS" charset="0"/>
              </a:defRPr>
            </a:lvl1pPr>
          </a:lstStyle>
          <a:p>
            <a:pPr>
              <a:defRPr/>
            </a:pPr>
            <a:fld id="{F1FB7D08-67DA-430D-B31F-1498AA061A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ransition/>
  <p:hf hdr="0" ftr="0" dt="0"/>
  <p:txStyles>
    <p:titleStyle>
      <a:lvl1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000000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000000"/>
          </a:solidFill>
          <a:latin typeface="Calibri" charset="0"/>
          <a:ea typeface="ＭＳ Ｐゴシック" charset="-128"/>
        </a:defRPr>
      </a:lvl2pPr>
      <a:lvl3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000000"/>
          </a:solidFill>
          <a:latin typeface="Calibri" charset="0"/>
          <a:ea typeface="ＭＳ Ｐゴシック" charset="-128"/>
        </a:defRPr>
      </a:lvl3pPr>
      <a:lvl4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000000"/>
          </a:solidFill>
          <a:latin typeface="Calibri" charset="0"/>
          <a:ea typeface="ＭＳ Ｐゴシック" charset="-128"/>
        </a:defRPr>
      </a:lvl4pPr>
      <a:lvl5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000000"/>
          </a:solidFill>
          <a:latin typeface="Calibri" charset="0"/>
          <a:ea typeface="ＭＳ Ｐゴシック" charset="-128"/>
        </a:defRPr>
      </a:lvl5pPr>
      <a:lvl6pPr marL="25146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000000"/>
          </a:solidFill>
          <a:latin typeface="Calibri" charset="0"/>
          <a:ea typeface="ＭＳ Ｐゴシック" charset="-128"/>
        </a:defRPr>
      </a:lvl6pPr>
      <a:lvl7pPr marL="29718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000000"/>
          </a:solidFill>
          <a:latin typeface="Calibri" charset="0"/>
          <a:ea typeface="ＭＳ Ｐゴシック" charset="-128"/>
        </a:defRPr>
      </a:lvl7pPr>
      <a:lvl8pPr marL="34290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000000"/>
          </a:solidFill>
          <a:latin typeface="Calibri" charset="0"/>
          <a:ea typeface="ＭＳ Ｐゴシック" charset="-128"/>
        </a:defRPr>
      </a:lvl8pPr>
      <a:lvl9pPr marL="38862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000000"/>
          </a:solidFill>
          <a:latin typeface="Calibri" charset="0"/>
          <a:ea typeface="ＭＳ Ｐゴシック" charset="-128"/>
        </a:defRPr>
      </a:lvl9pPr>
    </p:titleStyle>
    <p:bodyStyle>
      <a:lvl1pPr marL="342900" indent="-34290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•"/>
        <a:defRPr sz="28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–"/>
        <a:defRPr sz="24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•"/>
        <a:defRPr sz="20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–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»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8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8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8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11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8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Text Box 1"/>
          <p:cNvSpPr txBox="1">
            <a:spLocks noChangeArrowheads="1"/>
          </p:cNvSpPr>
          <p:nvPr/>
        </p:nvSpPr>
        <p:spPr bwMode="auto">
          <a:xfrm>
            <a:off x="1066800" y="3886200"/>
            <a:ext cx="7010400" cy="2362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algn="ctr">
              <a:spcBef>
                <a:spcPts val="700"/>
              </a:spcBef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US" sz="2800" dirty="0">
              <a:solidFill>
                <a:srgbClr val="437085"/>
              </a:solidFill>
              <a:latin typeface="Calibri" charset="0"/>
              <a:cs typeface="Times New Roman" pitchFamily="16" charset="0"/>
            </a:endParaRPr>
          </a:p>
          <a:p>
            <a:pPr algn="ctr">
              <a:spcBef>
                <a:spcPts val="700"/>
              </a:spcBef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2800" dirty="0" err="1">
                <a:solidFill>
                  <a:srgbClr val="437085"/>
                </a:solidFill>
                <a:latin typeface="Calibri" charset="0"/>
                <a:cs typeface="Times New Roman" pitchFamily="16" charset="0"/>
              </a:rPr>
              <a:t>Hinrich</a:t>
            </a:r>
            <a:r>
              <a:rPr lang="en-US" sz="2800" dirty="0">
                <a:solidFill>
                  <a:srgbClr val="437085"/>
                </a:solidFill>
                <a:latin typeface="Calibri" charset="0"/>
                <a:cs typeface="Times New Roman" pitchFamily="16" charset="0"/>
              </a:rPr>
              <a:t> </a:t>
            </a:r>
            <a:r>
              <a:rPr lang="en-US" sz="2800" dirty="0" err="1">
                <a:solidFill>
                  <a:srgbClr val="437085"/>
                </a:solidFill>
                <a:latin typeface="Calibri" charset="0"/>
                <a:cs typeface="Times New Roman" pitchFamily="16" charset="0"/>
              </a:rPr>
              <a:t>Schütze</a:t>
            </a:r>
            <a:r>
              <a:rPr lang="en-US" sz="2800" dirty="0">
                <a:solidFill>
                  <a:srgbClr val="437085"/>
                </a:solidFill>
                <a:latin typeface="Calibri" charset="0"/>
                <a:cs typeface="Times New Roman" pitchFamily="16" charset="0"/>
              </a:rPr>
              <a:t> and Christina </a:t>
            </a:r>
            <a:r>
              <a:rPr lang="en-US" sz="2800" dirty="0" err="1">
                <a:solidFill>
                  <a:srgbClr val="437085"/>
                </a:solidFill>
                <a:latin typeface="Calibri" charset="0"/>
                <a:cs typeface="Times New Roman" pitchFamily="16" charset="0"/>
              </a:rPr>
              <a:t>Lioma</a:t>
            </a:r>
            <a:endParaRPr lang="en-US" sz="2800" dirty="0">
              <a:solidFill>
                <a:srgbClr val="437085"/>
              </a:solidFill>
              <a:latin typeface="Calibri" charset="0"/>
              <a:cs typeface="Times New Roman" pitchFamily="16" charset="0"/>
            </a:endParaRPr>
          </a:p>
          <a:p>
            <a:pPr algn="ctr">
              <a:spcBef>
                <a:spcPts val="700"/>
              </a:spcBef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2800" dirty="0">
                <a:solidFill>
                  <a:srgbClr val="437085"/>
                </a:solidFill>
                <a:latin typeface="Calibri" charset="0"/>
              </a:rPr>
              <a:t>Lecture </a:t>
            </a:r>
            <a:r>
              <a:rPr lang="en-US" sz="2800" dirty="0" smtClean="0">
                <a:solidFill>
                  <a:srgbClr val="437085"/>
                </a:solidFill>
                <a:latin typeface="Calibri" charset="0"/>
              </a:rPr>
              <a:t>18: Latent Semantic Indexing</a:t>
            </a:r>
            <a:endParaRPr lang="en-US" sz="2800" dirty="0">
              <a:solidFill>
                <a:srgbClr val="437085"/>
              </a:solidFill>
              <a:latin typeface="Calibri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B4197FBB-C416-4B51-9ADA-F9A87D712B86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10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-214346" y="12700"/>
            <a:ext cx="935837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 lvl="1">
              <a:spcBef>
                <a:spcPts val="700"/>
              </a:spcBef>
              <a:buClr>
                <a:srgbClr val="336699"/>
              </a:buClr>
            </a:pPr>
            <a:r>
              <a:rPr lang="en-US" sz="3400" dirty="0" smtClean="0">
                <a:solidFill>
                  <a:schemeClr val="tx1"/>
                </a:solidFill>
                <a:latin typeface="+mj-lt"/>
              </a:rPr>
              <a:t>Example of</a:t>
            </a:r>
            <a:r>
              <a:rPr lang="en-US" sz="3400" i="1" dirty="0" smtClean="0">
                <a:solidFill>
                  <a:schemeClr val="tx1"/>
                </a:solidFill>
                <a:latin typeface="+mj-lt"/>
              </a:rPr>
              <a:t> C </a:t>
            </a:r>
            <a:r>
              <a:rPr lang="en-US" sz="3400" dirty="0" smtClean="0">
                <a:solidFill>
                  <a:schemeClr val="tx1"/>
                </a:solidFill>
                <a:latin typeface="+mj-lt"/>
              </a:rPr>
              <a:t>= </a:t>
            </a:r>
            <a:r>
              <a:rPr lang="en-US" sz="3400" i="1" dirty="0" smtClean="0">
                <a:solidFill>
                  <a:schemeClr val="tx1"/>
                </a:solidFill>
                <a:latin typeface="+mj-lt"/>
              </a:rPr>
              <a:t>U</a:t>
            </a:r>
            <a:r>
              <a:rPr lang="el-GR" sz="3400" dirty="0" smtClean="0">
                <a:solidFill>
                  <a:schemeClr val="tx1"/>
                </a:solidFill>
                <a:latin typeface="Calibri"/>
                <a:cs typeface="Calibri"/>
              </a:rPr>
              <a:t>Σ</a:t>
            </a:r>
            <a:r>
              <a:rPr lang="en-US" sz="3400" i="1" dirty="0" smtClean="0">
                <a:solidFill>
                  <a:schemeClr val="tx1"/>
                </a:solidFill>
                <a:latin typeface="+mj-lt"/>
              </a:rPr>
              <a:t>V</a:t>
            </a:r>
            <a:r>
              <a:rPr lang="en-US" sz="3400" i="1" baseline="30000" dirty="0" smtClean="0">
                <a:solidFill>
                  <a:schemeClr val="tx1"/>
                </a:solidFill>
                <a:latin typeface="+mj-lt"/>
              </a:rPr>
              <a:t>T</a:t>
            </a:r>
            <a:r>
              <a:rPr lang="en-US" sz="3400" dirty="0" smtClean="0">
                <a:solidFill>
                  <a:schemeClr val="tx1"/>
                </a:solidFill>
                <a:latin typeface="+mj-lt"/>
              </a:rPr>
              <a:t> : </a:t>
            </a:r>
            <a:r>
              <a:rPr lang="en-US" sz="3400" dirty="0" smtClean="0">
                <a:solidFill>
                  <a:schemeClr val="tx1"/>
                </a:solidFill>
                <a:latin typeface="+mj-lt"/>
              </a:rPr>
              <a:t>All four matrices</a:t>
            </a:r>
            <a:endParaRPr lang="de-DE" sz="3400" i="1" baseline="30000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pic>
        <p:nvPicPr>
          <p:cNvPr id="9" name="Picture 8" descr="1810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0034" y="1500174"/>
            <a:ext cx="4138078" cy="5220000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11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14282" y="12700"/>
            <a:ext cx="8929750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de-DE" sz="3600" dirty="0" smtClean="0">
                <a:solidFill>
                  <a:schemeClr val="tx1"/>
                </a:solidFill>
                <a:latin typeface="+mj-lt"/>
              </a:rPr>
              <a:t>LSI: </a:t>
            </a:r>
            <a:r>
              <a:rPr lang="de-DE" sz="3600" dirty="0" err="1" smtClean="0">
                <a:solidFill>
                  <a:schemeClr val="tx1"/>
                </a:solidFill>
                <a:latin typeface="+mj-lt"/>
              </a:rPr>
              <a:t>Summary</a:t>
            </a:r>
            <a:endParaRPr lang="de-DE" sz="3600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357158" y="1857364"/>
            <a:ext cx="8286808" cy="471490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We’ve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decomposed the term-document matrix </a:t>
            </a:r>
            <a:r>
              <a:rPr lang="en-US" i="1" dirty="0" smtClean="0">
                <a:solidFill>
                  <a:schemeClr val="tx1"/>
                </a:solidFill>
                <a:latin typeface="+mj-lt"/>
              </a:rPr>
              <a:t>C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 into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a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product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of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three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matrices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The term matrix</a:t>
            </a:r>
            <a:r>
              <a:rPr lang="en-US" i="1" dirty="0" smtClean="0">
                <a:solidFill>
                  <a:schemeClr val="tx1"/>
                </a:solidFill>
                <a:latin typeface="+mj-lt"/>
              </a:rPr>
              <a:t> U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– consists of one (row) vector for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each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term</a:t>
            </a:r>
            <a:endParaRPr lang="de-DE" dirty="0" smtClean="0">
              <a:solidFill>
                <a:schemeClr val="tx1"/>
              </a:solidFill>
              <a:latin typeface="+mj-lt"/>
            </a:endParaRP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The document matrix </a:t>
            </a:r>
            <a:r>
              <a:rPr lang="en-US" i="1" dirty="0" smtClean="0">
                <a:solidFill>
                  <a:schemeClr val="tx1"/>
                </a:solidFill>
                <a:latin typeface="+mj-lt"/>
              </a:rPr>
              <a:t>V</a:t>
            </a:r>
            <a:r>
              <a:rPr lang="en-US" i="1" baseline="30000" dirty="0" smtClean="0">
                <a:solidFill>
                  <a:schemeClr val="tx1"/>
                </a:solidFill>
                <a:latin typeface="+mj-lt"/>
              </a:rPr>
              <a:t>T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– consists of one (column)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vector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for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each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document</a:t>
            </a:r>
            <a:endParaRPr lang="de-DE" dirty="0" smtClean="0">
              <a:solidFill>
                <a:schemeClr val="tx1"/>
              </a:solidFill>
              <a:latin typeface="+mj-lt"/>
            </a:endParaRP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The singular value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matrix </a:t>
            </a:r>
            <a:r>
              <a:rPr lang="el-GR" dirty="0" smtClean="0">
                <a:solidFill>
                  <a:schemeClr val="tx1"/>
                </a:solidFill>
                <a:latin typeface="Calibri"/>
                <a:cs typeface="Calibri"/>
              </a:rPr>
              <a:t>Σ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 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– diagonal matrix with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singular values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, reflecting importance of each dimension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Next: Why are we doing this?</a:t>
            </a:r>
          </a:p>
          <a:p>
            <a:pPr lvl="1">
              <a:spcBef>
                <a:spcPts val="700"/>
              </a:spcBef>
              <a:buClr>
                <a:srgbClr val="336699"/>
              </a:buClr>
            </a:pPr>
            <a:endParaRPr lang="en-US" dirty="0" smtClean="0">
              <a:solidFill>
                <a:schemeClr val="tx1"/>
              </a:solidFill>
              <a:latin typeface="+mj-lt"/>
            </a:endParaRP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endParaRPr lang="en-US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Title 1"/>
          <p:cNvSpPr>
            <a:spLocks noGrp="1"/>
          </p:cNvSpPr>
          <p:nvPr>
            <p:ph type="title"/>
          </p:nvPr>
        </p:nvSpPr>
        <p:spPr>
          <a:xfrm>
            <a:off x="214313" y="104775"/>
            <a:ext cx="8223250" cy="1306513"/>
          </a:xfrm>
        </p:spPr>
        <p:txBody>
          <a:bodyPr/>
          <a:lstStyle/>
          <a:p>
            <a:r>
              <a:rPr lang="en-US" dirty="0" smtClean="0"/>
              <a:t>Outline</a:t>
            </a:r>
            <a:endParaRPr lang="de-DE" dirty="0" smtClean="0"/>
          </a:p>
        </p:txBody>
      </p:sp>
      <p:sp>
        <p:nvSpPr>
          <p:cNvPr id="80899" name="Text Box 3"/>
          <p:cNvSpPr txBox="1">
            <a:spLocks noChangeArrowheads="1"/>
          </p:cNvSpPr>
          <p:nvPr/>
        </p:nvSpPr>
        <p:spPr bwMode="auto">
          <a:xfrm>
            <a:off x="138113" y="2203474"/>
            <a:ext cx="8505825" cy="4725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514350" indent="-514350">
              <a:lnSpc>
                <a:spcPct val="150000"/>
              </a:lnSpc>
              <a:spcBef>
                <a:spcPts val="700"/>
              </a:spcBef>
              <a:buClr>
                <a:srgbClr val="BDD3E9"/>
              </a:buClr>
              <a:buSzPct val="70000"/>
              <a:buFont typeface="Calibri" charset="0"/>
              <a:buChar char="❶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</a:pPr>
            <a:r>
              <a:rPr lang="en-US" sz="3000" dirty="0" smtClean="0">
                <a:solidFill>
                  <a:srgbClr val="336699"/>
                </a:solidFill>
                <a:latin typeface="Calibri" charset="0"/>
              </a:rPr>
              <a:t> </a:t>
            </a:r>
            <a:r>
              <a:rPr lang="en-US" sz="3000" dirty="0" smtClean="0">
                <a:solidFill>
                  <a:srgbClr val="BDD3E9"/>
                </a:solidFill>
                <a:latin typeface="Calibri" charset="0"/>
              </a:rPr>
              <a:t>Latent semantic indexing </a:t>
            </a:r>
          </a:p>
          <a:p>
            <a:pPr marL="514350" indent="-514350">
              <a:lnSpc>
                <a:spcPct val="150000"/>
              </a:lnSpc>
              <a:spcBef>
                <a:spcPts val="700"/>
              </a:spcBef>
              <a:buClr>
                <a:srgbClr val="336699"/>
              </a:buClr>
              <a:buSzPct val="70000"/>
              <a:buFont typeface="Calibri" charset="0"/>
              <a:buChar char="❷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</a:pPr>
            <a:r>
              <a:rPr lang="en-US" sz="3000" dirty="0" smtClean="0">
                <a:solidFill>
                  <a:srgbClr val="BDD3E9"/>
                </a:solidFill>
                <a:latin typeface="Calibri" charset="0"/>
              </a:rPr>
              <a:t> </a:t>
            </a:r>
            <a:r>
              <a:rPr lang="en-US" sz="3000" dirty="0" smtClean="0">
                <a:solidFill>
                  <a:srgbClr val="336699"/>
                </a:solidFill>
                <a:latin typeface="Calibri" charset="0"/>
              </a:rPr>
              <a:t>Dimensionality reduction</a:t>
            </a:r>
            <a:endParaRPr lang="en-US" sz="3000" dirty="0">
              <a:solidFill>
                <a:srgbClr val="336699"/>
              </a:solidFill>
              <a:latin typeface="Calibri" charset="0"/>
            </a:endParaRPr>
          </a:p>
          <a:p>
            <a:pPr marL="514350" indent="-514350">
              <a:lnSpc>
                <a:spcPct val="150000"/>
              </a:lnSpc>
              <a:spcBef>
                <a:spcPts val="700"/>
              </a:spcBef>
              <a:buClr>
                <a:srgbClr val="BDD3E9"/>
              </a:buClr>
              <a:buSzPct val="70000"/>
              <a:buFont typeface="Calibri" charset="0"/>
              <a:buChar char="❸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</a:pPr>
            <a:r>
              <a:rPr lang="en-US" sz="3000" dirty="0" smtClean="0">
                <a:solidFill>
                  <a:srgbClr val="BDD3E9"/>
                </a:solidFill>
                <a:latin typeface="Calibri" charset="0"/>
              </a:rPr>
              <a:t>LSI in information </a:t>
            </a:r>
            <a:r>
              <a:rPr lang="en-US" sz="3000" dirty="0" smtClean="0">
                <a:solidFill>
                  <a:srgbClr val="BDD3E9"/>
                </a:solidFill>
                <a:latin typeface="Calibri" charset="0"/>
              </a:rPr>
              <a:t>retrieval</a:t>
            </a:r>
            <a:endParaRPr lang="en-US" sz="3000" dirty="0" smtClean="0">
              <a:solidFill>
                <a:srgbClr val="336699"/>
              </a:solidFill>
              <a:latin typeface="Calibri" charset="0"/>
            </a:endParaRPr>
          </a:p>
          <a:p>
            <a:pPr marL="514350" indent="-514350">
              <a:lnSpc>
                <a:spcPct val="150000"/>
              </a:lnSpc>
              <a:spcBef>
                <a:spcPts val="700"/>
              </a:spcBef>
              <a:buClr>
                <a:srgbClr val="336699"/>
              </a:buClr>
              <a:buSzPct val="80000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</a:pPr>
            <a:endParaRPr lang="en-US" sz="3000" dirty="0" smtClean="0">
              <a:solidFill>
                <a:srgbClr val="336699"/>
              </a:solidFill>
              <a:latin typeface="Calibri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6231DFBC-2454-451B-9C42-04D7F724382E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13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14282" y="12700"/>
            <a:ext cx="8929750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en-US" sz="3600" dirty="0" smtClean="0">
                <a:solidFill>
                  <a:schemeClr val="tx1"/>
                </a:solidFill>
                <a:latin typeface="+mj-lt"/>
              </a:rPr>
              <a:t>How we use the SVD in LSI</a:t>
            </a: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357158" y="1714488"/>
            <a:ext cx="8501122" cy="471490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200" dirty="0" smtClean="0">
                <a:solidFill>
                  <a:schemeClr val="tx1"/>
                </a:solidFill>
                <a:latin typeface="+mj-lt"/>
              </a:rPr>
              <a:t>Key </a:t>
            </a:r>
            <a:r>
              <a:rPr lang="en-US" sz="2200" dirty="0" smtClean="0">
                <a:solidFill>
                  <a:schemeClr val="tx1"/>
                </a:solidFill>
                <a:latin typeface="+mj-lt"/>
              </a:rPr>
              <a:t>property: Each singular value tells us how important </a:t>
            </a:r>
            <a:r>
              <a:rPr lang="en-US" sz="2200" dirty="0" smtClean="0">
                <a:solidFill>
                  <a:schemeClr val="tx1"/>
                </a:solidFill>
                <a:latin typeface="+mj-lt"/>
              </a:rPr>
              <a:t>its </a:t>
            </a:r>
            <a:r>
              <a:rPr lang="de-DE" sz="2200" dirty="0" err="1" smtClean="0">
                <a:solidFill>
                  <a:schemeClr val="tx1"/>
                </a:solidFill>
                <a:latin typeface="+mj-lt"/>
              </a:rPr>
              <a:t>dimension</a:t>
            </a:r>
            <a:r>
              <a:rPr lang="de-DE" sz="22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2200" dirty="0" err="1" smtClean="0">
                <a:solidFill>
                  <a:schemeClr val="tx1"/>
                </a:solidFill>
                <a:latin typeface="+mj-lt"/>
              </a:rPr>
              <a:t>is</a:t>
            </a:r>
            <a:r>
              <a:rPr lang="de-DE" sz="2200" dirty="0" smtClean="0">
                <a:solidFill>
                  <a:schemeClr val="tx1"/>
                </a:solidFill>
                <a:latin typeface="+mj-lt"/>
              </a:rPr>
              <a:t>.</a:t>
            </a:r>
          </a:p>
          <a:p>
            <a:pPr lvl="1">
              <a:spcBef>
                <a:spcPts val="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200" dirty="0" smtClean="0">
                <a:solidFill>
                  <a:schemeClr val="tx1"/>
                </a:solidFill>
                <a:latin typeface="+mj-lt"/>
              </a:rPr>
              <a:t>By setting less important dimensions to zero, we keep </a:t>
            </a:r>
            <a:r>
              <a:rPr lang="en-US" sz="2200" dirty="0" smtClean="0">
                <a:solidFill>
                  <a:schemeClr val="tx1"/>
                </a:solidFill>
                <a:latin typeface="+mj-lt"/>
              </a:rPr>
              <a:t>the important </a:t>
            </a:r>
            <a:r>
              <a:rPr lang="en-US" sz="2200" dirty="0" smtClean="0">
                <a:solidFill>
                  <a:schemeClr val="tx1"/>
                </a:solidFill>
                <a:latin typeface="+mj-lt"/>
              </a:rPr>
              <a:t>information, but get rid of the “details”.</a:t>
            </a:r>
          </a:p>
          <a:p>
            <a:pPr lvl="1">
              <a:spcBef>
                <a:spcPts val="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de-DE" sz="2200" dirty="0" smtClean="0">
                <a:solidFill>
                  <a:schemeClr val="tx1"/>
                </a:solidFill>
                <a:latin typeface="+mj-lt"/>
              </a:rPr>
              <a:t>These </a:t>
            </a:r>
            <a:r>
              <a:rPr lang="de-DE" sz="2200" dirty="0" err="1" smtClean="0">
                <a:solidFill>
                  <a:schemeClr val="tx1"/>
                </a:solidFill>
                <a:latin typeface="+mj-lt"/>
              </a:rPr>
              <a:t>details</a:t>
            </a:r>
            <a:r>
              <a:rPr lang="de-DE" sz="22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2200" dirty="0" err="1" smtClean="0">
                <a:solidFill>
                  <a:schemeClr val="tx1"/>
                </a:solidFill>
                <a:latin typeface="+mj-lt"/>
              </a:rPr>
              <a:t>may</a:t>
            </a:r>
            <a:endParaRPr lang="de-DE" sz="2200" dirty="0" smtClean="0">
              <a:solidFill>
                <a:schemeClr val="tx1"/>
              </a:solidFill>
              <a:latin typeface="+mj-lt"/>
            </a:endParaRPr>
          </a:p>
          <a:p>
            <a:pPr lvl="2">
              <a:spcBef>
                <a:spcPts val="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200" dirty="0" smtClean="0">
                <a:solidFill>
                  <a:schemeClr val="tx1"/>
                </a:solidFill>
                <a:latin typeface="+mj-lt"/>
              </a:rPr>
              <a:t>be </a:t>
            </a:r>
            <a:r>
              <a:rPr lang="en-US" sz="2200" dirty="0" smtClean="0">
                <a:solidFill>
                  <a:srgbClr val="0070C0"/>
                </a:solidFill>
                <a:latin typeface="+mj-lt"/>
              </a:rPr>
              <a:t>noise</a:t>
            </a:r>
            <a:r>
              <a:rPr lang="en-US" sz="2200" dirty="0" smtClean="0">
                <a:solidFill>
                  <a:schemeClr val="tx1"/>
                </a:solidFill>
                <a:latin typeface="+mj-lt"/>
              </a:rPr>
              <a:t> – in that case, reduced LSI is a better </a:t>
            </a:r>
            <a:r>
              <a:rPr lang="en-US" sz="2200" dirty="0" smtClean="0">
                <a:solidFill>
                  <a:schemeClr val="tx1"/>
                </a:solidFill>
                <a:latin typeface="+mj-lt"/>
              </a:rPr>
              <a:t>representation because </a:t>
            </a:r>
            <a:r>
              <a:rPr lang="en-US" sz="2200" dirty="0" smtClean="0">
                <a:solidFill>
                  <a:schemeClr val="tx1"/>
                </a:solidFill>
                <a:latin typeface="+mj-lt"/>
              </a:rPr>
              <a:t>it is less noisy</a:t>
            </a:r>
          </a:p>
          <a:p>
            <a:pPr lvl="2">
              <a:spcBef>
                <a:spcPts val="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200" dirty="0" smtClean="0">
                <a:solidFill>
                  <a:srgbClr val="0070C0"/>
                </a:solidFill>
                <a:latin typeface="+mj-lt"/>
              </a:rPr>
              <a:t>make things dissimilar that should be similar </a:t>
            </a:r>
            <a:r>
              <a:rPr lang="en-US" sz="2200" dirty="0" smtClean="0">
                <a:solidFill>
                  <a:schemeClr val="tx1"/>
                </a:solidFill>
                <a:latin typeface="+mj-lt"/>
              </a:rPr>
              <a:t>– again </a:t>
            </a:r>
            <a:r>
              <a:rPr lang="en-US" sz="2200" dirty="0" smtClean="0">
                <a:solidFill>
                  <a:schemeClr val="tx1"/>
                </a:solidFill>
                <a:latin typeface="+mj-lt"/>
              </a:rPr>
              <a:t>reduced LSI </a:t>
            </a:r>
            <a:r>
              <a:rPr lang="en-US" sz="2200" dirty="0" smtClean="0">
                <a:solidFill>
                  <a:schemeClr val="tx1"/>
                </a:solidFill>
                <a:latin typeface="+mj-lt"/>
              </a:rPr>
              <a:t>is a better representation because it represents </a:t>
            </a:r>
            <a:r>
              <a:rPr lang="en-US" sz="2200" dirty="0" smtClean="0">
                <a:solidFill>
                  <a:schemeClr val="tx1"/>
                </a:solidFill>
                <a:latin typeface="+mj-lt"/>
              </a:rPr>
              <a:t>similarity </a:t>
            </a:r>
            <a:r>
              <a:rPr lang="de-DE" sz="2200" dirty="0" err="1" smtClean="0">
                <a:solidFill>
                  <a:schemeClr val="tx1"/>
                </a:solidFill>
                <a:latin typeface="+mj-lt"/>
              </a:rPr>
              <a:t>better</a:t>
            </a:r>
            <a:r>
              <a:rPr lang="de-DE" sz="2200" dirty="0" smtClean="0">
                <a:solidFill>
                  <a:schemeClr val="tx1"/>
                </a:solidFill>
                <a:latin typeface="+mj-lt"/>
              </a:rPr>
              <a:t>.</a:t>
            </a:r>
          </a:p>
          <a:p>
            <a:pPr lvl="1">
              <a:spcBef>
                <a:spcPts val="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200" dirty="0" smtClean="0">
                <a:solidFill>
                  <a:schemeClr val="tx1"/>
                </a:solidFill>
                <a:latin typeface="+mj-lt"/>
              </a:rPr>
              <a:t>Analogy for “fewer details is better”</a:t>
            </a:r>
          </a:p>
          <a:p>
            <a:pPr lvl="2">
              <a:spcBef>
                <a:spcPts val="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200" dirty="0" smtClean="0">
                <a:solidFill>
                  <a:schemeClr val="tx1"/>
                </a:solidFill>
                <a:latin typeface="+mj-lt"/>
              </a:rPr>
              <a:t>Image of a bright red flower</a:t>
            </a:r>
          </a:p>
          <a:p>
            <a:pPr lvl="2">
              <a:spcBef>
                <a:spcPts val="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200" dirty="0" smtClean="0">
                <a:solidFill>
                  <a:schemeClr val="tx1"/>
                </a:solidFill>
                <a:latin typeface="+mj-lt"/>
              </a:rPr>
              <a:t>Image of a black and white flower</a:t>
            </a:r>
          </a:p>
          <a:p>
            <a:pPr lvl="2">
              <a:spcBef>
                <a:spcPts val="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200" dirty="0" smtClean="0">
                <a:solidFill>
                  <a:schemeClr val="tx1"/>
                </a:solidFill>
                <a:latin typeface="+mj-lt"/>
              </a:rPr>
              <a:t>Omitting color makes is easier to see </a:t>
            </a:r>
            <a:r>
              <a:rPr lang="en-US" sz="2200" dirty="0" smtClean="0">
                <a:solidFill>
                  <a:schemeClr val="tx1"/>
                </a:solidFill>
                <a:latin typeface="+mj-lt"/>
              </a:rPr>
              <a:t>similarity</a:t>
            </a:r>
            <a:endParaRPr lang="en-US" sz="2200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14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14314" y="12700"/>
            <a:ext cx="892971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en-US" sz="3600" dirty="0" smtClean="0">
                <a:solidFill>
                  <a:schemeClr val="tx1"/>
                </a:solidFill>
                <a:latin typeface="+mj-lt"/>
              </a:rPr>
              <a:t>Reducing the dimensionality to </a:t>
            </a:r>
            <a:r>
              <a:rPr lang="en-US" sz="3600" dirty="0" smtClean="0">
                <a:solidFill>
                  <a:schemeClr val="tx1"/>
                </a:solidFill>
                <a:latin typeface="+mj-lt"/>
              </a:rPr>
              <a:t>2</a:t>
            </a:r>
            <a:endParaRPr lang="en-US" sz="3600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5929322" y="1571612"/>
            <a:ext cx="3071834" cy="478634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/>
            <a:r>
              <a:rPr lang="de-DE" dirty="0" err="1" smtClean="0">
                <a:solidFill>
                  <a:schemeClr val="tx1"/>
                </a:solidFill>
                <a:latin typeface="+mj-lt"/>
              </a:rPr>
              <a:t>Actually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,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we</a:t>
            </a:r>
            <a:endParaRPr lang="de-DE" dirty="0" smtClean="0">
              <a:solidFill>
                <a:schemeClr val="tx1"/>
              </a:solidFill>
              <a:latin typeface="+mj-lt"/>
            </a:endParaRPr>
          </a:p>
          <a:p>
            <a:pPr lvl="1"/>
            <a:r>
              <a:rPr lang="de-DE" dirty="0" err="1" smtClean="0">
                <a:solidFill>
                  <a:schemeClr val="tx1"/>
                </a:solidFill>
                <a:latin typeface="+mj-lt"/>
              </a:rPr>
              <a:t>only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zero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out</a:t>
            </a:r>
          </a:p>
          <a:p>
            <a:pPr lvl="1"/>
            <a:r>
              <a:rPr lang="de-DE" dirty="0" err="1" smtClean="0">
                <a:solidFill>
                  <a:schemeClr val="tx1"/>
                </a:solidFill>
                <a:latin typeface="+mj-lt"/>
              </a:rPr>
              <a:t>singular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values</a:t>
            </a:r>
            <a:endParaRPr lang="de-DE" dirty="0" smtClean="0">
              <a:solidFill>
                <a:schemeClr val="tx1"/>
              </a:solidFill>
              <a:latin typeface="+mj-lt"/>
            </a:endParaRPr>
          </a:p>
          <a:p>
            <a:pPr lvl="1"/>
            <a:r>
              <a:rPr lang="de-DE" dirty="0" smtClean="0">
                <a:solidFill>
                  <a:schemeClr val="tx1"/>
                </a:solidFill>
                <a:latin typeface="+mj-lt"/>
              </a:rPr>
              <a:t>in </a:t>
            </a:r>
            <a:r>
              <a:rPr lang="el-GR" dirty="0" smtClean="0">
                <a:solidFill>
                  <a:schemeClr val="tx1"/>
                </a:solidFill>
                <a:latin typeface="Calibri"/>
                <a:cs typeface="Calibri"/>
              </a:rPr>
              <a:t>Σ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.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This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has</a:t>
            </a:r>
            <a:endParaRPr lang="de-DE" dirty="0" smtClean="0">
              <a:solidFill>
                <a:schemeClr val="tx1"/>
              </a:solidFill>
              <a:latin typeface="+mj-lt"/>
            </a:endParaRPr>
          </a:p>
          <a:p>
            <a:pPr lvl="1"/>
            <a:r>
              <a:rPr lang="de-DE" dirty="0" err="1" smtClean="0">
                <a:solidFill>
                  <a:schemeClr val="tx1"/>
                </a:solidFill>
                <a:latin typeface="+mj-lt"/>
              </a:rPr>
              <a:t>the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effect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of</a:t>
            </a:r>
            <a:endParaRPr lang="de-DE" dirty="0" smtClean="0">
              <a:solidFill>
                <a:schemeClr val="tx1"/>
              </a:solidFill>
              <a:latin typeface="+mj-lt"/>
            </a:endParaRPr>
          </a:p>
          <a:p>
            <a:pPr lvl="1"/>
            <a:r>
              <a:rPr lang="de-DE" dirty="0" err="1" smtClean="0">
                <a:solidFill>
                  <a:schemeClr val="tx1"/>
                </a:solidFill>
                <a:latin typeface="+mj-lt"/>
              </a:rPr>
              <a:t>setting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the</a:t>
            </a:r>
            <a:endParaRPr lang="de-DE" dirty="0" smtClean="0">
              <a:solidFill>
                <a:schemeClr val="tx1"/>
              </a:solidFill>
              <a:latin typeface="+mj-lt"/>
            </a:endParaRPr>
          </a:p>
          <a:p>
            <a:pPr lvl="1"/>
            <a:r>
              <a:rPr lang="de-DE" dirty="0" err="1" smtClean="0">
                <a:solidFill>
                  <a:schemeClr val="tx1"/>
                </a:solidFill>
                <a:latin typeface="+mj-lt"/>
              </a:rPr>
              <a:t>corresponding</a:t>
            </a:r>
            <a:endParaRPr lang="de-DE" dirty="0" smtClean="0">
              <a:solidFill>
                <a:schemeClr val="tx1"/>
              </a:solidFill>
              <a:latin typeface="+mj-lt"/>
            </a:endParaRPr>
          </a:p>
          <a:p>
            <a:pPr lvl="1"/>
            <a:r>
              <a:rPr lang="de-DE" dirty="0" err="1" smtClean="0">
                <a:solidFill>
                  <a:schemeClr val="tx1"/>
                </a:solidFill>
                <a:latin typeface="+mj-lt"/>
              </a:rPr>
              <a:t>dimensions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in</a:t>
            </a:r>
          </a:p>
          <a:p>
            <a:pPr lvl="1"/>
            <a:r>
              <a:rPr lang="de-DE" i="1" dirty="0" smtClean="0">
                <a:solidFill>
                  <a:schemeClr val="tx1"/>
                </a:solidFill>
                <a:latin typeface="+mj-lt"/>
              </a:rPr>
              <a:t>U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and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i="1" dirty="0" smtClean="0">
                <a:solidFill>
                  <a:schemeClr val="tx1"/>
                </a:solidFill>
                <a:latin typeface="+mj-lt"/>
              </a:rPr>
              <a:t>V </a:t>
            </a:r>
            <a:r>
              <a:rPr lang="de-DE" i="1" baseline="30000" dirty="0" smtClean="0">
                <a:solidFill>
                  <a:schemeClr val="tx1"/>
                </a:solidFill>
                <a:latin typeface="+mj-lt"/>
              </a:rPr>
              <a:t>T</a:t>
            </a:r>
            <a:r>
              <a:rPr lang="de-DE" baseline="300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to</a:t>
            </a:r>
            <a:endParaRPr lang="de-DE" dirty="0" smtClean="0">
              <a:solidFill>
                <a:schemeClr val="tx1"/>
              </a:solidFill>
              <a:latin typeface="+mj-lt"/>
            </a:endParaRPr>
          </a:p>
          <a:p>
            <a:pPr lvl="1"/>
            <a:r>
              <a:rPr lang="de-DE" dirty="0" err="1" smtClean="0">
                <a:solidFill>
                  <a:schemeClr val="tx1"/>
                </a:solidFill>
                <a:latin typeface="+mj-lt"/>
              </a:rPr>
              <a:t>zero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when</a:t>
            </a:r>
            <a:endParaRPr lang="de-DE" dirty="0" smtClean="0">
              <a:solidFill>
                <a:schemeClr val="tx1"/>
              </a:solidFill>
              <a:latin typeface="+mj-lt"/>
            </a:endParaRPr>
          </a:p>
          <a:p>
            <a:pPr lvl="1"/>
            <a:r>
              <a:rPr lang="de-DE" dirty="0" err="1" smtClean="0">
                <a:solidFill>
                  <a:schemeClr val="tx1"/>
                </a:solidFill>
                <a:latin typeface="+mj-lt"/>
              </a:rPr>
              <a:t>computing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the</a:t>
            </a:r>
            <a:endParaRPr lang="de-DE" dirty="0" smtClean="0">
              <a:solidFill>
                <a:schemeClr val="tx1"/>
              </a:solidFill>
              <a:latin typeface="+mj-lt"/>
            </a:endParaRPr>
          </a:p>
          <a:p>
            <a:pPr lvl="1"/>
            <a:r>
              <a:rPr lang="de-DE" dirty="0" err="1" smtClean="0">
                <a:solidFill>
                  <a:schemeClr val="tx1"/>
                </a:solidFill>
                <a:latin typeface="+mj-lt"/>
              </a:rPr>
              <a:t>product</a:t>
            </a:r>
            <a:endParaRPr lang="de-DE" dirty="0" smtClean="0">
              <a:solidFill>
                <a:schemeClr val="tx1"/>
              </a:solidFill>
              <a:latin typeface="+mj-lt"/>
            </a:endParaRPr>
          </a:p>
          <a:p>
            <a:pPr lvl="1"/>
            <a:r>
              <a:rPr lang="de-DE" i="1" dirty="0" smtClean="0">
                <a:solidFill>
                  <a:schemeClr val="tx1"/>
                </a:solidFill>
                <a:latin typeface="+mj-lt"/>
              </a:rPr>
              <a:t>C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= </a:t>
            </a:r>
            <a:r>
              <a:rPr lang="de-DE" i="1" dirty="0" smtClean="0">
                <a:solidFill>
                  <a:schemeClr val="tx1"/>
                </a:solidFill>
                <a:latin typeface="+mj-lt"/>
              </a:rPr>
              <a:t>U</a:t>
            </a:r>
            <a:r>
              <a:rPr lang="el-GR" dirty="0" smtClean="0">
                <a:solidFill>
                  <a:schemeClr val="tx1"/>
                </a:solidFill>
                <a:latin typeface="Calibri"/>
                <a:cs typeface="Calibri"/>
              </a:rPr>
              <a:t>Σ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V </a:t>
            </a:r>
            <a:r>
              <a:rPr lang="de-DE" i="1" baseline="30000" dirty="0" smtClean="0">
                <a:solidFill>
                  <a:schemeClr val="tx1"/>
                </a:solidFill>
                <a:latin typeface="+mj-lt"/>
              </a:rPr>
              <a:t>T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.</a:t>
            </a:r>
          </a:p>
          <a:p>
            <a:pPr lvl="1"/>
            <a:endParaRPr lang="de-DE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pic>
        <p:nvPicPr>
          <p:cNvPr id="8" name="Picture 7" descr="1814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593" y="1500174"/>
            <a:ext cx="5165101" cy="4932000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15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14314" y="12700"/>
            <a:ext cx="892971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en-US" sz="3600" dirty="0" smtClean="0">
                <a:solidFill>
                  <a:schemeClr val="tx1"/>
                </a:solidFill>
                <a:latin typeface="+mj-lt"/>
              </a:rPr>
              <a:t>Reducing the dimensionality to </a:t>
            </a:r>
            <a:r>
              <a:rPr lang="en-US" sz="3600" dirty="0" smtClean="0">
                <a:solidFill>
                  <a:schemeClr val="tx1"/>
                </a:solidFill>
                <a:latin typeface="+mj-lt"/>
              </a:rPr>
              <a:t>2</a:t>
            </a:r>
            <a:endParaRPr lang="en-US" sz="3600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  <p:pic>
        <p:nvPicPr>
          <p:cNvPr id="9" name="Picture 8" descr="1815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0034" y="1531148"/>
            <a:ext cx="4215438" cy="5184000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16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14314" y="12700"/>
            <a:ext cx="892971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en-US" sz="3600" dirty="0" smtClean="0">
                <a:solidFill>
                  <a:schemeClr val="tx1"/>
                </a:solidFill>
                <a:latin typeface="+mj-lt"/>
              </a:rPr>
              <a:t>Recall unreduced decomposition </a:t>
            </a:r>
            <a:r>
              <a:rPr lang="en-US" sz="3600" i="1" dirty="0" smtClean="0">
                <a:solidFill>
                  <a:schemeClr val="tx1"/>
                </a:solidFill>
                <a:latin typeface="+mj-lt"/>
              </a:rPr>
              <a:t>C</a:t>
            </a:r>
            <a:r>
              <a:rPr lang="en-US" sz="3600" dirty="0" smtClean="0">
                <a:solidFill>
                  <a:schemeClr val="tx1"/>
                </a:solidFill>
                <a:latin typeface="+mj-lt"/>
              </a:rPr>
              <a:t>=</a:t>
            </a:r>
            <a:r>
              <a:rPr lang="en-US" sz="3600" i="1" dirty="0" smtClean="0">
                <a:solidFill>
                  <a:schemeClr val="tx1"/>
                </a:solidFill>
                <a:latin typeface="+mj-lt"/>
              </a:rPr>
              <a:t>U</a:t>
            </a:r>
            <a:r>
              <a:rPr lang="el-GR" sz="3600" dirty="0" smtClean="0">
                <a:solidFill>
                  <a:schemeClr val="tx1"/>
                </a:solidFill>
                <a:latin typeface="Calibri"/>
                <a:cs typeface="Calibri"/>
              </a:rPr>
              <a:t>Σ</a:t>
            </a:r>
            <a:r>
              <a:rPr lang="en-US" sz="3600" i="1" dirty="0" smtClean="0">
                <a:solidFill>
                  <a:schemeClr val="tx1"/>
                </a:solidFill>
                <a:latin typeface="+mj-lt"/>
              </a:rPr>
              <a:t>V</a:t>
            </a:r>
            <a:r>
              <a:rPr lang="en-US" sz="3600" i="1" baseline="30000" dirty="0" smtClean="0">
                <a:solidFill>
                  <a:schemeClr val="tx1"/>
                </a:solidFill>
                <a:latin typeface="+mj-lt"/>
              </a:rPr>
              <a:t>T</a:t>
            </a:r>
            <a:endParaRPr lang="en-US" sz="3600" i="1" baseline="30000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pic>
        <p:nvPicPr>
          <p:cNvPr id="7" name="Picture 6" descr="1816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480" y="1500174"/>
            <a:ext cx="4149238" cy="5220000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17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14314" y="12700"/>
            <a:ext cx="892971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es-ES" sz="3400" dirty="0" smtClean="0">
                <a:solidFill>
                  <a:schemeClr val="tx1"/>
                </a:solidFill>
                <a:latin typeface="+mj-lt"/>
              </a:rPr>
              <a:t>Original </a:t>
            </a:r>
            <a:r>
              <a:rPr lang="es-ES" sz="3400" dirty="0" err="1" smtClean="0">
                <a:solidFill>
                  <a:schemeClr val="tx1"/>
                </a:solidFill>
                <a:latin typeface="+mj-lt"/>
              </a:rPr>
              <a:t>matrix</a:t>
            </a:r>
            <a:r>
              <a:rPr lang="es-ES" sz="34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s-ES" sz="3400" i="1" dirty="0" smtClean="0">
                <a:solidFill>
                  <a:schemeClr val="tx1"/>
                </a:solidFill>
                <a:latin typeface="+mj-lt"/>
              </a:rPr>
              <a:t>C</a:t>
            </a:r>
            <a:r>
              <a:rPr lang="es-ES" sz="3400" dirty="0" smtClean="0">
                <a:solidFill>
                  <a:schemeClr val="tx1"/>
                </a:solidFill>
                <a:latin typeface="+mj-lt"/>
              </a:rPr>
              <a:t> vs. </a:t>
            </a:r>
            <a:r>
              <a:rPr lang="es-ES" sz="3400" dirty="0" err="1" smtClean="0">
                <a:solidFill>
                  <a:schemeClr val="tx1"/>
                </a:solidFill>
                <a:latin typeface="+mj-lt"/>
              </a:rPr>
              <a:t>reduced</a:t>
            </a:r>
            <a:r>
              <a:rPr lang="es-ES" sz="34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s-ES" sz="3400" i="1" dirty="0" smtClean="0">
                <a:solidFill>
                  <a:schemeClr val="tx1"/>
                </a:solidFill>
                <a:latin typeface="+mj-lt"/>
              </a:rPr>
              <a:t>C</a:t>
            </a:r>
            <a:r>
              <a:rPr lang="es-ES" sz="3400" baseline="-25000" dirty="0" smtClean="0">
                <a:solidFill>
                  <a:schemeClr val="tx1"/>
                </a:solidFill>
                <a:latin typeface="+mj-lt"/>
              </a:rPr>
              <a:t>2</a:t>
            </a:r>
            <a:r>
              <a:rPr lang="es-ES" sz="3400" dirty="0" smtClean="0">
                <a:solidFill>
                  <a:schemeClr val="tx1"/>
                </a:solidFill>
                <a:latin typeface="+mj-lt"/>
              </a:rPr>
              <a:t> = </a:t>
            </a:r>
            <a:r>
              <a:rPr lang="es-ES" sz="3400" i="1" dirty="0" smtClean="0">
                <a:solidFill>
                  <a:schemeClr val="tx1"/>
                </a:solidFill>
                <a:latin typeface="+mj-lt"/>
              </a:rPr>
              <a:t>U</a:t>
            </a:r>
            <a:r>
              <a:rPr lang="el-GR" sz="3400" dirty="0" smtClean="0">
                <a:solidFill>
                  <a:schemeClr val="tx1"/>
                </a:solidFill>
                <a:latin typeface="Calibri"/>
                <a:cs typeface="Calibri"/>
              </a:rPr>
              <a:t>Σ</a:t>
            </a:r>
            <a:r>
              <a:rPr lang="es-ES" sz="3400" baseline="-25000" dirty="0" smtClean="0">
                <a:solidFill>
                  <a:schemeClr val="tx1"/>
                </a:solidFill>
                <a:latin typeface="+mj-lt"/>
              </a:rPr>
              <a:t>2</a:t>
            </a:r>
            <a:r>
              <a:rPr lang="es-ES" sz="3400" i="1" dirty="0" smtClean="0">
                <a:solidFill>
                  <a:schemeClr val="tx1"/>
                </a:solidFill>
                <a:latin typeface="+mj-lt"/>
              </a:rPr>
              <a:t>V</a:t>
            </a:r>
            <a:r>
              <a:rPr lang="es-ES" sz="3400" i="1" baseline="30000" dirty="0" smtClean="0">
                <a:solidFill>
                  <a:schemeClr val="tx1"/>
                </a:solidFill>
                <a:latin typeface="+mj-lt"/>
              </a:rPr>
              <a:t>T</a:t>
            </a:r>
            <a:endParaRPr lang="es-ES" sz="3400" i="1" baseline="30000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6286512" y="1571612"/>
            <a:ext cx="3071834" cy="478634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r>
              <a:rPr lang="de-DE" dirty="0" err="1" smtClean="0">
                <a:solidFill>
                  <a:schemeClr val="tx1"/>
                </a:solidFill>
                <a:latin typeface="+mj-lt"/>
              </a:rPr>
              <a:t>We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can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view</a:t>
            </a:r>
            <a:endParaRPr lang="de-DE" dirty="0" smtClean="0">
              <a:solidFill>
                <a:schemeClr val="tx1"/>
              </a:solidFill>
              <a:latin typeface="+mj-lt"/>
            </a:endParaRPr>
          </a:p>
          <a:p>
            <a:r>
              <a:rPr lang="de-DE" i="1" dirty="0" smtClean="0">
                <a:solidFill>
                  <a:schemeClr val="tx1"/>
                </a:solidFill>
                <a:latin typeface="+mj-lt"/>
              </a:rPr>
              <a:t>C</a:t>
            </a:r>
            <a:r>
              <a:rPr lang="de-DE" baseline="-25000" dirty="0" smtClean="0">
                <a:solidFill>
                  <a:schemeClr val="tx1"/>
                </a:solidFill>
                <a:latin typeface="+mj-lt"/>
              </a:rPr>
              <a:t>2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as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a </a:t>
            </a:r>
            <a:r>
              <a:rPr lang="de-DE" dirty="0" err="1" smtClean="0">
                <a:solidFill>
                  <a:srgbClr val="0070C0"/>
                </a:solidFill>
                <a:latin typeface="+mj-lt"/>
              </a:rPr>
              <a:t>two</a:t>
            </a:r>
            <a:r>
              <a:rPr lang="de-DE" dirty="0" smtClean="0">
                <a:solidFill>
                  <a:srgbClr val="0070C0"/>
                </a:solidFill>
                <a:latin typeface="+mj-lt"/>
              </a:rPr>
              <a:t>-dimensional</a:t>
            </a:r>
            <a:endParaRPr lang="de-DE" dirty="0" smtClean="0">
              <a:solidFill>
                <a:srgbClr val="0070C0"/>
              </a:solidFill>
              <a:latin typeface="+mj-lt"/>
            </a:endParaRPr>
          </a:p>
          <a:p>
            <a:r>
              <a:rPr lang="de-DE" dirty="0" err="1" smtClean="0">
                <a:solidFill>
                  <a:schemeClr val="tx1"/>
                </a:solidFill>
                <a:latin typeface="+mj-lt"/>
              </a:rPr>
              <a:t>representation</a:t>
            </a:r>
            <a:endParaRPr lang="de-DE" dirty="0" smtClean="0">
              <a:solidFill>
                <a:schemeClr val="tx1"/>
              </a:solidFill>
              <a:latin typeface="+mj-lt"/>
            </a:endParaRPr>
          </a:p>
          <a:p>
            <a:r>
              <a:rPr lang="de-DE" dirty="0" err="1" smtClean="0">
                <a:solidFill>
                  <a:schemeClr val="tx1"/>
                </a:solidFill>
                <a:latin typeface="+mj-lt"/>
              </a:rPr>
              <a:t>of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the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matrix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.</a:t>
            </a:r>
          </a:p>
          <a:p>
            <a:r>
              <a:rPr lang="de-DE" dirty="0" err="1" smtClean="0">
                <a:solidFill>
                  <a:schemeClr val="tx1"/>
                </a:solidFill>
                <a:latin typeface="+mj-lt"/>
              </a:rPr>
              <a:t>We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have</a:t>
            </a:r>
            <a:endParaRPr lang="de-DE" dirty="0" smtClean="0">
              <a:solidFill>
                <a:schemeClr val="tx1"/>
              </a:solidFill>
              <a:latin typeface="+mj-lt"/>
            </a:endParaRPr>
          </a:p>
          <a:p>
            <a:r>
              <a:rPr lang="de-DE" dirty="0" err="1" smtClean="0">
                <a:solidFill>
                  <a:schemeClr val="tx1"/>
                </a:solidFill>
                <a:latin typeface="+mj-lt"/>
              </a:rPr>
              <a:t>performed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a</a:t>
            </a:r>
          </a:p>
          <a:p>
            <a:r>
              <a:rPr lang="de-DE" dirty="0" err="1" smtClean="0">
                <a:solidFill>
                  <a:srgbClr val="0070C0"/>
                </a:solidFill>
                <a:latin typeface="+mj-lt"/>
              </a:rPr>
              <a:t>dimensionality</a:t>
            </a:r>
            <a:endParaRPr lang="de-DE" dirty="0" smtClean="0">
              <a:solidFill>
                <a:srgbClr val="0070C0"/>
              </a:solidFill>
              <a:latin typeface="+mj-lt"/>
            </a:endParaRPr>
          </a:p>
          <a:p>
            <a:r>
              <a:rPr lang="de-DE" dirty="0" err="1" smtClean="0">
                <a:solidFill>
                  <a:srgbClr val="0070C0"/>
                </a:solidFill>
                <a:latin typeface="+mj-lt"/>
              </a:rPr>
              <a:t>reduction</a:t>
            </a:r>
            <a:r>
              <a:rPr lang="de-DE" dirty="0" smtClean="0">
                <a:solidFill>
                  <a:srgbClr val="0070C0"/>
                </a:solidFill>
                <a:latin typeface="+mj-lt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to</a:t>
            </a:r>
            <a:endParaRPr lang="de-DE" dirty="0" smtClean="0">
              <a:solidFill>
                <a:schemeClr val="tx1"/>
              </a:solidFill>
              <a:latin typeface="+mj-lt"/>
            </a:endParaRPr>
          </a:p>
          <a:p>
            <a:r>
              <a:rPr lang="de-DE" dirty="0" err="1" smtClean="0">
                <a:solidFill>
                  <a:schemeClr val="tx1"/>
                </a:solidFill>
                <a:latin typeface="+mj-lt"/>
              </a:rPr>
              <a:t>two</a:t>
            </a:r>
            <a:endParaRPr lang="de-DE" dirty="0" smtClean="0">
              <a:solidFill>
                <a:schemeClr val="tx1"/>
              </a:solidFill>
              <a:latin typeface="+mj-lt"/>
            </a:endParaRPr>
          </a:p>
          <a:p>
            <a:r>
              <a:rPr lang="de-DE" dirty="0" err="1" smtClean="0">
                <a:solidFill>
                  <a:schemeClr val="tx1"/>
                </a:solidFill>
                <a:latin typeface="+mj-lt"/>
              </a:rPr>
              <a:t>dimensions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.</a:t>
            </a:r>
            <a:endParaRPr lang="de-DE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  <p:pic>
        <p:nvPicPr>
          <p:cNvPr id="9" name="Picture 8" descr="1817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595" y="1643050"/>
            <a:ext cx="5622435" cy="3571900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18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14314" y="12700"/>
            <a:ext cx="892971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es-ES" sz="3600" dirty="0" err="1" smtClean="0">
                <a:solidFill>
                  <a:schemeClr val="tx1"/>
                </a:solidFill>
                <a:latin typeface="+mj-lt"/>
              </a:rPr>
              <a:t>Why</a:t>
            </a:r>
            <a:r>
              <a:rPr lang="es-ES" sz="36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s-ES" sz="3600" dirty="0" err="1" smtClean="0">
                <a:solidFill>
                  <a:schemeClr val="tx1"/>
                </a:solidFill>
                <a:latin typeface="+mj-lt"/>
              </a:rPr>
              <a:t>the</a:t>
            </a:r>
            <a:r>
              <a:rPr lang="es-ES" sz="36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s-ES" sz="3600" dirty="0" err="1" smtClean="0">
                <a:solidFill>
                  <a:schemeClr val="tx1"/>
                </a:solidFill>
                <a:latin typeface="+mj-lt"/>
              </a:rPr>
              <a:t>reduced</a:t>
            </a:r>
            <a:r>
              <a:rPr lang="es-ES" sz="36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s-ES" sz="3600" dirty="0" err="1" smtClean="0">
                <a:solidFill>
                  <a:schemeClr val="tx1"/>
                </a:solidFill>
                <a:latin typeface="+mj-lt"/>
              </a:rPr>
              <a:t>matrix</a:t>
            </a:r>
            <a:r>
              <a:rPr lang="es-ES" sz="36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s-ES" sz="3600" dirty="0" err="1" smtClean="0">
                <a:solidFill>
                  <a:schemeClr val="tx1"/>
                </a:solidFill>
                <a:latin typeface="+mj-lt"/>
              </a:rPr>
              <a:t>is</a:t>
            </a:r>
            <a:r>
              <a:rPr lang="es-ES" sz="3600" dirty="0" smtClean="0">
                <a:solidFill>
                  <a:schemeClr val="tx1"/>
                </a:solidFill>
                <a:latin typeface="+mj-lt"/>
              </a:rPr>
              <a:t> “</a:t>
            </a:r>
            <a:r>
              <a:rPr lang="es-ES" sz="3600" dirty="0" err="1" smtClean="0">
                <a:solidFill>
                  <a:schemeClr val="tx1"/>
                </a:solidFill>
                <a:latin typeface="+mj-lt"/>
              </a:rPr>
              <a:t>better</a:t>
            </a:r>
            <a:r>
              <a:rPr lang="es-ES" sz="3600" dirty="0" smtClean="0">
                <a:solidFill>
                  <a:schemeClr val="tx1"/>
                </a:solidFill>
                <a:latin typeface="+mj-lt"/>
              </a:rPr>
              <a:t>”</a:t>
            </a:r>
            <a:endParaRPr lang="es-ES" sz="3600" i="1" baseline="30000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  <p:pic>
        <p:nvPicPr>
          <p:cNvPr id="9" name="Picture 8" descr="1817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595" y="1643050"/>
            <a:ext cx="5622435" cy="3571900"/>
          </a:xfrm>
          <a:prstGeom prst="rect">
            <a:avLst/>
          </a:prstGeom>
        </p:spPr>
      </p:pic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6072166" y="1571612"/>
            <a:ext cx="3071834" cy="478634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r>
              <a:rPr lang="de-DE" dirty="0" err="1" smtClean="0">
                <a:solidFill>
                  <a:schemeClr val="tx1"/>
                </a:solidFill>
                <a:latin typeface="+mj-lt"/>
              </a:rPr>
              <a:t>Similarity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of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d2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and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d3 in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the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original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space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: 0.</a:t>
            </a:r>
          </a:p>
          <a:p>
            <a:r>
              <a:rPr lang="de-DE" dirty="0" err="1" smtClean="0">
                <a:solidFill>
                  <a:schemeClr val="tx1"/>
                </a:solidFill>
                <a:latin typeface="+mj-lt"/>
              </a:rPr>
              <a:t>Similarity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of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 d2 und d3 in the reduced space:</a:t>
            </a:r>
          </a:p>
          <a:p>
            <a:r>
              <a:rPr lang="en-US" dirty="0" smtClean="0">
                <a:solidFill>
                  <a:schemeClr val="tx1"/>
                </a:solidFill>
                <a:latin typeface="+mj-lt"/>
              </a:rPr>
              <a:t>0.52 * 0.28 + 0.36 * 0.16 + 0.72 * 0.36 + 0.12 * 0.20 + - 0.39 * - 0.08 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≈ 0.52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19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14314" y="12700"/>
            <a:ext cx="892971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es-ES" sz="3600" dirty="0" err="1" smtClean="0">
                <a:solidFill>
                  <a:schemeClr val="tx1"/>
                </a:solidFill>
                <a:latin typeface="+mj-lt"/>
              </a:rPr>
              <a:t>Why</a:t>
            </a:r>
            <a:r>
              <a:rPr lang="es-ES" sz="36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s-ES" sz="3600" dirty="0" err="1" smtClean="0">
                <a:solidFill>
                  <a:schemeClr val="tx1"/>
                </a:solidFill>
                <a:latin typeface="+mj-lt"/>
              </a:rPr>
              <a:t>the</a:t>
            </a:r>
            <a:r>
              <a:rPr lang="es-ES" sz="36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s-ES" sz="3600" dirty="0" err="1" smtClean="0">
                <a:solidFill>
                  <a:schemeClr val="tx1"/>
                </a:solidFill>
                <a:latin typeface="+mj-lt"/>
              </a:rPr>
              <a:t>reduced</a:t>
            </a:r>
            <a:r>
              <a:rPr lang="es-ES" sz="36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s-ES" sz="3600" dirty="0" err="1" smtClean="0">
                <a:solidFill>
                  <a:schemeClr val="tx1"/>
                </a:solidFill>
                <a:latin typeface="+mj-lt"/>
              </a:rPr>
              <a:t>matrix</a:t>
            </a:r>
            <a:r>
              <a:rPr lang="es-ES" sz="36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s-ES" sz="3600" dirty="0" err="1" smtClean="0">
                <a:solidFill>
                  <a:schemeClr val="tx1"/>
                </a:solidFill>
                <a:latin typeface="+mj-lt"/>
              </a:rPr>
              <a:t>is</a:t>
            </a:r>
            <a:r>
              <a:rPr lang="es-ES" sz="3600" dirty="0" smtClean="0">
                <a:solidFill>
                  <a:schemeClr val="tx1"/>
                </a:solidFill>
                <a:latin typeface="+mj-lt"/>
              </a:rPr>
              <a:t> “</a:t>
            </a:r>
            <a:r>
              <a:rPr lang="es-ES" sz="3600" dirty="0" err="1" smtClean="0">
                <a:solidFill>
                  <a:schemeClr val="tx1"/>
                </a:solidFill>
                <a:latin typeface="+mj-lt"/>
              </a:rPr>
              <a:t>better</a:t>
            </a:r>
            <a:r>
              <a:rPr lang="es-ES" sz="3600" dirty="0" smtClean="0">
                <a:solidFill>
                  <a:schemeClr val="tx1"/>
                </a:solidFill>
                <a:latin typeface="+mj-lt"/>
              </a:rPr>
              <a:t>”</a:t>
            </a:r>
            <a:endParaRPr lang="es-ES" sz="3600" i="1" baseline="30000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  <p:pic>
        <p:nvPicPr>
          <p:cNvPr id="9" name="Picture 8" descr="1817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595" y="1643050"/>
            <a:ext cx="5622435" cy="3571900"/>
          </a:xfrm>
          <a:prstGeom prst="rect">
            <a:avLst/>
          </a:prstGeom>
        </p:spPr>
      </p:pic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6072198" y="1571612"/>
            <a:ext cx="3071834" cy="478634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“boat” and “ship” are semantically similar. The “reduced” similarity measure reflects this.</a:t>
            </a: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What property of the SVD reduction is responsible for improved similarity?</a:t>
            </a:r>
            <a:endParaRPr lang="de-DE" dirty="0" smtClean="0">
              <a:solidFill>
                <a:schemeClr val="tx1"/>
              </a:solidFill>
              <a:latin typeface="+mj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Title 1"/>
          <p:cNvSpPr>
            <a:spLocks noGrp="1"/>
          </p:cNvSpPr>
          <p:nvPr>
            <p:ph type="title"/>
          </p:nvPr>
        </p:nvSpPr>
        <p:spPr>
          <a:xfrm>
            <a:off x="214313" y="104775"/>
            <a:ext cx="8223250" cy="1306513"/>
          </a:xfrm>
        </p:spPr>
        <p:txBody>
          <a:bodyPr/>
          <a:lstStyle/>
          <a:p>
            <a:r>
              <a:rPr lang="en-US" dirty="0" smtClean="0"/>
              <a:t>Overview</a:t>
            </a:r>
            <a:endParaRPr lang="de-DE" dirty="0" smtClean="0"/>
          </a:p>
        </p:txBody>
      </p:sp>
      <p:sp>
        <p:nvSpPr>
          <p:cNvPr id="80899" name="Text Box 3"/>
          <p:cNvSpPr txBox="1">
            <a:spLocks noChangeArrowheads="1"/>
          </p:cNvSpPr>
          <p:nvPr/>
        </p:nvSpPr>
        <p:spPr bwMode="auto">
          <a:xfrm>
            <a:off x="138113" y="2203474"/>
            <a:ext cx="8505825" cy="4725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514350" indent="-514350">
              <a:lnSpc>
                <a:spcPct val="150000"/>
              </a:lnSpc>
              <a:spcBef>
                <a:spcPts val="700"/>
              </a:spcBef>
              <a:buClr>
                <a:srgbClr val="336699"/>
              </a:buClr>
              <a:buSzPct val="70000"/>
              <a:buFont typeface="Calibri" charset="0"/>
              <a:buChar char="❶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</a:pPr>
            <a:r>
              <a:rPr lang="en-US" sz="3000" dirty="0" smtClean="0">
                <a:solidFill>
                  <a:srgbClr val="336699"/>
                </a:solidFill>
                <a:latin typeface="Calibri" charset="0"/>
              </a:rPr>
              <a:t> Latent semantic indexing </a:t>
            </a:r>
          </a:p>
          <a:p>
            <a:pPr marL="514350" indent="-514350">
              <a:lnSpc>
                <a:spcPct val="150000"/>
              </a:lnSpc>
              <a:spcBef>
                <a:spcPts val="700"/>
              </a:spcBef>
              <a:buClr>
                <a:srgbClr val="336699"/>
              </a:buClr>
              <a:buSzPct val="70000"/>
              <a:buFont typeface="Calibri" charset="0"/>
              <a:buChar char="❷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</a:pPr>
            <a:r>
              <a:rPr lang="en-US" sz="3000" dirty="0" smtClean="0">
                <a:solidFill>
                  <a:srgbClr val="336699"/>
                </a:solidFill>
                <a:latin typeface="Calibri" charset="0"/>
              </a:rPr>
              <a:t> Dimensionality reduction</a:t>
            </a:r>
            <a:endParaRPr lang="en-US" sz="3000" dirty="0">
              <a:solidFill>
                <a:srgbClr val="336699"/>
              </a:solidFill>
              <a:latin typeface="Calibri" charset="0"/>
            </a:endParaRPr>
          </a:p>
          <a:p>
            <a:pPr marL="514350" indent="-514350">
              <a:lnSpc>
                <a:spcPct val="150000"/>
              </a:lnSpc>
              <a:spcBef>
                <a:spcPts val="700"/>
              </a:spcBef>
              <a:buClr>
                <a:srgbClr val="336699"/>
              </a:buClr>
              <a:buSzPct val="70000"/>
              <a:buFont typeface="Calibri" charset="0"/>
              <a:buChar char="❸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</a:pPr>
            <a:r>
              <a:rPr lang="en-US" sz="3000" dirty="0" smtClean="0">
                <a:solidFill>
                  <a:srgbClr val="336699"/>
                </a:solidFill>
                <a:latin typeface="Calibri" charset="0"/>
              </a:rPr>
              <a:t>LSI in information retrieval</a:t>
            </a:r>
          </a:p>
          <a:p>
            <a:pPr marL="514350" indent="-514350">
              <a:lnSpc>
                <a:spcPct val="150000"/>
              </a:lnSpc>
              <a:spcBef>
                <a:spcPts val="700"/>
              </a:spcBef>
              <a:buClr>
                <a:srgbClr val="336699"/>
              </a:buClr>
              <a:buSzPct val="80000"/>
              <a:buFont typeface="Calibri" pitchFamily="34" charset="0"/>
              <a:buChar char="❺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</a:pPr>
            <a:endParaRPr lang="en-US" sz="3000" dirty="0" smtClean="0">
              <a:solidFill>
                <a:srgbClr val="336699"/>
              </a:solidFill>
              <a:latin typeface="Calibri" charset="0"/>
            </a:endParaRPr>
          </a:p>
          <a:p>
            <a:pPr marL="514350" indent="-514350">
              <a:lnSpc>
                <a:spcPct val="150000"/>
              </a:lnSpc>
              <a:spcBef>
                <a:spcPts val="700"/>
              </a:spcBef>
              <a:buClr>
                <a:srgbClr val="336699"/>
              </a:buClr>
              <a:buSzPct val="80000"/>
              <a:buFont typeface="Calibri" pitchFamily="34" charset="0"/>
              <a:buChar char="❺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</a:pPr>
            <a:endParaRPr lang="en-US" sz="3000" dirty="0" smtClean="0">
              <a:solidFill>
                <a:srgbClr val="336699"/>
              </a:solidFill>
              <a:latin typeface="Calibri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6231DFBC-2454-451B-9C42-04D7F724382E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20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14314" y="12700"/>
            <a:ext cx="892971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es-ES" sz="3600" dirty="0" err="1" smtClean="0">
                <a:solidFill>
                  <a:schemeClr val="tx1"/>
                </a:solidFill>
                <a:latin typeface="+mj-lt"/>
              </a:rPr>
              <a:t>Why</a:t>
            </a:r>
            <a:r>
              <a:rPr lang="es-ES" sz="36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s-ES" sz="3600" dirty="0" err="1" smtClean="0">
                <a:solidFill>
                  <a:schemeClr val="tx1"/>
                </a:solidFill>
                <a:latin typeface="+mj-lt"/>
              </a:rPr>
              <a:t>the</a:t>
            </a:r>
            <a:r>
              <a:rPr lang="es-ES" sz="36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s-ES" sz="3600" dirty="0" err="1" smtClean="0">
                <a:solidFill>
                  <a:schemeClr val="tx1"/>
                </a:solidFill>
                <a:latin typeface="+mj-lt"/>
              </a:rPr>
              <a:t>reduced</a:t>
            </a:r>
            <a:r>
              <a:rPr lang="es-ES" sz="36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s-ES" sz="3600" dirty="0" err="1" smtClean="0">
                <a:solidFill>
                  <a:schemeClr val="tx1"/>
                </a:solidFill>
                <a:latin typeface="+mj-lt"/>
              </a:rPr>
              <a:t>matrix</a:t>
            </a:r>
            <a:r>
              <a:rPr lang="es-ES" sz="36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s-ES" sz="3600" dirty="0" err="1" smtClean="0">
                <a:solidFill>
                  <a:schemeClr val="tx1"/>
                </a:solidFill>
                <a:latin typeface="+mj-lt"/>
              </a:rPr>
              <a:t>is</a:t>
            </a:r>
            <a:r>
              <a:rPr lang="es-ES" sz="3600" dirty="0" smtClean="0">
                <a:solidFill>
                  <a:schemeClr val="tx1"/>
                </a:solidFill>
                <a:latin typeface="+mj-lt"/>
              </a:rPr>
              <a:t> “</a:t>
            </a:r>
            <a:r>
              <a:rPr lang="es-ES" sz="3600" dirty="0" err="1" smtClean="0">
                <a:solidFill>
                  <a:schemeClr val="tx1"/>
                </a:solidFill>
                <a:latin typeface="+mj-lt"/>
              </a:rPr>
              <a:t>better</a:t>
            </a:r>
            <a:r>
              <a:rPr lang="es-ES" sz="3600" dirty="0" smtClean="0">
                <a:solidFill>
                  <a:schemeClr val="tx1"/>
                </a:solidFill>
                <a:latin typeface="+mj-lt"/>
              </a:rPr>
              <a:t>”</a:t>
            </a:r>
            <a:endParaRPr lang="es-ES" sz="3600" i="1" baseline="30000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  <p:pic>
        <p:nvPicPr>
          <p:cNvPr id="9" name="Picture 8" descr="1817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595" y="1643050"/>
            <a:ext cx="5622435" cy="3571900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21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14314" y="12700"/>
            <a:ext cx="892971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es-ES" sz="3600" dirty="0" err="1" smtClean="0">
                <a:solidFill>
                  <a:schemeClr val="tx1"/>
                </a:solidFill>
                <a:latin typeface="+mj-lt"/>
              </a:rPr>
              <a:t>Why</a:t>
            </a:r>
            <a:r>
              <a:rPr lang="es-ES" sz="36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s-ES" sz="3600" dirty="0" err="1" smtClean="0">
                <a:solidFill>
                  <a:schemeClr val="tx1"/>
                </a:solidFill>
                <a:latin typeface="+mj-lt"/>
              </a:rPr>
              <a:t>the</a:t>
            </a:r>
            <a:r>
              <a:rPr lang="es-ES" sz="36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s-ES" sz="3600" dirty="0" err="1" smtClean="0">
                <a:solidFill>
                  <a:schemeClr val="tx1"/>
                </a:solidFill>
                <a:latin typeface="+mj-lt"/>
              </a:rPr>
              <a:t>reduced</a:t>
            </a:r>
            <a:r>
              <a:rPr lang="es-ES" sz="36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s-ES" sz="3600" dirty="0" err="1" smtClean="0">
                <a:solidFill>
                  <a:schemeClr val="tx1"/>
                </a:solidFill>
                <a:latin typeface="+mj-lt"/>
              </a:rPr>
              <a:t>matrix</a:t>
            </a:r>
            <a:r>
              <a:rPr lang="es-ES" sz="36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s-ES" sz="3600" dirty="0" err="1" smtClean="0">
                <a:solidFill>
                  <a:schemeClr val="tx1"/>
                </a:solidFill>
                <a:latin typeface="+mj-lt"/>
              </a:rPr>
              <a:t>is</a:t>
            </a:r>
            <a:r>
              <a:rPr lang="es-ES" sz="3600" dirty="0" smtClean="0">
                <a:solidFill>
                  <a:schemeClr val="tx1"/>
                </a:solidFill>
                <a:latin typeface="+mj-lt"/>
              </a:rPr>
              <a:t> “</a:t>
            </a:r>
            <a:r>
              <a:rPr lang="es-ES" sz="3600" dirty="0" err="1" smtClean="0">
                <a:solidFill>
                  <a:schemeClr val="tx1"/>
                </a:solidFill>
                <a:latin typeface="+mj-lt"/>
              </a:rPr>
              <a:t>better</a:t>
            </a:r>
            <a:r>
              <a:rPr lang="es-ES" sz="3600" dirty="0" smtClean="0">
                <a:solidFill>
                  <a:schemeClr val="tx1"/>
                </a:solidFill>
                <a:latin typeface="+mj-lt"/>
              </a:rPr>
              <a:t>”</a:t>
            </a:r>
            <a:endParaRPr lang="es-ES" sz="3600" i="1" baseline="30000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  <p:pic>
        <p:nvPicPr>
          <p:cNvPr id="9" name="Picture 8" descr="1817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595" y="1643050"/>
            <a:ext cx="5622435" cy="3571900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Title 1"/>
          <p:cNvSpPr>
            <a:spLocks noGrp="1"/>
          </p:cNvSpPr>
          <p:nvPr>
            <p:ph type="title"/>
          </p:nvPr>
        </p:nvSpPr>
        <p:spPr>
          <a:xfrm>
            <a:off x="214313" y="104775"/>
            <a:ext cx="8223250" cy="1306513"/>
          </a:xfrm>
        </p:spPr>
        <p:txBody>
          <a:bodyPr/>
          <a:lstStyle/>
          <a:p>
            <a:r>
              <a:rPr lang="en-US" dirty="0" smtClean="0"/>
              <a:t>Outline</a:t>
            </a:r>
            <a:endParaRPr lang="de-DE" dirty="0" smtClean="0"/>
          </a:p>
        </p:txBody>
      </p:sp>
      <p:sp>
        <p:nvSpPr>
          <p:cNvPr id="80899" name="Text Box 3"/>
          <p:cNvSpPr txBox="1">
            <a:spLocks noChangeArrowheads="1"/>
          </p:cNvSpPr>
          <p:nvPr/>
        </p:nvSpPr>
        <p:spPr bwMode="auto">
          <a:xfrm>
            <a:off x="138113" y="2203474"/>
            <a:ext cx="8505825" cy="4725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514350" indent="-514350">
              <a:lnSpc>
                <a:spcPct val="150000"/>
              </a:lnSpc>
              <a:spcBef>
                <a:spcPts val="700"/>
              </a:spcBef>
              <a:buClr>
                <a:srgbClr val="BDD3E9"/>
              </a:buClr>
              <a:buSzPct val="70000"/>
              <a:buFont typeface="Calibri" charset="0"/>
              <a:buChar char="❶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</a:pPr>
            <a:r>
              <a:rPr lang="en-US" sz="3000" dirty="0" smtClean="0">
                <a:solidFill>
                  <a:srgbClr val="336699"/>
                </a:solidFill>
                <a:latin typeface="Calibri" charset="0"/>
              </a:rPr>
              <a:t> </a:t>
            </a:r>
            <a:r>
              <a:rPr lang="en-US" sz="3000" dirty="0" smtClean="0">
                <a:solidFill>
                  <a:srgbClr val="BDD3E9"/>
                </a:solidFill>
                <a:latin typeface="Calibri" charset="0"/>
              </a:rPr>
              <a:t>Latent semantic indexing </a:t>
            </a:r>
          </a:p>
          <a:p>
            <a:pPr marL="514350" indent="-514350">
              <a:lnSpc>
                <a:spcPct val="150000"/>
              </a:lnSpc>
              <a:spcBef>
                <a:spcPts val="700"/>
              </a:spcBef>
              <a:buClr>
                <a:srgbClr val="BDD3E9"/>
              </a:buClr>
              <a:buSzPct val="70000"/>
              <a:buFont typeface="Calibri" charset="0"/>
              <a:buChar char="❷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</a:pPr>
            <a:r>
              <a:rPr lang="en-US" sz="3000" dirty="0" smtClean="0">
                <a:solidFill>
                  <a:srgbClr val="BDD3E9"/>
                </a:solidFill>
                <a:latin typeface="Calibri" charset="0"/>
              </a:rPr>
              <a:t> Dimensionality reduction</a:t>
            </a:r>
            <a:endParaRPr lang="en-US" sz="3000" dirty="0">
              <a:solidFill>
                <a:srgbClr val="BDD3E9"/>
              </a:solidFill>
              <a:latin typeface="Calibri" charset="0"/>
            </a:endParaRPr>
          </a:p>
          <a:p>
            <a:pPr marL="514350" indent="-514350">
              <a:lnSpc>
                <a:spcPct val="150000"/>
              </a:lnSpc>
              <a:spcBef>
                <a:spcPts val="700"/>
              </a:spcBef>
              <a:buClr>
                <a:srgbClr val="336699"/>
              </a:buClr>
              <a:buSzPct val="70000"/>
              <a:buFont typeface="Calibri" charset="0"/>
              <a:buChar char="❸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</a:pPr>
            <a:r>
              <a:rPr lang="en-US" sz="3000" dirty="0" smtClean="0">
                <a:solidFill>
                  <a:srgbClr val="336699"/>
                </a:solidFill>
                <a:latin typeface="Calibri" charset="0"/>
              </a:rPr>
              <a:t>LSI in information </a:t>
            </a:r>
            <a:r>
              <a:rPr lang="en-US" sz="3000" dirty="0" smtClean="0">
                <a:solidFill>
                  <a:srgbClr val="336699"/>
                </a:solidFill>
                <a:latin typeface="Calibri" charset="0"/>
              </a:rPr>
              <a:t>retrieval</a:t>
            </a:r>
            <a:endParaRPr lang="en-US" sz="3000" dirty="0" smtClean="0">
              <a:solidFill>
                <a:srgbClr val="336699"/>
              </a:solidFill>
              <a:latin typeface="Calibri" charset="0"/>
            </a:endParaRPr>
          </a:p>
          <a:p>
            <a:pPr marL="514350" indent="-514350">
              <a:lnSpc>
                <a:spcPct val="150000"/>
              </a:lnSpc>
              <a:spcBef>
                <a:spcPts val="700"/>
              </a:spcBef>
              <a:buClr>
                <a:srgbClr val="336699"/>
              </a:buClr>
              <a:buSzPct val="80000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</a:pPr>
            <a:endParaRPr lang="en-US" sz="3000" dirty="0" smtClean="0">
              <a:solidFill>
                <a:srgbClr val="336699"/>
              </a:solidFill>
              <a:latin typeface="Calibri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6231DFBC-2454-451B-9C42-04D7F724382E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23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14282" y="12700"/>
            <a:ext cx="8929750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>
              <a:buClr>
                <a:srgbClr val="336699"/>
              </a:buClr>
            </a:pPr>
            <a:r>
              <a:rPr lang="en-US" sz="3600" dirty="0" smtClean="0">
                <a:solidFill>
                  <a:schemeClr val="tx1"/>
                </a:solidFill>
                <a:latin typeface="+mj-lt"/>
              </a:rPr>
              <a:t>Why we use LSI in information retrieval</a:t>
            </a: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357158" y="1500174"/>
            <a:ext cx="8501122" cy="471490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LSI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takes documents that are semantically similar (=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talk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about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the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same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topics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), . . 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. . . but are not similar in the vector space (because they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use 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different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words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) . . 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. . . and re-represents them in a reduced vector space . . 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. . . in which they have higher similarity.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Thus, LSI addresses the problems of </a:t>
            </a:r>
            <a:r>
              <a:rPr lang="en-US" dirty="0" smtClean="0">
                <a:solidFill>
                  <a:srgbClr val="0070C0"/>
                </a:solidFill>
                <a:latin typeface="+mj-lt"/>
              </a:rPr>
              <a:t>synonymy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 and </a:t>
            </a:r>
            <a:r>
              <a:rPr lang="en-US" dirty="0" smtClean="0">
                <a:solidFill>
                  <a:srgbClr val="0070C0"/>
                </a:solidFill>
                <a:latin typeface="+mj-lt"/>
              </a:rPr>
              <a:t>semantic </a:t>
            </a:r>
            <a:r>
              <a:rPr lang="de-DE" dirty="0" err="1" smtClean="0">
                <a:solidFill>
                  <a:srgbClr val="0070C0"/>
                </a:solidFill>
                <a:latin typeface="+mj-lt"/>
              </a:rPr>
              <a:t>relatedness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Standard vector space: Synonyms contribute nothing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to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document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similarity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Desired effect of LSI: Synonyms contribute strongly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to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document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similarity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.</a:t>
            </a:r>
            <a:endParaRPr lang="de-DE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24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14282" y="12700"/>
            <a:ext cx="8929750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>
              <a:buClr>
                <a:srgbClr val="336699"/>
              </a:buClr>
            </a:pPr>
            <a:r>
              <a:rPr lang="en-US" sz="3200" dirty="0" smtClean="0">
                <a:solidFill>
                  <a:schemeClr val="tx1"/>
                </a:solidFill>
                <a:latin typeface="+mj-lt"/>
              </a:rPr>
              <a:t>How LSI addresses synonymy and semantic relatedness</a:t>
            </a: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357158" y="1214422"/>
            <a:ext cx="8501122" cy="471490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700"/>
              </a:spcBef>
              <a:buClr>
                <a:srgbClr val="336699"/>
              </a:buClr>
            </a:pPr>
            <a:endParaRPr lang="en-US" dirty="0" smtClean="0">
              <a:solidFill>
                <a:schemeClr val="tx1"/>
              </a:solidFill>
              <a:latin typeface="+mj-lt"/>
            </a:endParaRP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The dimensionality reduction forces us to omit a lot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of 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“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detail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”.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We have to map </a:t>
            </a:r>
            <a:r>
              <a:rPr lang="en-US" dirty="0" err="1" smtClean="0">
                <a:solidFill>
                  <a:schemeClr val="tx1"/>
                </a:solidFill>
                <a:latin typeface="+mj-lt"/>
              </a:rPr>
              <a:t>differents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 words (= different dimensions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of the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full space) to the same dimension in the reduced space.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The “cost” of mapping synonyms to the same dimension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is much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less than the cost of collapsing unrelated words.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SVD selects the “least costly” mapping (see below).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Thus, it will map synonyms to the same dimension.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But it will avoid doing that for unrelated words.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endParaRPr lang="de-DE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25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14282" y="12700"/>
            <a:ext cx="8929750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>
              <a:buClr>
                <a:srgbClr val="336699"/>
              </a:buClr>
            </a:pPr>
            <a:r>
              <a:rPr lang="en-US" sz="3600" dirty="0" smtClean="0">
                <a:solidFill>
                  <a:schemeClr val="tx1"/>
                </a:solidFill>
                <a:latin typeface="+mj-lt"/>
              </a:rPr>
              <a:t>LSI: Comparison to other approaches</a:t>
            </a: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357158" y="1500174"/>
            <a:ext cx="8501122" cy="471490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700"/>
              </a:spcBef>
              <a:buClr>
                <a:srgbClr val="336699"/>
              </a:buClr>
            </a:pPr>
            <a:endParaRPr lang="en-US" dirty="0" smtClean="0">
              <a:solidFill>
                <a:schemeClr val="tx1"/>
              </a:solidFill>
              <a:latin typeface="+mj-lt"/>
            </a:endParaRP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Recap: </a:t>
            </a:r>
            <a:r>
              <a:rPr lang="en-US" dirty="0" smtClean="0">
                <a:solidFill>
                  <a:srgbClr val="0070C0"/>
                </a:solidFill>
                <a:latin typeface="+mj-lt"/>
              </a:rPr>
              <a:t>Relevance feedback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and </a:t>
            </a:r>
            <a:r>
              <a:rPr lang="en-US" dirty="0" smtClean="0">
                <a:solidFill>
                  <a:srgbClr val="0070C0"/>
                </a:solidFill>
                <a:latin typeface="+mj-lt"/>
              </a:rPr>
              <a:t>query expansion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are used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to </a:t>
            </a:r>
            <a:r>
              <a:rPr lang="en-US" dirty="0" smtClean="0">
                <a:solidFill>
                  <a:srgbClr val="0070C0"/>
                </a:solidFill>
                <a:latin typeface="+mj-lt"/>
              </a:rPr>
              <a:t>increase </a:t>
            </a:r>
            <a:r>
              <a:rPr lang="en-US" dirty="0" smtClean="0">
                <a:solidFill>
                  <a:srgbClr val="0070C0"/>
                </a:solidFill>
                <a:latin typeface="+mj-lt"/>
              </a:rPr>
              <a:t>recall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in information retrieval – if query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and documents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have (in the extreme case) no terms in common.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LSI </a:t>
            </a:r>
            <a:r>
              <a:rPr lang="en-US" dirty="0" smtClean="0">
                <a:solidFill>
                  <a:srgbClr val="0070C0"/>
                </a:solidFill>
                <a:latin typeface="+mj-lt"/>
              </a:rPr>
              <a:t>increases recall and hurts precision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Thus, it addresses the same problems as (pseudo)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relevance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feedback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and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query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expansion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. . 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. . . and it has the same problems.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endParaRPr lang="de-DE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26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14282" y="12700"/>
            <a:ext cx="8929750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de-DE" sz="36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3600" dirty="0" err="1" smtClean="0">
                <a:solidFill>
                  <a:schemeClr val="tx1"/>
                </a:solidFill>
                <a:latin typeface="+mj-lt"/>
              </a:rPr>
              <a:t>Implementation</a:t>
            </a:r>
            <a:endParaRPr lang="de-DE" sz="3600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357158" y="1357298"/>
            <a:ext cx="8501122" cy="471490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2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endParaRPr lang="en-US" dirty="0" smtClean="0">
              <a:solidFill>
                <a:schemeClr val="tx1"/>
              </a:solidFill>
              <a:latin typeface="+mj-lt"/>
            </a:endParaRP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Compute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SVD of term-document matrix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Reduce the space and compute reduced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document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representations</a:t>
            </a:r>
            <a:endParaRPr lang="de-DE" dirty="0" smtClean="0">
              <a:solidFill>
                <a:schemeClr val="tx1"/>
              </a:solidFill>
              <a:latin typeface="+mj-lt"/>
            </a:endParaRP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Map the query into the reduced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space</a:t>
            </a:r>
            <a:endParaRPr lang="de-DE" dirty="0" smtClean="0">
              <a:solidFill>
                <a:schemeClr val="tx1"/>
              </a:solidFill>
              <a:latin typeface="+mj-lt"/>
            </a:endParaRP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This follows from: </a:t>
            </a:r>
            <a:endParaRPr lang="en-US" dirty="0" smtClean="0">
              <a:solidFill>
                <a:schemeClr val="tx1"/>
              </a:solidFill>
              <a:latin typeface="+mj-lt"/>
            </a:endParaRP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Compute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similarity of </a:t>
            </a:r>
            <a:r>
              <a:rPr lang="en-US" i="1" dirty="0" smtClean="0">
                <a:solidFill>
                  <a:schemeClr val="tx1"/>
                </a:solidFill>
                <a:latin typeface="+mj-lt"/>
              </a:rPr>
              <a:t>q</a:t>
            </a:r>
            <a:r>
              <a:rPr lang="en-US" baseline="-25000" dirty="0" smtClean="0">
                <a:solidFill>
                  <a:schemeClr val="tx1"/>
                </a:solidFill>
                <a:latin typeface="+mj-lt"/>
              </a:rPr>
              <a:t>2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 with all reduced documents in </a:t>
            </a:r>
            <a:r>
              <a:rPr lang="en-US" i="1" dirty="0" smtClean="0">
                <a:solidFill>
                  <a:schemeClr val="tx1"/>
                </a:solidFill>
                <a:latin typeface="+mj-lt"/>
              </a:rPr>
              <a:t>V</a:t>
            </a:r>
            <a:r>
              <a:rPr lang="en-US" baseline="-25000" dirty="0" smtClean="0">
                <a:solidFill>
                  <a:schemeClr val="tx1"/>
                </a:solidFill>
                <a:latin typeface="+mj-lt"/>
              </a:rPr>
              <a:t>2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Output ranked list of documents as usual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Exercise: What is the fundamental problem with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this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approach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?</a:t>
            </a:r>
            <a:endParaRPr lang="de-DE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  <p:pic>
        <p:nvPicPr>
          <p:cNvPr id="7" name="Picture 6" descr="1826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00760" y="3096000"/>
            <a:ext cx="1956006" cy="396000"/>
          </a:xfrm>
          <a:prstGeom prst="rect">
            <a:avLst/>
          </a:prstGeom>
        </p:spPr>
      </p:pic>
      <p:pic>
        <p:nvPicPr>
          <p:cNvPr id="8" name="Picture 7" descr="1826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02144" y="3600000"/>
            <a:ext cx="3498748" cy="360000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27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14282" y="12700"/>
            <a:ext cx="8929750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 lvl="1">
              <a:spcBef>
                <a:spcPts val="700"/>
              </a:spcBef>
              <a:buClr>
                <a:srgbClr val="336699"/>
              </a:buClr>
            </a:pPr>
            <a:endParaRPr lang="en-US" sz="3600" dirty="0" smtClean="0">
              <a:solidFill>
                <a:schemeClr val="tx1"/>
              </a:solidFill>
              <a:latin typeface="+mj-lt"/>
            </a:endParaRPr>
          </a:p>
          <a:p>
            <a:r>
              <a:rPr lang="de-DE" sz="36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3600" dirty="0" err="1" smtClean="0">
                <a:solidFill>
                  <a:schemeClr val="tx1"/>
                </a:solidFill>
                <a:latin typeface="+mj-lt"/>
              </a:rPr>
              <a:t>Optimality</a:t>
            </a:r>
            <a:endParaRPr lang="en-US" sz="3600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357158" y="1142984"/>
            <a:ext cx="8501122" cy="471490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2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endParaRPr lang="de-DE" dirty="0" smtClean="0">
              <a:solidFill>
                <a:schemeClr val="tx1"/>
              </a:solidFill>
              <a:latin typeface="+mj-lt"/>
            </a:endParaRP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SVD is </a:t>
            </a:r>
            <a:r>
              <a:rPr lang="en-US" dirty="0" smtClean="0">
                <a:solidFill>
                  <a:srgbClr val="0070C0"/>
                </a:solidFill>
                <a:latin typeface="+mj-lt"/>
              </a:rPr>
              <a:t>optimal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 in the following sense.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Keeping the </a:t>
            </a:r>
            <a:r>
              <a:rPr lang="en-US" i="1" dirty="0" smtClean="0">
                <a:solidFill>
                  <a:schemeClr val="tx1"/>
                </a:solidFill>
                <a:latin typeface="+mj-lt"/>
              </a:rPr>
              <a:t>k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 largest singular values and setting all others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to zero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gives you the optimal approximation of the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original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matrix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i="1" dirty="0" smtClean="0">
                <a:solidFill>
                  <a:schemeClr val="tx1"/>
                </a:solidFill>
                <a:latin typeface="+mj-lt"/>
              </a:rPr>
              <a:t>C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. </a:t>
            </a:r>
            <a:r>
              <a:rPr lang="de-DE" dirty="0" smtClean="0">
                <a:solidFill>
                  <a:srgbClr val="0070C0"/>
                </a:solidFill>
                <a:latin typeface="+mj-lt"/>
              </a:rPr>
              <a:t>Eckart-Young </a:t>
            </a:r>
            <a:r>
              <a:rPr lang="de-DE" dirty="0" err="1" smtClean="0">
                <a:solidFill>
                  <a:srgbClr val="0070C0"/>
                </a:solidFill>
                <a:latin typeface="+mj-lt"/>
              </a:rPr>
              <a:t>theorem</a:t>
            </a:r>
            <a:endParaRPr lang="de-DE" dirty="0" smtClean="0">
              <a:solidFill>
                <a:srgbClr val="0070C0"/>
              </a:solidFill>
              <a:latin typeface="+mj-lt"/>
            </a:endParaRP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Optimal: no other matrix of the same rank (= with the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same underlying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dimensionality) approximates </a:t>
            </a:r>
            <a:r>
              <a:rPr lang="en-US" i="1" dirty="0" smtClean="0">
                <a:solidFill>
                  <a:schemeClr val="tx1"/>
                </a:solidFill>
                <a:latin typeface="+mj-lt"/>
              </a:rPr>
              <a:t>C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 better.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Measure of approximation is </a:t>
            </a:r>
            <a:r>
              <a:rPr lang="en-US" dirty="0" err="1" smtClean="0">
                <a:solidFill>
                  <a:schemeClr val="tx1"/>
                </a:solidFill>
                <a:latin typeface="+mj-lt"/>
              </a:rPr>
              <a:t>Frobenius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norm:</a:t>
            </a:r>
          </a:p>
          <a:p>
            <a:pPr lvl="1">
              <a:spcBef>
                <a:spcPts val="700"/>
              </a:spcBef>
              <a:buClr>
                <a:srgbClr val="336699"/>
              </a:buClr>
            </a:pPr>
            <a:endParaRPr lang="de-DE" dirty="0" smtClean="0">
              <a:solidFill>
                <a:schemeClr val="tx1"/>
              </a:solidFill>
              <a:latin typeface="+mj-lt"/>
            </a:endParaRP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So LSI uses the “best possible” matrix.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Caveat: There is only a tenuous relationship between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the </a:t>
            </a:r>
            <a:r>
              <a:rPr lang="en-US" dirty="0" err="1" smtClean="0">
                <a:solidFill>
                  <a:schemeClr val="tx1"/>
                </a:solidFill>
                <a:latin typeface="+mj-lt"/>
              </a:rPr>
              <a:t>Frobenius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norm and cosine similarity between documents.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endParaRPr lang="de-DE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  <p:pic>
        <p:nvPicPr>
          <p:cNvPr id="7" name="Picture 6" descr="1827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2976" y="4500570"/>
            <a:ext cx="2449678" cy="504000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28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14282" y="12700"/>
            <a:ext cx="8929750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de-DE" sz="3600" dirty="0" smtClean="0">
                <a:solidFill>
                  <a:schemeClr val="tx1"/>
                </a:solidFill>
                <a:latin typeface="+mj-lt"/>
              </a:rPr>
              <a:t> Resources</a:t>
            </a: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357158" y="1500174"/>
            <a:ext cx="8501122" cy="471490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2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endParaRPr lang="en-US" dirty="0" smtClean="0">
              <a:solidFill>
                <a:schemeClr val="tx1"/>
              </a:solidFill>
              <a:latin typeface="+mj-lt"/>
            </a:endParaRP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de-DE" dirty="0" smtClean="0">
                <a:solidFill>
                  <a:schemeClr val="tx1"/>
                </a:solidFill>
                <a:latin typeface="+mj-lt"/>
              </a:rPr>
              <a:t>Chapter 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18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of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IIR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de-DE" dirty="0" smtClean="0">
                <a:solidFill>
                  <a:schemeClr val="tx1"/>
                </a:solidFill>
                <a:latin typeface="+mj-lt"/>
              </a:rPr>
              <a:t>Resources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at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http://ifnlp.org/ir</a:t>
            </a:r>
          </a:p>
          <a:p>
            <a:pPr lvl="2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200" dirty="0" smtClean="0">
                <a:solidFill>
                  <a:schemeClr val="tx1"/>
                </a:solidFill>
                <a:latin typeface="+mj-lt"/>
              </a:rPr>
              <a:t>Original paper on latent semantic indexing by </a:t>
            </a:r>
            <a:r>
              <a:rPr lang="en-US" sz="2200" dirty="0" err="1" smtClean="0">
                <a:solidFill>
                  <a:schemeClr val="tx1"/>
                </a:solidFill>
                <a:latin typeface="+mj-lt"/>
              </a:rPr>
              <a:t>Deerwester</a:t>
            </a:r>
            <a:r>
              <a:rPr lang="en-US" sz="2200" dirty="0" smtClean="0">
                <a:solidFill>
                  <a:schemeClr val="tx1"/>
                </a:solidFill>
                <a:latin typeface="+mj-lt"/>
              </a:rPr>
              <a:t> et al.</a:t>
            </a:r>
          </a:p>
          <a:p>
            <a:pPr lvl="2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200" dirty="0" smtClean="0">
                <a:solidFill>
                  <a:schemeClr val="tx1"/>
                </a:solidFill>
                <a:latin typeface="+mj-lt"/>
              </a:rPr>
              <a:t>Paper on probabilistic LSI by Thomas Hofmann</a:t>
            </a:r>
          </a:p>
          <a:p>
            <a:pPr lvl="2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200" dirty="0" smtClean="0">
                <a:solidFill>
                  <a:schemeClr val="tx1"/>
                </a:solidFill>
                <a:latin typeface="+mj-lt"/>
              </a:rPr>
              <a:t>Word space: LSI for words</a:t>
            </a:r>
          </a:p>
          <a:p>
            <a:pPr lvl="1">
              <a:spcBef>
                <a:spcPts val="700"/>
              </a:spcBef>
              <a:buClr>
                <a:srgbClr val="336699"/>
              </a:buClr>
            </a:pPr>
            <a:endParaRPr lang="de-DE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Title 1"/>
          <p:cNvSpPr>
            <a:spLocks noGrp="1"/>
          </p:cNvSpPr>
          <p:nvPr>
            <p:ph type="title"/>
          </p:nvPr>
        </p:nvSpPr>
        <p:spPr>
          <a:xfrm>
            <a:off x="214313" y="104775"/>
            <a:ext cx="8223250" cy="1306513"/>
          </a:xfrm>
        </p:spPr>
        <p:txBody>
          <a:bodyPr/>
          <a:lstStyle/>
          <a:p>
            <a:r>
              <a:rPr lang="en-US" dirty="0" smtClean="0"/>
              <a:t>Outline</a:t>
            </a:r>
            <a:endParaRPr lang="de-DE" dirty="0" smtClean="0"/>
          </a:p>
        </p:txBody>
      </p:sp>
      <p:sp>
        <p:nvSpPr>
          <p:cNvPr id="80899" name="Text Box 3"/>
          <p:cNvSpPr txBox="1">
            <a:spLocks noChangeArrowheads="1"/>
          </p:cNvSpPr>
          <p:nvPr/>
        </p:nvSpPr>
        <p:spPr bwMode="auto">
          <a:xfrm>
            <a:off x="138113" y="2203474"/>
            <a:ext cx="8505825" cy="4725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514350" indent="-514350">
              <a:lnSpc>
                <a:spcPct val="150000"/>
              </a:lnSpc>
              <a:spcBef>
                <a:spcPts val="700"/>
              </a:spcBef>
              <a:buClr>
                <a:srgbClr val="336699"/>
              </a:buClr>
              <a:buSzPct val="70000"/>
              <a:buFont typeface="Calibri" charset="0"/>
              <a:buChar char="❶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</a:pPr>
            <a:r>
              <a:rPr lang="en-US" sz="3000" dirty="0" smtClean="0">
                <a:solidFill>
                  <a:srgbClr val="336699"/>
                </a:solidFill>
                <a:latin typeface="Calibri" charset="0"/>
              </a:rPr>
              <a:t> Latent semantic indexing </a:t>
            </a:r>
          </a:p>
          <a:p>
            <a:pPr marL="514350" indent="-514350">
              <a:lnSpc>
                <a:spcPct val="150000"/>
              </a:lnSpc>
              <a:spcBef>
                <a:spcPts val="700"/>
              </a:spcBef>
              <a:buClr>
                <a:srgbClr val="BDD3E9"/>
              </a:buClr>
              <a:buSzPct val="70000"/>
              <a:buFont typeface="Calibri" charset="0"/>
              <a:buChar char="❷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</a:pPr>
            <a:r>
              <a:rPr lang="en-US" sz="3000" dirty="0" smtClean="0">
                <a:solidFill>
                  <a:srgbClr val="BDD3E9"/>
                </a:solidFill>
                <a:latin typeface="Calibri" charset="0"/>
              </a:rPr>
              <a:t> Dimensionality reduction</a:t>
            </a:r>
            <a:endParaRPr lang="en-US" sz="3000" dirty="0">
              <a:solidFill>
                <a:srgbClr val="BDD3E9"/>
              </a:solidFill>
              <a:latin typeface="Calibri" charset="0"/>
            </a:endParaRPr>
          </a:p>
          <a:p>
            <a:pPr marL="514350" indent="-514350">
              <a:lnSpc>
                <a:spcPct val="150000"/>
              </a:lnSpc>
              <a:spcBef>
                <a:spcPts val="700"/>
              </a:spcBef>
              <a:buClr>
                <a:srgbClr val="BDD3E9"/>
              </a:buClr>
              <a:buSzPct val="70000"/>
              <a:buFont typeface="Calibri" charset="0"/>
              <a:buChar char="❸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</a:pPr>
            <a:r>
              <a:rPr lang="en-US" sz="3000" dirty="0" smtClean="0">
                <a:solidFill>
                  <a:srgbClr val="BDD3E9"/>
                </a:solidFill>
                <a:latin typeface="Calibri" charset="0"/>
              </a:rPr>
              <a:t>LSI in information retrieval</a:t>
            </a:r>
          </a:p>
          <a:p>
            <a:pPr marL="514350" indent="-514350">
              <a:lnSpc>
                <a:spcPct val="150000"/>
              </a:lnSpc>
              <a:spcBef>
                <a:spcPts val="700"/>
              </a:spcBef>
              <a:buClr>
                <a:srgbClr val="336699"/>
              </a:buClr>
              <a:buSzPct val="80000"/>
              <a:buFont typeface="Calibri" pitchFamily="34" charset="0"/>
              <a:buChar char="❺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</a:pPr>
            <a:endParaRPr lang="en-US" sz="3000" dirty="0" smtClean="0">
              <a:solidFill>
                <a:srgbClr val="336699"/>
              </a:solidFill>
              <a:latin typeface="Calibri" charset="0"/>
            </a:endParaRPr>
          </a:p>
          <a:p>
            <a:pPr marL="514350" indent="-514350">
              <a:lnSpc>
                <a:spcPct val="150000"/>
              </a:lnSpc>
              <a:spcBef>
                <a:spcPts val="700"/>
              </a:spcBef>
              <a:buClr>
                <a:srgbClr val="336699"/>
              </a:buClr>
              <a:buSzPct val="80000"/>
              <a:buFont typeface="Calibri" pitchFamily="34" charset="0"/>
              <a:buChar char="❺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</a:pPr>
            <a:endParaRPr lang="en-US" sz="3000" dirty="0" smtClean="0">
              <a:solidFill>
                <a:srgbClr val="336699"/>
              </a:solidFill>
              <a:latin typeface="Calibri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6231DFBC-2454-451B-9C42-04D7F724382E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4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14314" y="12700"/>
            <a:ext cx="892971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de-DE" sz="3600" dirty="0" smtClean="0">
                <a:solidFill>
                  <a:schemeClr val="tx1"/>
                </a:solidFill>
                <a:latin typeface="+mj-lt"/>
              </a:rPr>
              <a:t>Recall: Term-</a:t>
            </a:r>
            <a:r>
              <a:rPr lang="de-DE" sz="3600" dirty="0" err="1" smtClean="0">
                <a:solidFill>
                  <a:schemeClr val="tx1"/>
                </a:solidFill>
                <a:latin typeface="+mj-lt"/>
              </a:rPr>
              <a:t>document</a:t>
            </a:r>
            <a:r>
              <a:rPr lang="de-DE" sz="36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3600" dirty="0" err="1" smtClean="0">
                <a:solidFill>
                  <a:schemeClr val="tx1"/>
                </a:solidFill>
                <a:latin typeface="+mj-lt"/>
              </a:rPr>
              <a:t>matrix</a:t>
            </a:r>
            <a:endParaRPr lang="de-DE" sz="3600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285720" y="5286388"/>
            <a:ext cx="8501122" cy="142876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>
              <a:spcBef>
                <a:spcPts val="700"/>
              </a:spcBef>
            </a:pPr>
            <a:r>
              <a:rPr lang="en-US" sz="2200" dirty="0" smtClean="0">
                <a:solidFill>
                  <a:schemeClr val="tx1"/>
                </a:solidFill>
                <a:latin typeface="+mj-lt"/>
              </a:rPr>
              <a:t>This matrix is the basis for computing </a:t>
            </a:r>
            <a:r>
              <a:rPr lang="en-US" sz="2200" dirty="0" smtClean="0">
                <a:solidFill>
                  <a:srgbClr val="0070C0"/>
                </a:solidFill>
                <a:latin typeface="+mj-lt"/>
              </a:rPr>
              <a:t>the similarity between documents and queries</a:t>
            </a:r>
            <a:r>
              <a:rPr lang="en-US" sz="2200" dirty="0" smtClean="0">
                <a:solidFill>
                  <a:schemeClr val="tx1"/>
                </a:solidFill>
                <a:latin typeface="+mj-lt"/>
              </a:rPr>
              <a:t>. Today: Can we transform this matrix, so that we get a </a:t>
            </a:r>
            <a:r>
              <a:rPr lang="en-US" sz="2200" dirty="0" smtClean="0">
                <a:solidFill>
                  <a:srgbClr val="0070C0"/>
                </a:solidFill>
                <a:latin typeface="+mj-lt"/>
              </a:rPr>
              <a:t>better measure of similarity </a:t>
            </a:r>
            <a:r>
              <a:rPr lang="en-US" sz="2200" dirty="0" smtClean="0">
                <a:solidFill>
                  <a:schemeClr val="tx1"/>
                </a:solidFill>
                <a:latin typeface="+mj-lt"/>
              </a:rPr>
              <a:t>between documents and </a:t>
            </a:r>
            <a:r>
              <a:rPr lang="de-DE" sz="2200" dirty="0" err="1" smtClean="0">
                <a:solidFill>
                  <a:schemeClr val="tx1"/>
                </a:solidFill>
                <a:latin typeface="+mj-lt"/>
              </a:rPr>
              <a:t>queries</a:t>
            </a:r>
            <a:r>
              <a:rPr lang="de-DE" sz="2200" dirty="0" smtClean="0">
                <a:solidFill>
                  <a:schemeClr val="tx1"/>
                </a:solidFill>
                <a:latin typeface="+mj-lt"/>
              </a:rPr>
              <a:t>?</a:t>
            </a:r>
          </a:p>
          <a:p>
            <a:pPr lvl="1">
              <a:spcBef>
                <a:spcPts val="700"/>
              </a:spcBef>
              <a:buClr>
                <a:srgbClr val="336699"/>
              </a:buClr>
            </a:pPr>
            <a:endParaRPr lang="de-DE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214282" y="1577352"/>
          <a:ext cx="8643999" cy="356616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1071570"/>
                <a:gridCol w="1398144"/>
                <a:gridCol w="1234857"/>
                <a:gridCol w="1234857"/>
                <a:gridCol w="1234857"/>
                <a:gridCol w="1255267"/>
                <a:gridCol w="1214447"/>
              </a:tblGrid>
              <a:tr h="635478">
                <a:tc>
                  <a:txBody>
                    <a:bodyPr/>
                    <a:lstStyle/>
                    <a:p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baseline="0" dirty="0" smtClean="0"/>
                        <a:t>Anthony </a:t>
                      </a:r>
                      <a:r>
                        <a:rPr lang="de-DE" sz="1800" b="0" kern="1200" baseline="0" dirty="0" err="1" smtClean="0"/>
                        <a:t>and</a:t>
                      </a:r>
                      <a:r>
                        <a:rPr lang="de-DE" sz="1800" b="0" kern="1200" baseline="0" dirty="0" smtClean="0"/>
                        <a:t>  Cleopatra</a:t>
                      </a:r>
                      <a:endParaRPr lang="de-DE" sz="1800" b="0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kern="1200" baseline="0" dirty="0" smtClean="0"/>
                        <a:t>Julius </a:t>
                      </a:r>
                      <a:r>
                        <a:rPr lang="de-DE" sz="1800" b="0" kern="1200" baseline="0" dirty="0" smtClean="0"/>
                        <a:t>Caesar</a:t>
                      </a:r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kern="1200" baseline="0" dirty="0" smtClean="0"/>
                        <a:t>The</a:t>
                      </a:r>
                    </a:p>
                    <a:p>
                      <a:r>
                        <a:rPr lang="de-DE" sz="1800" b="0" kern="1200" baseline="0" dirty="0" smtClean="0"/>
                        <a:t>Tempest</a:t>
                      </a:r>
                      <a:endParaRPr lang="de-DE" sz="1800" b="0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kern="1200" baseline="0" dirty="0" smtClean="0"/>
                        <a:t>Hamlet </a:t>
                      </a:r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kern="1200" baseline="0" dirty="0" smtClean="0"/>
                        <a:t>Othello</a:t>
                      </a:r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kern="1200" baseline="0" dirty="0" smtClean="0"/>
                        <a:t>Macbeth</a:t>
                      </a:r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4445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kern="1200" baseline="0" dirty="0" err="1" smtClean="0"/>
                        <a:t>anthony</a:t>
                      </a:r>
                      <a:endParaRPr lang="de-DE" sz="1800" b="0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800" kern="1200" baseline="0" dirty="0" smtClean="0"/>
                        <a:t>5.25</a:t>
                      </a:r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800" kern="1200" baseline="0" dirty="0" smtClean="0"/>
                        <a:t>3.18</a:t>
                      </a:r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800" kern="1200" baseline="0" dirty="0" smtClean="0"/>
                        <a:t>0.0</a:t>
                      </a:r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800" kern="1200" baseline="0" dirty="0" smtClean="0"/>
                        <a:t>0.0</a:t>
                      </a:r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800" kern="1200" baseline="0" dirty="0" smtClean="0"/>
                        <a:t>0.0</a:t>
                      </a:r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800" kern="1200" baseline="0" dirty="0" smtClean="0"/>
                        <a:t>0.35</a:t>
                      </a:r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5672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kern="1200" baseline="0" dirty="0" err="1" smtClean="0"/>
                        <a:t>brutus</a:t>
                      </a:r>
                      <a:endParaRPr lang="de-DE" sz="1800" b="0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800" kern="1200" baseline="0" dirty="0" smtClean="0"/>
                        <a:t>1.21</a:t>
                      </a:r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800" kern="1200" baseline="0" dirty="0" smtClean="0"/>
                        <a:t>6.10</a:t>
                      </a:r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800" kern="1200" baseline="0" dirty="0" smtClean="0"/>
                        <a:t>0.0</a:t>
                      </a:r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kern="1200" baseline="0" dirty="0" smtClean="0"/>
                        <a:t>1.0</a:t>
                      </a:r>
                      <a:endParaRPr lang="de-DE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0.0</a:t>
                      </a:r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800" kern="1200" baseline="0" dirty="0" smtClean="0"/>
                        <a:t>0.0</a:t>
                      </a:r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5672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kern="1200" baseline="0" dirty="0" err="1" smtClean="0"/>
                        <a:t>caesar</a:t>
                      </a:r>
                      <a:endParaRPr lang="de-DE" sz="1800" b="0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800" kern="1200" baseline="0" dirty="0" smtClean="0"/>
                        <a:t>8.59</a:t>
                      </a:r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800" kern="1200" baseline="0" dirty="0" smtClean="0"/>
                        <a:t> 2.54</a:t>
                      </a:r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800" kern="1200" baseline="0" dirty="0" smtClean="0"/>
                        <a:t>0.0</a:t>
                      </a:r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800" kern="1200" baseline="0" dirty="0" smtClean="0"/>
                        <a:t>1.51</a:t>
                      </a:r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800" kern="1200" baseline="0" dirty="0" smtClean="0"/>
                        <a:t>0.25</a:t>
                      </a:r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800" kern="1200" baseline="0" dirty="0" smtClean="0"/>
                        <a:t>0.0</a:t>
                      </a:r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5672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kern="1200" baseline="0" dirty="0" err="1" smtClean="0"/>
                        <a:t>calpurnia</a:t>
                      </a:r>
                      <a:endParaRPr lang="it-IT" sz="1800" b="0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800" kern="1200" baseline="0" dirty="0" smtClean="0"/>
                        <a:t>0.0</a:t>
                      </a:r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800" kern="1200" baseline="0" dirty="0" smtClean="0"/>
                        <a:t>1.54</a:t>
                      </a:r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800" kern="1200" baseline="0" dirty="0" smtClean="0"/>
                        <a:t>0.0</a:t>
                      </a:r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800" kern="1200" baseline="0" dirty="0" smtClean="0"/>
                        <a:t>0.0</a:t>
                      </a:r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800" kern="1200" baseline="0" dirty="0" smtClean="0"/>
                        <a:t>0.0</a:t>
                      </a:r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800" kern="1200" baseline="0" dirty="0" smtClean="0"/>
                        <a:t>0.0</a:t>
                      </a:r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5672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kern="1200" baseline="0" dirty="0" err="1" smtClean="0"/>
                        <a:t>cleopatra</a:t>
                      </a:r>
                      <a:endParaRPr lang="de-DE" sz="1800" b="0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800" kern="1200" baseline="0" dirty="0" smtClean="0"/>
                        <a:t>2.85</a:t>
                      </a:r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800" kern="1200" baseline="0" dirty="0" smtClean="0"/>
                        <a:t>0.0</a:t>
                      </a:r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800" kern="1200" baseline="0" dirty="0" smtClean="0"/>
                        <a:t>0.0</a:t>
                      </a:r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800" kern="1200" baseline="0" dirty="0" smtClean="0"/>
                        <a:t>0.0</a:t>
                      </a:r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800" kern="1200" baseline="0" dirty="0" smtClean="0"/>
                        <a:t> 0.0</a:t>
                      </a:r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800" kern="1200" baseline="0" dirty="0" smtClean="0"/>
                        <a:t>0.0</a:t>
                      </a:r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5672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kern="1200" baseline="0" dirty="0" smtClean="0"/>
                        <a:t>mercy</a:t>
                      </a:r>
                      <a:endParaRPr lang="pl-PL" sz="1800" b="0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800" kern="1200" baseline="0" dirty="0" smtClean="0"/>
                        <a:t>1.51</a:t>
                      </a:r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800" kern="1200" baseline="0" dirty="0" smtClean="0"/>
                        <a:t>0.0</a:t>
                      </a:r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800" kern="1200" baseline="0" dirty="0" smtClean="0"/>
                        <a:t>1.90</a:t>
                      </a:r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800" kern="1200" baseline="0" dirty="0" smtClean="0"/>
                        <a:t>0.12</a:t>
                      </a:r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800" kern="1200" baseline="0" dirty="0" smtClean="0"/>
                        <a:t>5.25</a:t>
                      </a:r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800" kern="1200" baseline="0" dirty="0" smtClean="0"/>
                        <a:t>0.88</a:t>
                      </a:r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5672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kern="1200" baseline="0" dirty="0" err="1" smtClean="0"/>
                        <a:t>worser</a:t>
                      </a:r>
                      <a:endParaRPr lang="de-DE" sz="1800" b="0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800" kern="1200" baseline="0" dirty="0" smtClean="0"/>
                        <a:t>1.37</a:t>
                      </a:r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800" kern="1200" baseline="0" dirty="0" smtClean="0"/>
                        <a:t>0.0</a:t>
                      </a:r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0.11</a:t>
                      </a:r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800" kern="1200" baseline="0" dirty="0" smtClean="0"/>
                        <a:t>4.15</a:t>
                      </a:r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800" kern="1200" baseline="0" dirty="0" smtClean="0"/>
                        <a:t>0.25</a:t>
                      </a:r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800" kern="1200" baseline="0" dirty="0" smtClean="0"/>
                        <a:t>1.95</a:t>
                      </a:r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4445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kern="1200" baseline="0" dirty="0" smtClean="0"/>
                        <a:t>. . .</a:t>
                      </a:r>
                      <a:endParaRPr lang="de-DE" sz="1800" b="0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b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b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b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b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5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14314" y="12700"/>
            <a:ext cx="892971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 lvl="1">
              <a:spcBef>
                <a:spcPts val="700"/>
              </a:spcBef>
              <a:buClr>
                <a:srgbClr val="336699"/>
              </a:buClr>
            </a:pPr>
            <a:endParaRPr lang="de-DE" sz="3600" dirty="0" smtClean="0">
              <a:solidFill>
                <a:schemeClr val="tx1"/>
              </a:solidFill>
              <a:latin typeface="+mj-lt"/>
            </a:endParaRPr>
          </a:p>
          <a:p>
            <a:r>
              <a:rPr lang="de-DE" sz="3600" dirty="0" smtClean="0">
                <a:solidFill>
                  <a:schemeClr val="tx1"/>
                </a:solidFill>
                <a:latin typeface="+mj-lt"/>
              </a:rPr>
              <a:t>Latent </a:t>
            </a:r>
            <a:r>
              <a:rPr lang="de-DE" sz="3600" dirty="0" err="1" smtClean="0">
                <a:solidFill>
                  <a:schemeClr val="tx1"/>
                </a:solidFill>
                <a:latin typeface="+mj-lt"/>
              </a:rPr>
              <a:t>semantic</a:t>
            </a:r>
            <a:r>
              <a:rPr lang="de-DE" sz="36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3600" dirty="0" err="1" smtClean="0">
                <a:solidFill>
                  <a:schemeClr val="tx1"/>
                </a:solidFill>
                <a:latin typeface="+mj-lt"/>
              </a:rPr>
              <a:t>indexing</a:t>
            </a:r>
            <a:r>
              <a:rPr lang="de-DE" sz="3600" dirty="0" smtClean="0">
                <a:solidFill>
                  <a:schemeClr val="tx1"/>
                </a:solidFill>
                <a:latin typeface="+mj-lt"/>
              </a:rPr>
              <a:t>: </a:t>
            </a:r>
            <a:r>
              <a:rPr lang="de-DE" sz="3600" dirty="0" err="1" smtClean="0">
                <a:solidFill>
                  <a:schemeClr val="tx1"/>
                </a:solidFill>
                <a:latin typeface="+mj-lt"/>
              </a:rPr>
              <a:t>Overview</a:t>
            </a:r>
            <a:endParaRPr lang="de-DE" sz="3600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357158" y="1857364"/>
            <a:ext cx="8286808" cy="478634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We will </a:t>
            </a:r>
            <a:r>
              <a:rPr lang="en-US" dirty="0" smtClean="0">
                <a:solidFill>
                  <a:srgbClr val="0070C0"/>
                </a:solidFill>
                <a:latin typeface="+mj-lt"/>
              </a:rPr>
              <a:t>decompose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 the term-document matrix into a product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of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matrices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.</a:t>
            </a:r>
          </a:p>
          <a:p>
            <a:pPr lvl="1"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The particular decomposition we’ll use: </a:t>
            </a:r>
            <a:r>
              <a:rPr lang="en-US" dirty="0" smtClean="0">
                <a:solidFill>
                  <a:srgbClr val="0070C0"/>
                </a:solidFill>
                <a:latin typeface="+mj-lt"/>
              </a:rPr>
              <a:t>singular value </a:t>
            </a:r>
            <a:r>
              <a:rPr lang="de-DE" dirty="0" err="1" smtClean="0">
                <a:solidFill>
                  <a:srgbClr val="0070C0"/>
                </a:solidFill>
                <a:latin typeface="+mj-lt"/>
              </a:rPr>
              <a:t>decomposition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(SVD).</a:t>
            </a:r>
          </a:p>
          <a:p>
            <a:pPr lvl="1">
              <a:buClr>
                <a:srgbClr val="336699"/>
              </a:buClr>
              <a:buFont typeface="Wingdings" pitchFamily="2" charset="2"/>
              <a:buChar char="§"/>
            </a:pPr>
            <a:r>
              <a:rPr lang="de-DE" dirty="0" smtClean="0">
                <a:solidFill>
                  <a:schemeClr val="tx1"/>
                </a:solidFill>
                <a:latin typeface="+mj-lt"/>
              </a:rPr>
              <a:t>SVD: </a:t>
            </a:r>
            <a:r>
              <a:rPr lang="de-DE" i="1" dirty="0" smtClean="0">
                <a:solidFill>
                  <a:schemeClr val="tx1"/>
                </a:solidFill>
                <a:latin typeface="+mj-lt"/>
              </a:rPr>
              <a:t>C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= </a:t>
            </a:r>
            <a:r>
              <a:rPr lang="de-DE" i="1" dirty="0" smtClean="0">
                <a:solidFill>
                  <a:schemeClr val="tx1"/>
                </a:solidFill>
                <a:latin typeface="+mj-lt"/>
              </a:rPr>
              <a:t>U</a:t>
            </a:r>
            <a:r>
              <a:rPr lang="el-GR" dirty="0" smtClean="0">
                <a:solidFill>
                  <a:schemeClr val="tx1"/>
                </a:solidFill>
                <a:latin typeface="Calibri"/>
                <a:cs typeface="Calibri"/>
              </a:rPr>
              <a:t>Σ</a:t>
            </a:r>
            <a:r>
              <a:rPr lang="de-DE" i="1" dirty="0" smtClean="0">
                <a:solidFill>
                  <a:schemeClr val="tx1"/>
                </a:solidFill>
                <a:latin typeface="+mj-lt"/>
              </a:rPr>
              <a:t>V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i="1" baseline="30000" dirty="0" smtClean="0">
                <a:solidFill>
                  <a:schemeClr val="tx1"/>
                </a:solidFill>
                <a:latin typeface="+mj-lt"/>
              </a:rPr>
              <a:t>T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(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where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i="1" dirty="0" smtClean="0">
                <a:solidFill>
                  <a:schemeClr val="tx1"/>
                </a:solidFill>
                <a:latin typeface="+mj-lt"/>
              </a:rPr>
              <a:t>C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=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term-document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matrix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)</a:t>
            </a:r>
          </a:p>
          <a:p>
            <a:pPr lvl="1"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We will then use the SVD to compute a </a:t>
            </a:r>
            <a:r>
              <a:rPr lang="en-US" dirty="0" smtClean="0">
                <a:solidFill>
                  <a:srgbClr val="0070C0"/>
                </a:solidFill>
                <a:latin typeface="+mj-lt"/>
              </a:rPr>
              <a:t>new, improved </a:t>
            </a:r>
            <a:r>
              <a:rPr lang="de-DE" dirty="0" err="1" smtClean="0">
                <a:solidFill>
                  <a:srgbClr val="0070C0"/>
                </a:solidFill>
                <a:latin typeface="+mj-lt"/>
              </a:rPr>
              <a:t>term-document</a:t>
            </a:r>
            <a:r>
              <a:rPr lang="de-DE" dirty="0" smtClean="0">
                <a:solidFill>
                  <a:srgbClr val="0070C0"/>
                </a:solidFill>
                <a:latin typeface="+mj-lt"/>
              </a:rPr>
              <a:t> </a:t>
            </a:r>
            <a:r>
              <a:rPr lang="de-DE" dirty="0" err="1" smtClean="0">
                <a:solidFill>
                  <a:srgbClr val="0070C0"/>
                </a:solidFill>
                <a:latin typeface="+mj-lt"/>
              </a:rPr>
              <a:t>matrix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i="1" dirty="0" smtClean="0">
                <a:solidFill>
                  <a:schemeClr val="tx1"/>
                </a:solidFill>
                <a:latin typeface="+mj-lt"/>
              </a:rPr>
              <a:t>C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′.</a:t>
            </a:r>
          </a:p>
          <a:p>
            <a:pPr lvl="1"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We’ll get </a:t>
            </a:r>
            <a:r>
              <a:rPr lang="en-US" dirty="0" smtClean="0">
                <a:solidFill>
                  <a:srgbClr val="0070C0"/>
                </a:solidFill>
                <a:latin typeface="+mj-lt"/>
              </a:rPr>
              <a:t>better similarity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values out of </a:t>
            </a:r>
            <a:r>
              <a:rPr lang="en-US" i="1" dirty="0" smtClean="0">
                <a:solidFill>
                  <a:schemeClr val="tx1"/>
                </a:solidFill>
                <a:latin typeface="+mj-lt"/>
              </a:rPr>
              <a:t>C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′ (compared to </a:t>
            </a:r>
            <a:r>
              <a:rPr lang="en-US" i="1" dirty="0" smtClean="0">
                <a:solidFill>
                  <a:schemeClr val="tx1"/>
                </a:solidFill>
                <a:latin typeface="+mj-lt"/>
              </a:rPr>
              <a:t>C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).</a:t>
            </a:r>
          </a:p>
          <a:p>
            <a:pPr lvl="1"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Using SVD for this purpose is </a:t>
            </a:r>
            <a:r>
              <a:rPr lang="en-US" dirty="0" smtClean="0">
                <a:solidFill>
                  <a:srgbClr val="0070C0"/>
                </a:solidFill>
                <a:latin typeface="+mj-lt"/>
              </a:rPr>
              <a:t>called latent semantic indexing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or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LSI.</a:t>
            </a: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6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-214346" y="12700"/>
            <a:ext cx="935837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 lvl="1">
              <a:spcBef>
                <a:spcPts val="700"/>
              </a:spcBef>
              <a:buClr>
                <a:srgbClr val="336699"/>
              </a:buClr>
            </a:pPr>
            <a:r>
              <a:rPr lang="en-US" sz="3400" dirty="0" smtClean="0">
                <a:solidFill>
                  <a:schemeClr val="tx1"/>
                </a:solidFill>
                <a:latin typeface="+mj-lt"/>
              </a:rPr>
              <a:t>Example of</a:t>
            </a:r>
            <a:r>
              <a:rPr lang="en-US" sz="3400" i="1" dirty="0" smtClean="0">
                <a:solidFill>
                  <a:schemeClr val="tx1"/>
                </a:solidFill>
                <a:latin typeface="+mj-lt"/>
              </a:rPr>
              <a:t> C </a:t>
            </a:r>
            <a:r>
              <a:rPr lang="en-US" sz="3400" dirty="0" smtClean="0">
                <a:solidFill>
                  <a:schemeClr val="tx1"/>
                </a:solidFill>
                <a:latin typeface="+mj-lt"/>
              </a:rPr>
              <a:t>= </a:t>
            </a:r>
            <a:r>
              <a:rPr lang="en-US" sz="3400" i="1" dirty="0" smtClean="0">
                <a:solidFill>
                  <a:schemeClr val="tx1"/>
                </a:solidFill>
                <a:latin typeface="+mj-lt"/>
              </a:rPr>
              <a:t>U</a:t>
            </a:r>
            <a:r>
              <a:rPr lang="el-GR" sz="3400" dirty="0" smtClean="0">
                <a:solidFill>
                  <a:schemeClr val="tx1"/>
                </a:solidFill>
                <a:latin typeface="Calibri"/>
                <a:cs typeface="Calibri"/>
              </a:rPr>
              <a:t>Σ</a:t>
            </a:r>
            <a:r>
              <a:rPr lang="en-US" sz="3400" i="1" dirty="0" smtClean="0">
                <a:solidFill>
                  <a:schemeClr val="tx1"/>
                </a:solidFill>
                <a:latin typeface="+mj-lt"/>
              </a:rPr>
              <a:t>V</a:t>
            </a:r>
            <a:r>
              <a:rPr lang="en-US" sz="3400" i="1" baseline="30000" dirty="0" smtClean="0">
                <a:solidFill>
                  <a:schemeClr val="tx1"/>
                </a:solidFill>
                <a:latin typeface="+mj-lt"/>
              </a:rPr>
              <a:t>T</a:t>
            </a:r>
            <a:r>
              <a:rPr lang="en-US" sz="3400" dirty="0" smtClean="0">
                <a:solidFill>
                  <a:schemeClr val="tx1"/>
                </a:solidFill>
                <a:latin typeface="+mj-lt"/>
              </a:rPr>
              <a:t> : The matrix </a:t>
            </a:r>
            <a:r>
              <a:rPr lang="en-US" sz="3400" i="1" dirty="0" smtClean="0">
                <a:solidFill>
                  <a:schemeClr val="tx1"/>
                </a:solidFill>
                <a:latin typeface="+mj-lt"/>
              </a:rPr>
              <a:t>C</a:t>
            </a:r>
            <a:endParaRPr lang="de-DE" sz="3400" i="1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357158" y="3714752"/>
            <a:ext cx="8286808" cy="242889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>
              <a:spcBef>
                <a:spcPts val="700"/>
              </a:spcBef>
            </a:pPr>
            <a:r>
              <a:rPr lang="de-DE" dirty="0" smtClean="0">
                <a:solidFill>
                  <a:schemeClr val="tx1"/>
                </a:solidFill>
                <a:latin typeface="+mj-lt"/>
              </a:rPr>
              <a:t>                                                                                  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This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is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a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standard</a:t>
            </a:r>
            <a:endParaRPr lang="de-DE" dirty="0" smtClean="0">
              <a:solidFill>
                <a:schemeClr val="tx1"/>
              </a:solidFill>
              <a:latin typeface="+mj-lt"/>
            </a:endParaRPr>
          </a:p>
          <a:p>
            <a:pPr>
              <a:spcBef>
                <a:spcPts val="700"/>
              </a:spcBef>
            </a:pPr>
            <a:endParaRPr lang="de-DE" dirty="0" smtClean="0">
              <a:solidFill>
                <a:schemeClr val="tx1"/>
              </a:solidFill>
              <a:latin typeface="+mj-lt"/>
            </a:endParaRPr>
          </a:p>
          <a:p>
            <a:pPr>
              <a:spcBef>
                <a:spcPts val="700"/>
              </a:spcBef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term-document matrix. Actually, we use a non-weighted matrix</a:t>
            </a:r>
          </a:p>
          <a:p>
            <a:pPr>
              <a:spcBef>
                <a:spcPts val="700"/>
              </a:spcBef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here to simplify the example.</a:t>
            </a: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pic>
        <p:nvPicPr>
          <p:cNvPr id="8" name="Picture 7" descr="1806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5786" y="2071678"/>
            <a:ext cx="4289953" cy="2214578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7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-214346" y="12700"/>
            <a:ext cx="935837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 lvl="1">
              <a:spcBef>
                <a:spcPts val="700"/>
              </a:spcBef>
              <a:buClr>
                <a:srgbClr val="336699"/>
              </a:buClr>
            </a:pPr>
            <a:r>
              <a:rPr lang="en-US" sz="3400" dirty="0" smtClean="0">
                <a:solidFill>
                  <a:schemeClr val="tx1"/>
                </a:solidFill>
                <a:latin typeface="+mj-lt"/>
              </a:rPr>
              <a:t>Example of</a:t>
            </a:r>
            <a:r>
              <a:rPr lang="en-US" sz="3400" i="1" dirty="0" smtClean="0">
                <a:solidFill>
                  <a:schemeClr val="tx1"/>
                </a:solidFill>
                <a:latin typeface="+mj-lt"/>
              </a:rPr>
              <a:t> C </a:t>
            </a:r>
            <a:r>
              <a:rPr lang="en-US" sz="3400" dirty="0" smtClean="0">
                <a:solidFill>
                  <a:schemeClr val="tx1"/>
                </a:solidFill>
                <a:latin typeface="+mj-lt"/>
              </a:rPr>
              <a:t>= </a:t>
            </a:r>
            <a:r>
              <a:rPr lang="en-US" sz="3400" i="1" dirty="0" smtClean="0">
                <a:solidFill>
                  <a:schemeClr val="tx1"/>
                </a:solidFill>
                <a:latin typeface="+mj-lt"/>
              </a:rPr>
              <a:t>U</a:t>
            </a:r>
            <a:r>
              <a:rPr lang="el-GR" sz="3400" dirty="0" smtClean="0">
                <a:solidFill>
                  <a:schemeClr val="tx1"/>
                </a:solidFill>
                <a:latin typeface="Calibri"/>
                <a:cs typeface="Calibri"/>
              </a:rPr>
              <a:t>Σ</a:t>
            </a:r>
            <a:r>
              <a:rPr lang="en-US" sz="3400" i="1" dirty="0" smtClean="0">
                <a:solidFill>
                  <a:schemeClr val="tx1"/>
                </a:solidFill>
                <a:latin typeface="+mj-lt"/>
              </a:rPr>
              <a:t>V</a:t>
            </a:r>
            <a:r>
              <a:rPr lang="en-US" sz="3400" i="1" baseline="30000" dirty="0" smtClean="0">
                <a:solidFill>
                  <a:schemeClr val="tx1"/>
                </a:solidFill>
                <a:latin typeface="+mj-lt"/>
              </a:rPr>
              <a:t>T</a:t>
            </a:r>
            <a:r>
              <a:rPr lang="en-US" sz="3400" dirty="0" smtClean="0">
                <a:solidFill>
                  <a:schemeClr val="tx1"/>
                </a:solidFill>
                <a:latin typeface="+mj-lt"/>
              </a:rPr>
              <a:t> : The matrix </a:t>
            </a:r>
            <a:r>
              <a:rPr lang="en-US" sz="3400" i="1" dirty="0" smtClean="0">
                <a:solidFill>
                  <a:schemeClr val="tx1"/>
                </a:solidFill>
                <a:latin typeface="+mj-lt"/>
              </a:rPr>
              <a:t>U</a:t>
            </a:r>
            <a:endParaRPr lang="de-DE" sz="3400" i="1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357158" y="2857496"/>
            <a:ext cx="8286808" cy="328614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r>
              <a:rPr lang="de-DE" dirty="0" smtClean="0">
                <a:solidFill>
                  <a:schemeClr val="tx1"/>
                </a:solidFill>
                <a:latin typeface="+mj-lt"/>
              </a:rPr>
              <a:t>                                                           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                 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One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row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per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term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,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one</a:t>
            </a:r>
          </a:p>
          <a:p>
            <a:endParaRPr lang="en-US" dirty="0" smtClean="0">
              <a:solidFill>
                <a:schemeClr val="tx1"/>
              </a:solidFill>
              <a:latin typeface="+mj-lt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+mj-lt"/>
              </a:rPr>
              <a:t>column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per min(</a:t>
            </a:r>
            <a:r>
              <a:rPr lang="en-US" i="1" dirty="0" smtClean="0">
                <a:solidFill>
                  <a:schemeClr val="tx1"/>
                </a:solidFill>
                <a:latin typeface="+mj-lt"/>
              </a:rPr>
              <a:t>M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,</a:t>
            </a:r>
            <a:r>
              <a:rPr lang="en-US" i="1" dirty="0" smtClean="0">
                <a:solidFill>
                  <a:schemeClr val="tx1"/>
                </a:solidFill>
                <a:latin typeface="+mj-lt"/>
              </a:rPr>
              <a:t>N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) where </a:t>
            </a:r>
            <a:r>
              <a:rPr lang="en-US" i="1" dirty="0" smtClean="0">
                <a:solidFill>
                  <a:schemeClr val="tx1"/>
                </a:solidFill>
                <a:latin typeface="+mj-lt"/>
              </a:rPr>
              <a:t>M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 is the number of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terms and </a:t>
            </a:r>
            <a:r>
              <a:rPr lang="en-US" i="1" dirty="0" smtClean="0">
                <a:solidFill>
                  <a:schemeClr val="tx1"/>
                </a:solidFill>
                <a:latin typeface="+mj-lt"/>
              </a:rPr>
              <a:t>N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 is the number of documents. This is an </a:t>
            </a:r>
            <a:r>
              <a:rPr lang="en-US" dirty="0" err="1" smtClean="0">
                <a:solidFill>
                  <a:srgbClr val="0070C0"/>
                </a:solidFill>
                <a:latin typeface="+mj-lt"/>
              </a:rPr>
              <a:t>orthonormal</a:t>
            </a:r>
            <a:r>
              <a:rPr lang="en-US" dirty="0" smtClean="0">
                <a:solidFill>
                  <a:srgbClr val="0070C0"/>
                </a:solidFill>
                <a:latin typeface="+mj-lt"/>
              </a:rPr>
              <a:t> </a:t>
            </a:r>
            <a:r>
              <a:rPr lang="en-US" dirty="0" smtClean="0">
                <a:solidFill>
                  <a:srgbClr val="0070C0"/>
                </a:solidFill>
                <a:latin typeface="+mj-lt"/>
              </a:rPr>
              <a:t>matrix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:</a:t>
            </a:r>
          </a:p>
          <a:p>
            <a:r>
              <a:rPr lang="en-US" dirty="0" smtClean="0">
                <a:solidFill>
                  <a:schemeClr val="tx1"/>
                </a:solidFill>
                <a:latin typeface="+mj-lt"/>
              </a:rPr>
              <a:t>(</a:t>
            </a:r>
            <a:r>
              <a:rPr lang="en-US" dirty="0" err="1" smtClean="0">
                <a:solidFill>
                  <a:schemeClr val="tx1"/>
                </a:solidFill>
                <a:latin typeface="+mj-lt"/>
              </a:rPr>
              <a:t>i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) Row vectors have unit length. (ii) Any two distinct row vectors</a:t>
            </a:r>
          </a:p>
          <a:p>
            <a:r>
              <a:rPr lang="en-US" dirty="0" smtClean="0">
                <a:solidFill>
                  <a:schemeClr val="tx1"/>
                </a:solidFill>
                <a:latin typeface="+mj-lt"/>
              </a:rPr>
              <a:t>are orthogonal to each other. Think of the dimensions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as “semantic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” dimensions that capture distinct topics like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politics, sports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, economics. Each number </a:t>
            </a:r>
            <a:r>
              <a:rPr lang="en-US" i="1" dirty="0" err="1" smtClean="0">
                <a:solidFill>
                  <a:schemeClr val="tx1"/>
                </a:solidFill>
                <a:latin typeface="+mj-lt"/>
              </a:rPr>
              <a:t>u</a:t>
            </a:r>
            <a:r>
              <a:rPr lang="en-US" i="1" baseline="-25000" dirty="0" err="1" smtClean="0">
                <a:solidFill>
                  <a:schemeClr val="tx1"/>
                </a:solidFill>
                <a:latin typeface="+mj-lt"/>
              </a:rPr>
              <a:t>ij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 in the matrix indicates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how strongly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related term </a:t>
            </a:r>
            <a:r>
              <a:rPr lang="en-US" i="1" dirty="0" err="1" smtClean="0">
                <a:solidFill>
                  <a:schemeClr val="tx1"/>
                </a:solidFill>
                <a:latin typeface="+mj-lt"/>
              </a:rPr>
              <a:t>i</a:t>
            </a:r>
            <a:r>
              <a:rPr lang="en-US" i="1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is to the topic represented by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semantic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dimension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i="1" dirty="0" smtClean="0">
                <a:solidFill>
                  <a:schemeClr val="tx1"/>
                </a:solidFill>
                <a:latin typeface="+mj-lt"/>
              </a:rPr>
              <a:t>j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.</a:t>
            </a:r>
            <a:endParaRPr lang="en-US" dirty="0" smtClean="0">
              <a:solidFill>
                <a:schemeClr val="tx1"/>
              </a:solidFill>
              <a:latin typeface="+mj-lt"/>
            </a:endParaRPr>
          </a:p>
          <a:p>
            <a:pPr>
              <a:spcBef>
                <a:spcPts val="700"/>
              </a:spcBef>
            </a:pPr>
            <a:endParaRPr lang="en-US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pic>
        <p:nvPicPr>
          <p:cNvPr id="8" name="Picture 7" descr="1807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5720" y="1571612"/>
            <a:ext cx="5429396" cy="1944000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8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-214346" y="12700"/>
            <a:ext cx="935837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 lvl="1">
              <a:spcBef>
                <a:spcPts val="700"/>
              </a:spcBef>
              <a:buClr>
                <a:srgbClr val="336699"/>
              </a:buClr>
            </a:pPr>
            <a:r>
              <a:rPr lang="en-US" sz="3400" dirty="0" smtClean="0">
                <a:solidFill>
                  <a:schemeClr val="tx1"/>
                </a:solidFill>
                <a:latin typeface="+mj-lt"/>
              </a:rPr>
              <a:t>Example of</a:t>
            </a:r>
            <a:r>
              <a:rPr lang="en-US" sz="3400" i="1" dirty="0" smtClean="0">
                <a:solidFill>
                  <a:schemeClr val="tx1"/>
                </a:solidFill>
                <a:latin typeface="+mj-lt"/>
              </a:rPr>
              <a:t> C </a:t>
            </a:r>
            <a:r>
              <a:rPr lang="en-US" sz="3400" dirty="0" smtClean="0">
                <a:solidFill>
                  <a:schemeClr val="tx1"/>
                </a:solidFill>
                <a:latin typeface="+mj-lt"/>
              </a:rPr>
              <a:t>= </a:t>
            </a:r>
            <a:r>
              <a:rPr lang="en-US" sz="3400" i="1" dirty="0" smtClean="0">
                <a:solidFill>
                  <a:schemeClr val="tx1"/>
                </a:solidFill>
                <a:latin typeface="+mj-lt"/>
              </a:rPr>
              <a:t>U</a:t>
            </a:r>
            <a:r>
              <a:rPr lang="el-GR" sz="3400" dirty="0" smtClean="0">
                <a:solidFill>
                  <a:schemeClr val="tx1"/>
                </a:solidFill>
                <a:latin typeface="Calibri"/>
                <a:cs typeface="Calibri"/>
              </a:rPr>
              <a:t>Σ</a:t>
            </a:r>
            <a:r>
              <a:rPr lang="en-US" sz="3400" i="1" dirty="0" smtClean="0">
                <a:solidFill>
                  <a:schemeClr val="tx1"/>
                </a:solidFill>
                <a:latin typeface="+mj-lt"/>
              </a:rPr>
              <a:t>V</a:t>
            </a:r>
            <a:r>
              <a:rPr lang="en-US" sz="3400" i="1" baseline="30000" dirty="0" smtClean="0">
                <a:solidFill>
                  <a:schemeClr val="tx1"/>
                </a:solidFill>
                <a:latin typeface="+mj-lt"/>
              </a:rPr>
              <a:t>T</a:t>
            </a:r>
            <a:r>
              <a:rPr lang="en-US" sz="3400" dirty="0" smtClean="0">
                <a:solidFill>
                  <a:schemeClr val="tx1"/>
                </a:solidFill>
                <a:latin typeface="+mj-lt"/>
              </a:rPr>
              <a:t> : The matrix </a:t>
            </a:r>
            <a:r>
              <a:rPr lang="el-GR" sz="3400" dirty="0" smtClean="0">
                <a:solidFill>
                  <a:schemeClr val="tx1"/>
                </a:solidFill>
                <a:latin typeface="Calibri"/>
                <a:cs typeface="Calibri"/>
              </a:rPr>
              <a:t>Σ</a:t>
            </a:r>
            <a:endParaRPr lang="de-DE" sz="3400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357158" y="3857628"/>
            <a:ext cx="8286808" cy="328614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>
              <a:spcBef>
                <a:spcPts val="700"/>
              </a:spcBef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This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is a </a:t>
            </a:r>
            <a:r>
              <a:rPr lang="en-US" dirty="0" smtClean="0">
                <a:solidFill>
                  <a:srgbClr val="0070C0"/>
                </a:solidFill>
                <a:latin typeface="+mj-lt"/>
              </a:rPr>
              <a:t>square, diagonal</a:t>
            </a:r>
          </a:p>
          <a:p>
            <a:pPr>
              <a:spcBef>
                <a:spcPts val="700"/>
              </a:spcBef>
            </a:pPr>
            <a:r>
              <a:rPr lang="en-US" dirty="0" smtClean="0">
                <a:solidFill>
                  <a:srgbClr val="0070C0"/>
                </a:solidFill>
                <a:latin typeface="+mj-lt"/>
              </a:rPr>
              <a:t>matrix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 of dimensionality min(</a:t>
            </a:r>
            <a:r>
              <a:rPr lang="en-US" i="1" dirty="0" smtClean="0">
                <a:solidFill>
                  <a:schemeClr val="tx1"/>
                </a:solidFill>
                <a:latin typeface="+mj-lt"/>
              </a:rPr>
              <a:t>M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,</a:t>
            </a:r>
            <a:r>
              <a:rPr lang="en-US" i="1" dirty="0" smtClean="0">
                <a:solidFill>
                  <a:schemeClr val="tx1"/>
                </a:solidFill>
                <a:latin typeface="+mj-lt"/>
              </a:rPr>
              <a:t>N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) × min(</a:t>
            </a:r>
            <a:r>
              <a:rPr lang="en-US" i="1" dirty="0" smtClean="0">
                <a:solidFill>
                  <a:schemeClr val="tx1"/>
                </a:solidFill>
                <a:latin typeface="+mj-lt"/>
              </a:rPr>
              <a:t>M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,</a:t>
            </a:r>
            <a:r>
              <a:rPr lang="en-US" i="1" dirty="0" smtClean="0">
                <a:solidFill>
                  <a:schemeClr val="tx1"/>
                </a:solidFill>
                <a:latin typeface="+mj-lt"/>
              </a:rPr>
              <a:t>N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). The diagonal</a:t>
            </a:r>
          </a:p>
          <a:p>
            <a:pPr>
              <a:spcBef>
                <a:spcPts val="700"/>
              </a:spcBef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consists of the </a:t>
            </a:r>
            <a:r>
              <a:rPr lang="en-US" dirty="0" smtClean="0">
                <a:solidFill>
                  <a:srgbClr val="0070C0"/>
                </a:solidFill>
                <a:latin typeface="+mj-lt"/>
              </a:rPr>
              <a:t>singular values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of </a:t>
            </a:r>
            <a:r>
              <a:rPr lang="en-US" i="1" dirty="0" smtClean="0">
                <a:solidFill>
                  <a:schemeClr val="tx1"/>
                </a:solidFill>
                <a:latin typeface="+mj-lt"/>
              </a:rPr>
              <a:t>C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. The magnitude of the singular</a:t>
            </a:r>
          </a:p>
          <a:p>
            <a:pPr>
              <a:spcBef>
                <a:spcPts val="700"/>
              </a:spcBef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value measures the </a:t>
            </a:r>
            <a:r>
              <a:rPr lang="en-US" dirty="0" smtClean="0">
                <a:solidFill>
                  <a:srgbClr val="0070C0"/>
                </a:solidFill>
                <a:latin typeface="+mj-lt"/>
              </a:rPr>
              <a:t>importance of the corresponding semantic</a:t>
            </a:r>
          </a:p>
          <a:p>
            <a:pPr>
              <a:spcBef>
                <a:spcPts val="700"/>
              </a:spcBef>
            </a:pPr>
            <a:r>
              <a:rPr lang="en-US" dirty="0" smtClean="0">
                <a:solidFill>
                  <a:srgbClr val="0070C0"/>
                </a:solidFill>
                <a:latin typeface="+mj-lt"/>
              </a:rPr>
              <a:t>dimension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. We’ll make use of this by </a:t>
            </a:r>
            <a:r>
              <a:rPr lang="en-US" dirty="0" smtClean="0">
                <a:solidFill>
                  <a:srgbClr val="0070C0"/>
                </a:solidFill>
                <a:latin typeface="+mj-lt"/>
              </a:rPr>
              <a:t>omitting unimportant</a:t>
            </a:r>
          </a:p>
          <a:p>
            <a:pPr>
              <a:spcBef>
                <a:spcPts val="700"/>
              </a:spcBef>
            </a:pPr>
            <a:r>
              <a:rPr lang="de-DE" dirty="0" err="1" smtClean="0">
                <a:solidFill>
                  <a:srgbClr val="0070C0"/>
                </a:solidFill>
                <a:latin typeface="+mj-lt"/>
              </a:rPr>
              <a:t>dimensions</a:t>
            </a:r>
            <a:r>
              <a:rPr lang="de-DE" dirty="0" smtClean="0">
                <a:solidFill>
                  <a:srgbClr val="0070C0"/>
                </a:solidFill>
                <a:latin typeface="+mj-lt"/>
              </a:rPr>
              <a:t>.</a:t>
            </a:r>
          </a:p>
          <a:p>
            <a:pPr>
              <a:spcBef>
                <a:spcPts val="700"/>
              </a:spcBef>
            </a:pPr>
            <a:endParaRPr lang="en-US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pic>
        <p:nvPicPr>
          <p:cNvPr id="9" name="Picture 8" descr="180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596" y="1571612"/>
            <a:ext cx="4572032" cy="2176546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9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-214346" y="12700"/>
            <a:ext cx="935837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 lvl="1">
              <a:spcBef>
                <a:spcPts val="700"/>
              </a:spcBef>
              <a:buClr>
                <a:srgbClr val="336699"/>
              </a:buClr>
            </a:pPr>
            <a:r>
              <a:rPr lang="en-US" sz="3400" dirty="0" smtClean="0">
                <a:solidFill>
                  <a:schemeClr val="tx1"/>
                </a:solidFill>
                <a:latin typeface="+mj-lt"/>
              </a:rPr>
              <a:t>Example of</a:t>
            </a:r>
            <a:r>
              <a:rPr lang="en-US" sz="3400" i="1" dirty="0" smtClean="0">
                <a:solidFill>
                  <a:schemeClr val="tx1"/>
                </a:solidFill>
                <a:latin typeface="+mj-lt"/>
              </a:rPr>
              <a:t> C </a:t>
            </a:r>
            <a:r>
              <a:rPr lang="en-US" sz="3400" dirty="0" smtClean="0">
                <a:solidFill>
                  <a:schemeClr val="tx1"/>
                </a:solidFill>
                <a:latin typeface="+mj-lt"/>
              </a:rPr>
              <a:t>= </a:t>
            </a:r>
            <a:r>
              <a:rPr lang="en-US" sz="3400" i="1" dirty="0" smtClean="0">
                <a:solidFill>
                  <a:schemeClr val="tx1"/>
                </a:solidFill>
                <a:latin typeface="+mj-lt"/>
              </a:rPr>
              <a:t>U</a:t>
            </a:r>
            <a:r>
              <a:rPr lang="el-GR" sz="3400" dirty="0" smtClean="0">
                <a:solidFill>
                  <a:schemeClr val="tx1"/>
                </a:solidFill>
                <a:latin typeface="Calibri"/>
                <a:cs typeface="Calibri"/>
              </a:rPr>
              <a:t>Σ</a:t>
            </a:r>
            <a:r>
              <a:rPr lang="en-US" sz="3400" i="1" dirty="0" smtClean="0">
                <a:solidFill>
                  <a:schemeClr val="tx1"/>
                </a:solidFill>
                <a:latin typeface="+mj-lt"/>
              </a:rPr>
              <a:t>V</a:t>
            </a:r>
            <a:r>
              <a:rPr lang="en-US" sz="3400" i="1" baseline="30000" dirty="0" smtClean="0">
                <a:solidFill>
                  <a:schemeClr val="tx1"/>
                </a:solidFill>
                <a:latin typeface="+mj-lt"/>
              </a:rPr>
              <a:t>T</a:t>
            </a:r>
            <a:r>
              <a:rPr lang="en-US" sz="3400" dirty="0" smtClean="0">
                <a:solidFill>
                  <a:schemeClr val="tx1"/>
                </a:solidFill>
                <a:latin typeface="+mj-lt"/>
              </a:rPr>
              <a:t> : The matrix </a:t>
            </a:r>
            <a:r>
              <a:rPr lang="en-US" sz="3600" i="1" dirty="0" smtClean="0">
                <a:solidFill>
                  <a:schemeClr val="tx1"/>
                </a:solidFill>
                <a:latin typeface="+mj-lt"/>
              </a:rPr>
              <a:t>V</a:t>
            </a:r>
            <a:r>
              <a:rPr lang="en-US" sz="3600" i="1" baseline="30000" dirty="0" smtClean="0">
                <a:solidFill>
                  <a:schemeClr val="tx1"/>
                </a:solidFill>
                <a:latin typeface="+mj-lt"/>
              </a:rPr>
              <a:t>T</a:t>
            </a:r>
            <a:endParaRPr lang="de-DE" sz="3400" i="1" baseline="30000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357158" y="3286124"/>
            <a:ext cx="8286808" cy="328614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r>
              <a:rPr lang="de-DE" dirty="0" err="1" smtClean="0">
                <a:solidFill>
                  <a:schemeClr val="tx1"/>
                </a:solidFill>
                <a:latin typeface="+mj-lt"/>
              </a:rPr>
              <a:t>One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column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per document, one row per min(</a:t>
            </a:r>
            <a:r>
              <a:rPr lang="en-US" i="1" dirty="0" smtClean="0">
                <a:solidFill>
                  <a:schemeClr val="tx1"/>
                </a:solidFill>
                <a:latin typeface="+mj-lt"/>
              </a:rPr>
              <a:t>M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,</a:t>
            </a:r>
            <a:r>
              <a:rPr lang="en-US" i="1" dirty="0" smtClean="0">
                <a:solidFill>
                  <a:schemeClr val="tx1"/>
                </a:solidFill>
                <a:latin typeface="+mj-lt"/>
              </a:rPr>
              <a:t>N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) where</a:t>
            </a:r>
            <a:r>
              <a:rPr lang="en-US" i="1" dirty="0" smtClean="0">
                <a:solidFill>
                  <a:schemeClr val="tx1"/>
                </a:solidFill>
                <a:latin typeface="+mj-lt"/>
              </a:rPr>
              <a:t> M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is the number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of terms and </a:t>
            </a:r>
            <a:r>
              <a:rPr lang="en-US" i="1" dirty="0" smtClean="0">
                <a:solidFill>
                  <a:schemeClr val="tx1"/>
                </a:solidFill>
                <a:latin typeface="+mj-lt"/>
              </a:rPr>
              <a:t>N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 is the number of documents. Again: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This is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an </a:t>
            </a:r>
            <a:r>
              <a:rPr lang="en-US" dirty="0" err="1" smtClean="0">
                <a:solidFill>
                  <a:srgbClr val="0070C0"/>
                </a:solidFill>
                <a:latin typeface="+mj-lt"/>
              </a:rPr>
              <a:t>orthonormal</a:t>
            </a:r>
            <a:r>
              <a:rPr lang="en-US" dirty="0" smtClean="0">
                <a:solidFill>
                  <a:srgbClr val="0070C0"/>
                </a:solidFill>
                <a:latin typeface="+mj-lt"/>
              </a:rPr>
              <a:t> matrix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: (</a:t>
            </a:r>
            <a:r>
              <a:rPr lang="en-US" dirty="0" err="1" smtClean="0">
                <a:solidFill>
                  <a:schemeClr val="tx1"/>
                </a:solidFill>
                <a:latin typeface="+mj-lt"/>
              </a:rPr>
              <a:t>i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) Column vectors have unit length. (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ii) Any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two distinct column vectors are orthogonal to each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other. These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are again the semantic dimensions from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the term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matrix </a:t>
            </a:r>
            <a:r>
              <a:rPr lang="en-US" i="1" dirty="0" smtClean="0">
                <a:solidFill>
                  <a:schemeClr val="tx1"/>
                </a:solidFill>
                <a:latin typeface="+mj-lt"/>
              </a:rPr>
              <a:t>U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 that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capture distinct topics like politics, sports, economics.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Each number </a:t>
            </a:r>
            <a:r>
              <a:rPr lang="en-US" i="1" dirty="0" err="1" smtClean="0">
                <a:solidFill>
                  <a:schemeClr val="tx1"/>
                </a:solidFill>
                <a:latin typeface="+mj-lt"/>
              </a:rPr>
              <a:t>v</a:t>
            </a:r>
            <a:r>
              <a:rPr lang="en-US" i="1" baseline="-25000" dirty="0" err="1" smtClean="0">
                <a:solidFill>
                  <a:schemeClr val="tx1"/>
                </a:solidFill>
                <a:latin typeface="+mj-lt"/>
              </a:rPr>
              <a:t>ij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 in the matrix indicates how strongly related document </a:t>
            </a:r>
            <a:r>
              <a:rPr lang="en-US" i="1" dirty="0" err="1" smtClean="0">
                <a:solidFill>
                  <a:schemeClr val="tx1"/>
                </a:solidFill>
                <a:latin typeface="+mj-lt"/>
              </a:rPr>
              <a:t>i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 is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to the topic represented by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semantic dimension</a:t>
            </a:r>
            <a:r>
              <a:rPr lang="en-US" i="1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i="1" dirty="0" smtClean="0">
                <a:solidFill>
                  <a:schemeClr val="tx1"/>
                </a:solidFill>
                <a:latin typeface="+mj-lt"/>
              </a:rPr>
              <a:t>j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.</a:t>
            </a:r>
          </a:p>
          <a:p>
            <a:endParaRPr lang="en-US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pic>
        <p:nvPicPr>
          <p:cNvPr id="8" name="Picture 7" descr="1809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3643" y="1500174"/>
            <a:ext cx="5638555" cy="1800000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Calibri"/>
        <a:ea typeface="ＭＳ Ｐゴシック"/>
        <a:cs typeface=""/>
      </a:majorFont>
      <a:minorFont>
        <a:latin typeface="Calibri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Lucida Sans" charset="0"/>
            <a:cs typeface="Arial Unicode M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Lucida Sans" charset="0"/>
            <a:cs typeface="Arial Unicode MS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Calibri"/>
        <a:ea typeface="ＭＳ Ｐゴシック"/>
        <a:cs typeface=""/>
      </a:majorFont>
      <a:minorFont>
        <a:latin typeface="Calibri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Lucida Sans" charset="0"/>
            <a:cs typeface="Arial Unicode M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Lucida Sans" charset="0"/>
            <a:cs typeface="Arial Unicode MS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1484</Words>
  <PresentationFormat>On-screen Show (4:3)</PresentationFormat>
  <Paragraphs>282</Paragraphs>
  <Slides>28</Slides>
  <Notes>24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28</vt:i4>
      </vt:variant>
    </vt:vector>
  </HeadingPairs>
  <TitlesOfParts>
    <vt:vector size="30" baseType="lpstr">
      <vt:lpstr>1_Office Theme</vt:lpstr>
      <vt:lpstr>2_Office Theme</vt:lpstr>
      <vt:lpstr>Slide 1</vt:lpstr>
      <vt:lpstr>Overview</vt:lpstr>
      <vt:lpstr>Outline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Outline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Outline</vt:lpstr>
      <vt:lpstr>Slide 23</vt:lpstr>
      <vt:lpstr>Slide 24</vt:lpstr>
      <vt:lpstr>Slide 25</vt:lpstr>
      <vt:lpstr>Slide 26</vt:lpstr>
      <vt:lpstr>Slide 27</vt:lpstr>
      <vt:lpstr>Slide 28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Christopher Manning</dc:creator>
  <cp:lastModifiedBy>Windows User</cp:lastModifiedBy>
  <cp:revision>1265</cp:revision>
  <cp:lastPrinted>2009-09-22T15:48:09Z</cp:lastPrinted>
  <dcterms:created xsi:type="dcterms:W3CDTF">2009-09-21T23:46:17Z</dcterms:created>
  <dcterms:modified xsi:type="dcterms:W3CDTF">2010-09-19T19:11:37Z</dcterms:modified>
</cp:coreProperties>
</file>