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83" r:id="rId6"/>
    <p:sldId id="259" r:id="rId7"/>
    <p:sldId id="260" r:id="rId8"/>
    <p:sldId id="300" r:id="rId9"/>
    <p:sldId id="301" r:id="rId10"/>
    <p:sldId id="261" r:id="rId11"/>
    <p:sldId id="287" r:id="rId12"/>
    <p:sldId id="288" r:id="rId13"/>
    <p:sldId id="302" r:id="rId14"/>
    <p:sldId id="284" r:id="rId15"/>
    <p:sldId id="289" r:id="rId16"/>
    <p:sldId id="290" r:id="rId17"/>
    <p:sldId id="266" r:id="rId18"/>
    <p:sldId id="267" r:id="rId19"/>
    <p:sldId id="303" r:id="rId20"/>
    <p:sldId id="268" r:id="rId21"/>
    <p:sldId id="270" r:id="rId22"/>
    <p:sldId id="269" r:id="rId23"/>
    <p:sldId id="279" r:id="rId24"/>
    <p:sldId id="264" r:id="rId25"/>
    <p:sldId id="271" r:id="rId26"/>
    <p:sldId id="272" r:id="rId27"/>
    <p:sldId id="273" r:id="rId28"/>
    <p:sldId id="274" r:id="rId29"/>
    <p:sldId id="265" r:id="rId30"/>
    <p:sldId id="263" r:id="rId31"/>
    <p:sldId id="275" r:id="rId32"/>
    <p:sldId id="277" r:id="rId33"/>
    <p:sldId id="278" r:id="rId34"/>
    <p:sldId id="299" r:id="rId35"/>
    <p:sldId id="276" r:id="rId36"/>
    <p:sldId id="280" r:id="rId37"/>
    <p:sldId id="281" r:id="rId38"/>
    <p:sldId id="282" r:id="rId39"/>
    <p:sldId id="291" r:id="rId40"/>
    <p:sldId id="293" r:id="rId41"/>
    <p:sldId id="292" r:id="rId42"/>
    <p:sldId id="294" r:id="rId43"/>
    <p:sldId id="297" r:id="rId44"/>
    <p:sldId id="298" r:id="rId45"/>
    <p:sldId id="295" r:id="rId46"/>
    <p:sldId id="296" r:id="rId47"/>
    <p:sldId id="285" r:id="rId48"/>
    <p:sldId id="286" r:id="rId49"/>
    <p:sldId id="304" r:id="rId50"/>
    <p:sldId id="305" r:id="rId51"/>
    <p:sldId id="306" r:id="rId52"/>
    <p:sldId id="311" r:id="rId53"/>
    <p:sldId id="307" r:id="rId54"/>
    <p:sldId id="309" r:id="rId55"/>
    <p:sldId id="315" r:id="rId56"/>
    <p:sldId id="310" r:id="rId57"/>
    <p:sldId id="312" r:id="rId58"/>
    <p:sldId id="308" r:id="rId59"/>
    <p:sldId id="313" r:id="rId60"/>
    <p:sldId id="314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7"/>
    <p:restoredTop sz="94643"/>
  </p:normalViewPr>
  <p:slideViewPr>
    <p:cSldViewPr snapToGrid="0" snapToObjects="1">
      <p:cViewPr varScale="1">
        <p:scale>
          <a:sx n="85" d="100"/>
          <a:sy n="85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39E1-256E-444F-BF8B-CD07A2722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A15A8-6F7A-9248-9ED8-A2675A878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BF2C1-3B21-564F-80AF-BC8D664B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A306-FC1A-5341-9B54-D831AF9C0495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6747E-CA0D-944F-AABF-D7BCB310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3C7BE-34FA-4646-9CF2-2160E9BA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C7FF-9548-694F-B2B9-D3129DAC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2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E0D2-C6E3-DF43-A469-4B0E82CA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A06D0-FAD1-2B48-AADC-1FFA4F867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4DB85-C61F-7649-95CB-4B0C973F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A306-FC1A-5341-9B54-D831AF9C0495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1B25-B2CC-DE4A-86ED-75487B03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D1178-11B1-2343-8D2C-4614E782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C7FF-9548-694F-B2B9-D3129DAC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6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9B2F9B-8D2A-744C-B6B2-23169883A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ED794-41BA-384E-9B55-24A45BBDF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39C6-F558-F54B-8855-4A27216F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A306-FC1A-5341-9B54-D831AF9C0495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D8C74-1B9C-4C4D-B21B-86526620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FB708-806C-354B-859F-12716875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C7FF-9548-694F-B2B9-D3129DAC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4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AEB0-52E1-4840-95FB-032B8915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CAF3D-2BBB-0748-9DDD-B88C90390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D24B-E5AD-1545-9501-6BC41558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A306-FC1A-5341-9B54-D831AF9C0495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A590E-A2B9-6443-99C3-7B5C3E5C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D2BE4-810C-FA42-BC68-D8F31575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C7FF-9548-694F-B2B9-D3129DAC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6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B424-A926-B442-9D24-D709CF17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4DD59-9DFF-2E49-B099-E959F3FD4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BC4A1-0B26-BF4A-88BA-D60D3AC9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A306-FC1A-5341-9B54-D831AF9C0495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44AAF-F239-6C43-855E-6C77EE85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D4D08-FEC3-5F43-8FA5-83CEFAEE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C7FF-9548-694F-B2B9-D3129DAC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5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115A-4F5C-0740-A5B8-BD459F3F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9884-5115-F446-B488-15F084A17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0CC88-6B00-1740-BD6C-3FDBA8367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0C4B2-8980-0D42-BAD4-18C67F4D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A306-FC1A-5341-9B54-D831AF9C0495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3C13C-0FDE-A043-81C0-A8583057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6B244-87C7-904E-B1D5-755E08C1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C7FF-9548-694F-B2B9-D3129DAC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8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45F89-D5EB-724D-9E28-13D3E3BE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8FF14-3837-8544-8D01-2EB4EAB96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07AE6-A675-3742-BAF2-BD64AE978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05049-91FA-D542-A783-0623BD68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40614-A4D5-664D-B373-6E9E8C89B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C3F50B-632B-F14E-8B64-3B8B6A4C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A306-FC1A-5341-9B54-D831AF9C0495}" type="datetimeFigureOut">
              <a:rPr lang="en-US" smtClean="0"/>
              <a:t>3/11/21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5727E-C106-E54C-AB47-A10B988B1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E1BA28-AF05-EC41-B85A-A6EFEA07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C7FF-9548-694F-B2B9-D3129DAC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1572-11ED-834C-A43D-218EAE0D4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0BBAA-42BA-FE47-AD1F-F8D67649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A306-FC1A-5341-9B54-D831AF9C0495}" type="datetimeFigureOut">
              <a:rPr lang="en-US" smtClean="0"/>
              <a:t>3/11/21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DD25B-E108-3A4D-8D7D-591D29C0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818E1-FE16-8844-A291-CD595F54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C7FF-9548-694F-B2B9-D3129DAC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DBA44-26D2-944A-A746-BC43872F5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A306-FC1A-5341-9B54-D831AF9C0495}" type="datetimeFigureOut">
              <a:rPr lang="en-US" smtClean="0"/>
              <a:t>3/11/21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C0CD2-8338-624B-80E9-EA834B03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E88A3-9787-7A41-A595-9315991A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C7FF-9548-694F-B2B9-D3129DAC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8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3363-0E04-1D4C-9F57-2B950BF0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F04D2-245E-7A45-9498-3F5DCBB29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329B3-2F1C-C64C-8BCD-9714BE9E3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E97DD-CD25-EB45-81B1-DC1A701F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A306-FC1A-5341-9B54-D831AF9C0495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4F480-8171-D54C-906B-77DF8BCE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7902-8F11-B849-8143-1053480A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C7FF-9548-694F-B2B9-D3129DAC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1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F910-F957-0643-B033-6D0ED6C4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FFC4F-4149-3F4A-960E-9FC399C4C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52E6E-2848-5740-B528-D4E79D275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2CA4C-3B49-E045-893B-6198551A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A306-FC1A-5341-9B54-D831AF9C0495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CDB1B-48C0-014A-870A-A5D8ACB9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12094-4338-AA4C-8AE8-3F517089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C7FF-9548-694F-B2B9-D3129DAC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7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8B8CE-7819-AE41-938A-50C95396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223AA-B993-C044-A31B-09D577BB6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49201-D6C1-234E-A181-08F30378C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A306-FC1A-5341-9B54-D831AF9C0495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22558-6DE5-5C47-B69D-B811704F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864B7-BD07-504F-8A4B-8F1AA105D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BC7FF-9548-694F-B2B9-D3129DAC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7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mljar.com/blog/visualize-decision-tre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33A2-A9C0-0946-AA24-F222840E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4" y="171423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Decision Tree and Tree Ensemble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9C9DEF-7E34-0F4C-B601-8E453DBD1C7A}"/>
              </a:ext>
            </a:extLst>
          </p:cNvPr>
          <p:cNvSpPr txBox="1">
            <a:spLocks/>
          </p:cNvSpPr>
          <p:nvPr/>
        </p:nvSpPr>
        <p:spPr>
          <a:xfrm>
            <a:off x="2112365" y="3297836"/>
            <a:ext cx="6881733" cy="1558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Cheng Li</a:t>
            </a:r>
          </a:p>
          <a:p>
            <a:pPr algn="ctr"/>
            <a:r>
              <a:rPr lang="en-US" dirty="0"/>
              <a:t>Senior Data Scientist at </a:t>
            </a:r>
            <a:r>
              <a:rPr lang="en-US" dirty="0" err="1"/>
              <a:t>CodaMetrix</a:t>
            </a:r>
            <a:endParaRPr lang="en-US" dirty="0"/>
          </a:p>
          <a:p>
            <a:pPr algn="ctr"/>
            <a:r>
              <a:rPr lang="en-US" dirty="0" err="1"/>
              <a:t>chengli.email@gmail.com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2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D1126-962B-7C42-8BF8-B30DEC852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set of if-then rules</a:t>
            </a:r>
          </a:p>
          <a:p>
            <a:r>
              <a:rPr lang="en-US" dirty="0"/>
              <a:t>can handle both binary and multi-class classification</a:t>
            </a:r>
          </a:p>
          <a:p>
            <a:r>
              <a:rPr lang="en-US" dirty="0"/>
              <a:t>can handle numerical, ordinal and categorical features (directly or through one-hot encoding)</a:t>
            </a:r>
          </a:p>
          <a:p>
            <a:r>
              <a:rPr lang="en-US" dirty="0"/>
              <a:t>partition space into regions</a:t>
            </a:r>
          </a:p>
          <a:p>
            <a:r>
              <a:rPr lang="en-US" dirty="0"/>
              <a:t>decision boundary can be highly complex and non-linear</a:t>
            </a:r>
          </a:p>
          <a:p>
            <a:r>
              <a:rPr lang="en-US" dirty="0"/>
              <a:t>decision boundary is not smooth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139D6B-F0EF-874F-93F7-13F10586895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classification tree: representation and prediction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098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E9A-C8B5-A34D-BA20-EF3A4F69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classification tree: representation and prediction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48222-279D-9A43-A0B7-2915B70A3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5218"/>
            <a:ext cx="11216951" cy="1325563"/>
          </a:xfrm>
        </p:spPr>
        <p:txBody>
          <a:bodyPr>
            <a:normAutofit/>
          </a:bodyPr>
          <a:lstStyle/>
          <a:p>
            <a:r>
              <a:rPr lang="en-US" sz="1800" dirty="0"/>
              <a:t>Image source: https://</a:t>
            </a:r>
            <a:r>
              <a:rPr lang="en-US" sz="1800" dirty="0" err="1"/>
              <a:t>www.cc.gatech.edu</a:t>
            </a:r>
            <a:r>
              <a:rPr lang="en-US" sz="1800" dirty="0"/>
              <a:t>/~bboots3/CS4641-Fall2018/Lecture2/02_DecisionTrees.pdf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64DB3-9295-704C-B775-BA776A890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1384162"/>
            <a:ext cx="8920065" cy="4089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63975E-49BF-8C44-9DA7-FB447DF13864}"/>
              </a:ext>
            </a:extLst>
          </p:cNvPr>
          <p:cNvSpPr/>
          <p:nvPr/>
        </p:nvSpPr>
        <p:spPr>
          <a:xfrm>
            <a:off x="1673288" y="5241111"/>
            <a:ext cx="7924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Divide feature space into axis-parallel rectangles and </a:t>
            </a:r>
          </a:p>
          <a:p>
            <a:r>
              <a:rPr lang="en-US" sz="2800" dirty="0"/>
              <a:t>output one label in each rectangle </a:t>
            </a:r>
          </a:p>
        </p:txBody>
      </p:sp>
    </p:spTree>
    <p:extLst>
      <p:ext uri="{BB962C8B-B14F-4D97-AF65-F5344CB8AC3E}">
        <p14:creationId xmlns:p14="http://schemas.microsoft.com/office/powerpoint/2010/main" val="17602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EB67-15CF-CE41-B4D4-B3740FCF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Tree: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7AB35-E28D-3940-B3E5-1DF1660C5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281" y="1270034"/>
            <a:ext cx="8197850" cy="55879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3654-5A00-A84B-92BF-8A2CCD2A1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5" y="1870595"/>
            <a:ext cx="4175281" cy="412546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Estimate car price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car=(curb weight=2337,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dirty="0" err="1"/>
              <a:t>fuel_system</a:t>
            </a:r>
            <a:r>
              <a:rPr lang="en-US" dirty="0"/>
              <a:t>=</a:t>
            </a:r>
            <a:r>
              <a:rPr lang="en-US" dirty="0" err="1"/>
              <a:t>mpfi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maker=ford,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/>
              <a:t>highway_mpg</a:t>
            </a:r>
            <a:r>
              <a:rPr lang="en-US" dirty="0"/>
              <a:t>=30,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/>
              <a:t>num_doors</a:t>
            </a:r>
            <a:r>
              <a:rPr lang="en-US" dirty="0"/>
              <a:t>=4,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/>
              <a:t>body_style</a:t>
            </a:r>
            <a:r>
              <a:rPr lang="en-US" dirty="0"/>
              <a:t>=sedan)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price predicted by tree =9938.429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note some features are not used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3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D1126-962B-7C42-8BF8-B30DEC852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set of if-then rules</a:t>
            </a:r>
          </a:p>
          <a:p>
            <a:r>
              <a:rPr lang="en-US" dirty="0"/>
              <a:t>can handle numerical, ordinal and categorical features (directly or through one-hot encoding)</a:t>
            </a:r>
          </a:p>
          <a:p>
            <a:r>
              <a:rPr lang="en-US" dirty="0"/>
              <a:t>partition space into regions</a:t>
            </a:r>
          </a:p>
          <a:p>
            <a:r>
              <a:rPr lang="en-US" dirty="0"/>
              <a:t>output a constant in each region</a:t>
            </a:r>
          </a:p>
          <a:p>
            <a:r>
              <a:rPr lang="en-US" dirty="0"/>
              <a:t>prediction function is not smooth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139D6B-F0EF-874F-93F7-13F10586895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regression tree: representation and prediction</a:t>
            </a:r>
          </a:p>
        </p:txBody>
      </p:sp>
    </p:spTree>
    <p:extLst>
      <p:ext uri="{BB962C8B-B14F-4D97-AF65-F5344CB8AC3E}">
        <p14:creationId xmlns:p14="http://schemas.microsoft.com/office/powerpoint/2010/main" val="105348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8C3B-D17B-7D4D-85BE-9B79BA5D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Regression Tree: representation and prediction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DED214-E37A-A44A-A8FE-39FBCA5D3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8126"/>
            <a:ext cx="3543300" cy="374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D9A0D1-C20F-7044-B3B7-E3C59F51E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1848126"/>
            <a:ext cx="4013200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059995-569C-3B42-AB9A-810F137B2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816651"/>
            <a:ext cx="4127500" cy="3619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5C8831-02A9-D447-A64E-4A787D0578A4}"/>
              </a:ext>
            </a:extLst>
          </p:cNvPr>
          <p:cNvSpPr txBox="1"/>
          <p:nvPr/>
        </p:nvSpPr>
        <p:spPr>
          <a:xfrm>
            <a:off x="989045" y="5952931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from Hastie, Trevor, Robert </a:t>
            </a:r>
            <a:r>
              <a:rPr lang="en-US" dirty="0" err="1"/>
              <a:t>Tibshirani</a:t>
            </a:r>
            <a:r>
              <a:rPr lang="en-US" dirty="0"/>
              <a:t>, and Jerome Friedman. </a:t>
            </a:r>
            <a:r>
              <a:rPr lang="en-US" i="1" dirty="0"/>
              <a:t>The elements of statistical learning: data mining, inference, and prediction</a:t>
            </a:r>
            <a:r>
              <a:rPr lang="en-US" dirty="0"/>
              <a:t>. Springer Science &amp; Business Media, 2009.</a:t>
            </a:r>
          </a:p>
        </p:txBody>
      </p:sp>
    </p:spTree>
    <p:extLst>
      <p:ext uri="{BB962C8B-B14F-4D97-AF65-F5344CB8AC3E}">
        <p14:creationId xmlns:p14="http://schemas.microsoft.com/office/powerpoint/2010/main" val="324009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3639E-303D-3345-8ED1-010DF74E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Training (major focus for today)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EA644-D702-D54B-B42A-3DC04627F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Regression Tree Training (slightly easier)</a:t>
            </a:r>
          </a:p>
          <a:p>
            <a:endParaRPr lang="en-US" dirty="0"/>
          </a:p>
          <a:p>
            <a:r>
              <a:rPr lang="en-US" dirty="0"/>
              <a:t>Classification Tree Training (similar, slightly harder)</a:t>
            </a:r>
          </a:p>
          <a:p>
            <a:endParaRPr lang="en-US" dirty="0"/>
          </a:p>
          <a:p>
            <a:r>
              <a:rPr lang="en-US" dirty="0"/>
              <a:t>Very different from logistic regression and neural network training!</a:t>
            </a:r>
          </a:p>
          <a:p>
            <a:endParaRPr lang="en-US" dirty="0"/>
          </a:p>
          <a:p>
            <a:r>
              <a:rPr lang="en-US" dirty="0"/>
              <a:t>Search based, not gradient-descent based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4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4902-D306-634E-BD34-FD9BAFCC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A988-B654-984F-B9D7-DFC09ADB8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 price prediction data: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downloaded from https://</a:t>
            </a:r>
            <a:r>
              <a:rPr lang="en-US" dirty="0" err="1"/>
              <a:t>archive.ics.uci.edu</a:t>
            </a:r>
            <a:r>
              <a:rPr lang="en-US" dirty="0"/>
              <a:t>/ml/machine-learning-databases/autos/imports-85.data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1AA11-6ADE-FC44-BCFB-FD3C8F53F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936"/>
            <a:ext cx="12192000" cy="21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7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4902-D306-634E-BD34-FD9BAFCC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A988-B654-984F-B9D7-DFC09ADB8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figure out from data?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tree 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node split criteria (feature and threshold)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leaf node output</a:t>
            </a:r>
          </a:p>
          <a:p>
            <a:endParaRPr lang="en-US" dirty="0"/>
          </a:p>
          <a:p>
            <a:r>
              <a:rPr lang="en-US" dirty="0"/>
              <a:t>Goal: build a tree that fits the data well</a:t>
            </a:r>
          </a:p>
          <a:p>
            <a:r>
              <a:rPr lang="en-US" dirty="0"/>
              <a:t>fits the data well = has low squared error</a:t>
            </a:r>
          </a:p>
        </p:txBody>
      </p:sp>
    </p:spTree>
    <p:extLst>
      <p:ext uri="{BB962C8B-B14F-4D97-AF65-F5344CB8AC3E}">
        <p14:creationId xmlns:p14="http://schemas.microsoft.com/office/powerpoint/2010/main" val="2428784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A2D3E-9AB0-2844-A512-BCA21DC8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the squared error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313955-8AE3-BC42-85CC-09D30F355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367" y="1844411"/>
            <a:ext cx="4394200" cy="133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18D11A-CA50-F046-837E-F936E6EB1343}"/>
              </a:ext>
            </a:extLst>
          </p:cNvPr>
          <p:cNvSpPr txBox="1">
            <a:spLocks/>
          </p:cNvSpPr>
          <p:nvPr/>
        </p:nvSpPr>
        <p:spPr>
          <a:xfrm>
            <a:off x="838199" y="3428999"/>
            <a:ext cx="10778067" cy="2162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Dataset (</a:t>
            </a:r>
            <a:r>
              <a:rPr lang="en-US" dirty="0" err="1"/>
              <a:t>x_i,y_i</a:t>
            </a:r>
            <a:r>
              <a:rPr lang="en-US" dirty="0"/>
              <a:t>), </a:t>
            </a:r>
            <a:r>
              <a:rPr lang="en-US" dirty="0" err="1"/>
              <a:t>i</a:t>
            </a:r>
            <a:r>
              <a:rPr lang="en-US" dirty="0"/>
              <a:t>=1,2,...,N</a:t>
            </a:r>
          </a:p>
          <a:p>
            <a:r>
              <a:rPr lang="en-US" dirty="0"/>
              <a:t>regression tree: h</a:t>
            </a:r>
          </a:p>
          <a:p>
            <a:r>
              <a:rPr lang="en-US" dirty="0"/>
              <a:t>For each instance </a:t>
            </a:r>
            <a:r>
              <a:rPr lang="en-US" dirty="0" err="1"/>
              <a:t>x_i</a:t>
            </a:r>
            <a:r>
              <a:rPr lang="en-US" dirty="0"/>
              <a:t>, send it to the tree to get a prediction h(</a:t>
            </a:r>
            <a:r>
              <a:rPr lang="en-US" dirty="0" err="1"/>
              <a:t>x_i</a:t>
            </a:r>
            <a:r>
              <a:rPr lang="en-US" dirty="0"/>
              <a:t>)</a:t>
            </a:r>
          </a:p>
          <a:p>
            <a:r>
              <a:rPr lang="en-US" dirty="0"/>
              <a:t>Compute the squared error of the prediction</a:t>
            </a:r>
          </a:p>
          <a:p>
            <a:r>
              <a:rPr lang="en-US" dirty="0"/>
              <a:t>Sum over all instances</a:t>
            </a:r>
          </a:p>
        </p:txBody>
      </p:sp>
    </p:spTree>
    <p:extLst>
      <p:ext uri="{BB962C8B-B14F-4D97-AF65-F5344CB8AC3E}">
        <p14:creationId xmlns:p14="http://schemas.microsoft.com/office/powerpoint/2010/main" val="3409012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481AC-49C6-2748-BFD5-4B7279E0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the squared error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5C0D1A-0EC0-1642-8AF1-070E5C0505E9}"/>
              </a:ext>
            </a:extLst>
          </p:cNvPr>
          <p:cNvSpPr/>
          <p:nvPr/>
        </p:nvSpPr>
        <p:spPr>
          <a:xfrm>
            <a:off x="7848185" y="1690688"/>
            <a:ext cx="1591733" cy="76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root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518D7B-86DB-B94C-A41E-FDC1267A8C1B}"/>
              </a:ext>
            </a:extLst>
          </p:cNvPr>
          <p:cNvSpPr/>
          <p:nvPr/>
        </p:nvSpPr>
        <p:spPr>
          <a:xfrm>
            <a:off x="9279467" y="2885017"/>
            <a:ext cx="2912533" cy="9567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output=12.75</a:t>
            </a:r>
          </a:p>
          <a:p>
            <a:pPr algn="ctr"/>
            <a:r>
              <a:rPr lang="en-US" dirty="0"/>
              <a:t>labels=10,12,14,15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87E65D-2E85-0442-A882-2AB4665826B8}"/>
              </a:ext>
            </a:extLst>
          </p:cNvPr>
          <p:cNvSpPr/>
          <p:nvPr/>
        </p:nvSpPr>
        <p:spPr>
          <a:xfrm>
            <a:off x="6256452" y="3076575"/>
            <a:ext cx="1591733" cy="76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output=2</a:t>
            </a:r>
          </a:p>
          <a:p>
            <a:pPr algn="ctr"/>
            <a:r>
              <a:rPr lang="en-US" dirty="0"/>
              <a:t>labels=1,2,2,3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3319AB-5720-7A41-8381-9E7DEEE301AC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933785" y="2455863"/>
            <a:ext cx="1710267" cy="560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1D9241-AB18-8F45-BD9A-5DC14ABA4E76}"/>
              </a:ext>
            </a:extLst>
          </p:cNvPr>
          <p:cNvCxnSpPr>
            <a:cxnSpLocks/>
          </p:cNvCxnSpPr>
          <p:nvPr/>
        </p:nvCxnSpPr>
        <p:spPr>
          <a:xfrm>
            <a:off x="8644051" y="2455863"/>
            <a:ext cx="1710267" cy="363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3F319488-CD8A-D248-970A-9597AD7C6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724378"/>
              </p:ext>
            </p:extLst>
          </p:nvPr>
        </p:nvGraphicFramePr>
        <p:xfrm>
          <a:off x="139212" y="1539875"/>
          <a:ext cx="5795091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470">
                  <a:extLst>
                    <a:ext uri="{9D8B030D-6E8A-4147-A177-3AD203B41FA5}">
                      <a16:colId xmlns:a16="http://schemas.microsoft.com/office/drawing/2014/main" val="3044204347"/>
                    </a:ext>
                  </a:extLst>
                </a:gridCol>
                <a:gridCol w="983075">
                  <a:extLst>
                    <a:ext uri="{9D8B030D-6E8A-4147-A177-3AD203B41FA5}">
                      <a16:colId xmlns:a16="http://schemas.microsoft.com/office/drawing/2014/main" val="2656115571"/>
                    </a:ext>
                  </a:extLst>
                </a:gridCol>
                <a:gridCol w="1448773">
                  <a:extLst>
                    <a:ext uri="{9D8B030D-6E8A-4147-A177-3AD203B41FA5}">
                      <a16:colId xmlns:a16="http://schemas.microsoft.com/office/drawing/2014/main" val="698914161"/>
                    </a:ext>
                  </a:extLst>
                </a:gridCol>
                <a:gridCol w="1448773">
                  <a:extLst>
                    <a:ext uri="{9D8B030D-6E8A-4147-A177-3AD203B41FA5}">
                      <a16:colId xmlns:a16="http://schemas.microsoft.com/office/drawing/2014/main" val="3811789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feature_color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013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(2-1)^2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(2-2)^2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719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(12.75-10)^2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88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(12.75-12)^2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68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(2-2)^2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576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(12.75-14)^2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47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(2-3)^2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67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(12.75-15)^2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33943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ADF785A-42E6-CD4A-9FFD-E02DC87FA0DD}"/>
              </a:ext>
            </a:extLst>
          </p:cNvPr>
          <p:cNvSpPr/>
          <p:nvPr/>
        </p:nvSpPr>
        <p:spPr>
          <a:xfrm>
            <a:off x="4565068" y="5634229"/>
            <a:ext cx="153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total SE=16.75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0B6903-23E2-924E-BA63-765C150B2D73}"/>
              </a:ext>
            </a:extLst>
          </p:cNvPr>
          <p:cNvSpPr txBox="1"/>
          <p:nvPr/>
        </p:nvSpPr>
        <p:spPr>
          <a:xfrm>
            <a:off x="6569718" y="245586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color=red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33C59-5119-F648-927B-81AB374642D2}"/>
              </a:ext>
            </a:extLst>
          </p:cNvPr>
          <p:cNvSpPr txBox="1"/>
          <p:nvPr/>
        </p:nvSpPr>
        <p:spPr>
          <a:xfrm>
            <a:off x="9568168" y="2313311"/>
            <a:ext cx="156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color=green</a:t>
            </a:r>
          </a:p>
        </p:txBody>
      </p:sp>
    </p:spTree>
    <p:extLst>
      <p:ext uri="{BB962C8B-B14F-4D97-AF65-F5344CB8AC3E}">
        <p14:creationId xmlns:p14="http://schemas.microsoft.com/office/powerpoint/2010/main" val="204470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BB67-8FAA-144E-9425-0456F3EA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vs unsupervised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0A16-5834-2A44-BCF6-DFD0FC264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Unsupervised learning</a:t>
            </a:r>
          </a:p>
          <a:p>
            <a:pPr marL="0" indent="0">
              <a:buNone/>
            </a:pPr>
            <a:r>
              <a:rPr lang="en-US" dirty="0"/>
              <a:t>   (</a:t>
            </a:r>
            <a:r>
              <a:rPr lang="en-US" dirty="0" err="1"/>
              <a:t>x_i</a:t>
            </a:r>
            <a:r>
              <a:rPr lang="en-US" dirty="0"/>
              <a:t>), </a:t>
            </a:r>
            <a:r>
              <a:rPr lang="en-US" dirty="0" err="1"/>
              <a:t>i</a:t>
            </a:r>
            <a:r>
              <a:rPr lang="en-US" dirty="0"/>
              <a:t>=1,2,...,N</a:t>
            </a:r>
          </a:p>
          <a:p>
            <a:pPr marL="0" indent="0">
              <a:buNone/>
            </a:pPr>
            <a:r>
              <a:rPr lang="en-US" dirty="0"/>
              <a:t>   clustering (K-means, GMM), dimensionality reduction (PCA)</a:t>
            </a:r>
          </a:p>
          <a:p>
            <a:endParaRPr lang="en-US" dirty="0"/>
          </a:p>
          <a:p>
            <a:r>
              <a:rPr lang="en-US" dirty="0"/>
              <a:t>Supervised learning</a:t>
            </a:r>
          </a:p>
          <a:p>
            <a:pPr marL="0" indent="0">
              <a:buNone/>
            </a:pPr>
            <a:r>
              <a:rPr lang="en-US" dirty="0"/>
              <a:t>   (</a:t>
            </a:r>
            <a:r>
              <a:rPr lang="en-US" dirty="0" err="1"/>
              <a:t>x_i</a:t>
            </a:r>
            <a:r>
              <a:rPr lang="en-US" dirty="0"/>
              <a:t>, </a:t>
            </a:r>
            <a:r>
              <a:rPr lang="en-US" dirty="0" err="1"/>
              <a:t>y_i</a:t>
            </a:r>
            <a:r>
              <a:rPr lang="en-US" dirty="0"/>
              <a:t>), </a:t>
            </a:r>
            <a:r>
              <a:rPr lang="en-US" dirty="0" err="1"/>
              <a:t>i</a:t>
            </a:r>
            <a:r>
              <a:rPr lang="en-US" dirty="0"/>
              <a:t>=1,2,...,N</a:t>
            </a:r>
          </a:p>
          <a:p>
            <a:pPr marL="0" indent="0">
              <a:buNone/>
            </a:pPr>
            <a:r>
              <a:rPr lang="en-US" dirty="0"/>
              <a:t>   h(</a:t>
            </a:r>
            <a:r>
              <a:rPr lang="en-US" dirty="0" err="1"/>
              <a:t>x_new</a:t>
            </a:r>
            <a:r>
              <a:rPr lang="en-US" dirty="0"/>
              <a:t>)=y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53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A2D3E-9AB0-2844-A512-BCA21DC8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the squared error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18D11A-CA50-F046-837E-F936E6EB1343}"/>
              </a:ext>
            </a:extLst>
          </p:cNvPr>
          <p:cNvSpPr txBox="1">
            <a:spLocks/>
          </p:cNvSpPr>
          <p:nvPr/>
        </p:nvSpPr>
        <p:spPr>
          <a:xfrm>
            <a:off x="838200" y="3916895"/>
            <a:ext cx="10778067" cy="1803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Since regression outputs a constant at each leaf node</a:t>
            </a:r>
          </a:p>
          <a:p>
            <a:r>
              <a:rPr lang="en-US" dirty="0"/>
              <a:t>We can also break down the error by leaf nodes</a:t>
            </a:r>
          </a:p>
          <a:p>
            <a:r>
              <a:rPr lang="en-US" dirty="0"/>
              <a:t>For each leaf node, look at all data falling into that leaf node, compute squared error at the node</a:t>
            </a:r>
          </a:p>
          <a:p>
            <a:r>
              <a:rPr lang="en-US" dirty="0"/>
              <a:t>Sum over all leaf nodes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A5F9E-3C96-304E-9F9F-4C8416774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273301"/>
            <a:ext cx="10795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81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481AC-49C6-2748-BFD5-4B7279E0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the squared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1520E-3FBD-9A46-927A-492B403CA13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5C0D1A-0EC0-1642-8AF1-070E5C0505E9}"/>
              </a:ext>
            </a:extLst>
          </p:cNvPr>
          <p:cNvSpPr/>
          <p:nvPr/>
        </p:nvSpPr>
        <p:spPr>
          <a:xfrm>
            <a:off x="5012267" y="1825625"/>
            <a:ext cx="1591733" cy="76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root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518D7B-86DB-B94C-A41E-FDC1267A8C1B}"/>
              </a:ext>
            </a:extLst>
          </p:cNvPr>
          <p:cNvSpPr/>
          <p:nvPr/>
        </p:nvSpPr>
        <p:spPr>
          <a:xfrm>
            <a:off x="7687733" y="3044561"/>
            <a:ext cx="2912533" cy="9567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output=12.75</a:t>
            </a:r>
          </a:p>
          <a:p>
            <a:pPr algn="ctr"/>
            <a:r>
              <a:rPr lang="en-US" dirty="0"/>
              <a:t>labels=10,12,14,15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87E65D-2E85-0442-A882-2AB4665826B8}"/>
              </a:ext>
            </a:extLst>
          </p:cNvPr>
          <p:cNvSpPr/>
          <p:nvPr/>
        </p:nvSpPr>
        <p:spPr>
          <a:xfrm>
            <a:off x="2438400" y="3236119"/>
            <a:ext cx="1591733" cy="76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output=2</a:t>
            </a:r>
          </a:p>
          <a:p>
            <a:pPr algn="ctr"/>
            <a:r>
              <a:rPr lang="en-US" dirty="0"/>
              <a:t>labels=1,2,2,3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3319AB-5720-7A41-8381-9E7DEEE301AC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403602" y="2590800"/>
            <a:ext cx="2404532" cy="645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1D9241-AB18-8F45-BD9A-5DC14ABA4E76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808133" y="2590800"/>
            <a:ext cx="3335867" cy="453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A67557-90D5-404E-B561-A090EC6138FC}"/>
              </a:ext>
            </a:extLst>
          </p:cNvPr>
          <p:cNvSpPr txBox="1"/>
          <p:nvPr/>
        </p:nvSpPr>
        <p:spPr>
          <a:xfrm>
            <a:off x="1100670" y="4461947"/>
            <a:ext cx="391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SE=(1-2)^2+(2-2)^2+(2-2)^2+(3-2)^2=2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5C9C20-2E18-CF40-8FC5-2B62F49082E0}"/>
              </a:ext>
            </a:extLst>
          </p:cNvPr>
          <p:cNvSpPr txBox="1"/>
          <p:nvPr/>
        </p:nvSpPr>
        <p:spPr>
          <a:xfrm>
            <a:off x="7188200" y="4277281"/>
            <a:ext cx="391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SE=(10-12.75)^2+(12-12.75)^2+(14-12.75)^2+(15-12.75)^2=14.75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9924BC-C011-BE42-A94C-F3AF0BD7E7B0}"/>
              </a:ext>
            </a:extLst>
          </p:cNvPr>
          <p:cNvSpPr txBox="1"/>
          <p:nvPr/>
        </p:nvSpPr>
        <p:spPr>
          <a:xfrm>
            <a:off x="3852334" y="5306130"/>
            <a:ext cx="391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SE=2+14.75=16.75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D0745B-9350-F342-8866-36038081E05F}"/>
              </a:ext>
            </a:extLst>
          </p:cNvPr>
          <p:cNvSpPr txBox="1"/>
          <p:nvPr/>
        </p:nvSpPr>
        <p:spPr>
          <a:xfrm>
            <a:off x="3556001" y="257660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color=red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62DCA7-AD3C-714A-8B67-DA9B117CD7F9}"/>
              </a:ext>
            </a:extLst>
          </p:cNvPr>
          <p:cNvSpPr txBox="1"/>
          <p:nvPr/>
        </p:nvSpPr>
        <p:spPr>
          <a:xfrm>
            <a:off x="7188200" y="2423095"/>
            <a:ext cx="156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color=green</a:t>
            </a:r>
          </a:p>
        </p:txBody>
      </p:sp>
    </p:spTree>
    <p:extLst>
      <p:ext uri="{BB962C8B-B14F-4D97-AF65-F5344CB8AC3E}">
        <p14:creationId xmlns:p14="http://schemas.microsoft.com/office/powerpoint/2010/main" val="1836126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4FC7-31CA-BE40-A7A7-723F499D4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compute the squared error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E2755E-A106-6244-A055-B3BA10257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7833" y="1487488"/>
            <a:ext cx="4394200" cy="133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54A51-B9FA-1345-970B-881577167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933700"/>
            <a:ext cx="10795000" cy="990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05CFB3-80B5-CD4F-95EB-BAB37459E6A7}"/>
              </a:ext>
            </a:extLst>
          </p:cNvPr>
          <p:cNvSpPr txBox="1">
            <a:spLocks/>
          </p:cNvSpPr>
          <p:nvPr/>
        </p:nvSpPr>
        <p:spPr>
          <a:xfrm>
            <a:off x="1109133" y="4265611"/>
            <a:ext cx="10778067" cy="180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Breaking down by instance is useful when we evaluate test set error</a:t>
            </a:r>
          </a:p>
          <a:p>
            <a:r>
              <a:rPr lang="en-US" dirty="0"/>
              <a:t>Breaking down by leaf node is useful during regression tree training</a:t>
            </a:r>
          </a:p>
        </p:txBody>
      </p:sp>
    </p:spTree>
    <p:extLst>
      <p:ext uri="{BB962C8B-B14F-4D97-AF65-F5344CB8AC3E}">
        <p14:creationId xmlns:p14="http://schemas.microsoft.com/office/powerpoint/2010/main" val="289049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A854-2969-5141-B586-EBBEA840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8A9DC-4CB6-4149-8E5F-3425E017E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5167"/>
            <a:ext cx="10515600" cy="3321796"/>
          </a:xfrm>
        </p:spPr>
        <p:txBody>
          <a:bodyPr/>
          <a:lstStyle/>
          <a:p>
            <a:r>
              <a:rPr lang="en-US" dirty="0"/>
              <a:t>Goal: find the tree with the lowest SE among all possible trees (up to certain size) .</a:t>
            </a:r>
          </a:p>
          <a:p>
            <a:r>
              <a:rPr lang="en-US" dirty="0"/>
              <a:t>KEY: group instances with similar labels to the same node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EA737-82D8-BD4F-9EE8-A7896AC3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690688"/>
            <a:ext cx="10795000" cy="990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B74C45-A114-4849-B5D4-70077E131511}"/>
              </a:ext>
            </a:extLst>
          </p:cNvPr>
          <p:cNvSpPr/>
          <p:nvPr/>
        </p:nvSpPr>
        <p:spPr>
          <a:xfrm>
            <a:off x="4682484" y="4402137"/>
            <a:ext cx="1591733" cy="76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root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7C05CE-BF2A-AA4F-8B54-E419700656B0}"/>
              </a:ext>
            </a:extLst>
          </p:cNvPr>
          <p:cNvSpPr/>
          <p:nvPr/>
        </p:nvSpPr>
        <p:spPr>
          <a:xfrm>
            <a:off x="7357950" y="5621073"/>
            <a:ext cx="2912533" cy="9567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output=12.75</a:t>
            </a:r>
          </a:p>
          <a:p>
            <a:pPr algn="ctr"/>
            <a:r>
              <a:rPr lang="en-US" dirty="0"/>
              <a:t>labels=10,12,14,15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21C59D-9374-EF4A-9482-6A0B5923E356}"/>
              </a:ext>
            </a:extLst>
          </p:cNvPr>
          <p:cNvSpPr/>
          <p:nvPr/>
        </p:nvSpPr>
        <p:spPr>
          <a:xfrm>
            <a:off x="2108617" y="5812631"/>
            <a:ext cx="1591733" cy="76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output=2</a:t>
            </a:r>
          </a:p>
          <a:p>
            <a:pPr algn="ctr"/>
            <a:r>
              <a:rPr lang="en-US" dirty="0"/>
              <a:t>labels=1,2,2,3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1FC240-1177-4E4D-A3EF-FEC86E2764CC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073819" y="5167312"/>
            <a:ext cx="2404532" cy="645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7C151B-67CB-8742-AE61-9A8EF5FEBB95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478350" y="5167312"/>
            <a:ext cx="3335867" cy="453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C01F07B-C830-964E-81BF-88FE20F036E0}"/>
              </a:ext>
            </a:extLst>
          </p:cNvPr>
          <p:cNvSpPr txBox="1"/>
          <p:nvPr/>
        </p:nvSpPr>
        <p:spPr>
          <a:xfrm>
            <a:off x="3226218" y="515311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color=red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21B870-0E8C-E14E-A76B-223B5334473E}"/>
              </a:ext>
            </a:extLst>
          </p:cNvPr>
          <p:cNvSpPr txBox="1"/>
          <p:nvPr/>
        </p:nvSpPr>
        <p:spPr>
          <a:xfrm>
            <a:off x="6858417" y="4999607"/>
            <a:ext cx="156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color=green</a:t>
            </a:r>
          </a:p>
        </p:txBody>
      </p:sp>
    </p:spTree>
    <p:extLst>
      <p:ext uri="{BB962C8B-B14F-4D97-AF65-F5344CB8AC3E}">
        <p14:creationId xmlns:p14="http://schemas.microsoft.com/office/powerpoint/2010/main" val="4222896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D37D-2656-DA48-8066-0189EFB3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2AFF8-0FAD-984C-B563-5CB897440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Goal: find the tree with the lowest SE among all possible trees (up to certain size)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Finding the exact solution is hard.</a:t>
            </a:r>
          </a:p>
          <a:p>
            <a:endParaRPr lang="en-US" dirty="0"/>
          </a:p>
          <a:p>
            <a:r>
              <a:rPr lang="en-US" dirty="0"/>
              <a:t>Function not smooth -&gt; gradient descent not applicable</a:t>
            </a:r>
          </a:p>
          <a:p>
            <a:endParaRPr lang="en-US" dirty="0"/>
          </a:p>
          <a:p>
            <a:r>
              <a:rPr lang="en-US" sz="3200" dirty="0"/>
              <a:t>Practical solution: a greedy search procedure with an exhaustive search subroutine</a:t>
            </a:r>
          </a:p>
          <a:p>
            <a:pPr lvl="1"/>
            <a:r>
              <a:rPr lang="en-US" dirty="0"/>
              <a:t>Start at the root</a:t>
            </a:r>
          </a:p>
          <a:p>
            <a:pPr lvl="1"/>
            <a:r>
              <a:rPr lang="en-US" dirty="0"/>
              <a:t>find a leaf node and split it into two nodes to reduce squared error as much as possible</a:t>
            </a:r>
          </a:p>
          <a:p>
            <a:pPr lvl="1"/>
            <a:r>
              <a:rPr 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2076085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1916-B316-F74C-84BC-575D9ECD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37934-546F-924F-A51E-854BFAE70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single node</a:t>
            </a:r>
          </a:p>
          <a:p>
            <a:r>
              <a:rPr lang="en-US" dirty="0"/>
              <a:t>Output= average of all training labels (why?)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BA2BE2-7C9E-5449-BBBA-60508D53F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0" y="3194844"/>
            <a:ext cx="3302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12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ED75-E35D-A441-AAB5-BCB326A2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BC3CA6-4D61-4942-9AAC-46C5F0B34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583" y="2543175"/>
            <a:ext cx="5753100" cy="3949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B9DD53-E745-9E49-9103-11E47D9FE89D}"/>
              </a:ext>
            </a:extLst>
          </p:cNvPr>
          <p:cNvSpPr txBox="1"/>
          <p:nvPr/>
        </p:nvSpPr>
        <p:spPr>
          <a:xfrm>
            <a:off x="1570182" y="1446857"/>
            <a:ext cx="8475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Split  node 0 into node 1 and node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Output of each leaf node = average of y in each node (why?)</a:t>
            </a:r>
          </a:p>
        </p:txBody>
      </p:sp>
    </p:spTree>
    <p:extLst>
      <p:ext uri="{BB962C8B-B14F-4D97-AF65-F5344CB8AC3E}">
        <p14:creationId xmlns:p14="http://schemas.microsoft.com/office/powerpoint/2010/main" val="3475626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3693-8EA4-AF4A-B115-2CA1BF41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57F331-5BAB-3D49-8CCD-856F937EE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EC18E4-56A5-FE4E-BA24-FC721C1AD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717" y="2093410"/>
            <a:ext cx="4814813" cy="4083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318B10-215D-0D47-904A-F3006B024AC0}"/>
              </a:ext>
            </a:extLst>
          </p:cNvPr>
          <p:cNvSpPr txBox="1"/>
          <p:nvPr/>
        </p:nvSpPr>
        <p:spPr>
          <a:xfrm>
            <a:off x="1570182" y="1446857"/>
            <a:ext cx="847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Split  node 2 into node 3 and node 4</a:t>
            </a:r>
          </a:p>
        </p:txBody>
      </p:sp>
    </p:spTree>
    <p:extLst>
      <p:ext uri="{BB962C8B-B14F-4D97-AF65-F5344CB8AC3E}">
        <p14:creationId xmlns:p14="http://schemas.microsoft.com/office/powerpoint/2010/main" val="1673597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85A4-7D60-FE45-90F6-1F16422E5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C6220-18CF-5840-B0A1-737F6D58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C246A-69FE-4F44-B349-2CCBE951A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16" y="1864136"/>
            <a:ext cx="8307917" cy="4447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06478-2B9D-084E-A98C-F8B6B0CC001F}"/>
              </a:ext>
            </a:extLst>
          </p:cNvPr>
          <p:cNvSpPr txBox="1"/>
          <p:nvPr/>
        </p:nvSpPr>
        <p:spPr>
          <a:xfrm>
            <a:off x="1570182" y="1446857"/>
            <a:ext cx="847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Split  node 1 into node 5 and node 6</a:t>
            </a:r>
          </a:p>
        </p:txBody>
      </p:sp>
    </p:spTree>
    <p:extLst>
      <p:ext uri="{BB962C8B-B14F-4D97-AF65-F5344CB8AC3E}">
        <p14:creationId xmlns:p14="http://schemas.microsoft.com/office/powerpoint/2010/main" val="1211063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4E6E-95E9-1843-AAC7-AB1C1E3C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51851-24AB-8540-A794-94AD81EC6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3" y="1690688"/>
            <a:ext cx="458046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Grow the tree by splitting one node into two nodes: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split is defined by</a:t>
            </a:r>
          </a:p>
          <a:p>
            <a:pPr marL="0" indent="0">
              <a:buNone/>
            </a:pPr>
            <a:r>
              <a:rPr lang="en-US" dirty="0"/>
              <a:t>(node, feature, threshold)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example: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split node #2 based on feature </a:t>
            </a:r>
            <a:r>
              <a:rPr lang="en-US" dirty="0" err="1"/>
              <a:t>curb_weight</a:t>
            </a:r>
            <a:r>
              <a:rPr lang="en-US" dirty="0"/>
              <a:t> at threshold 3422.0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45D67-81A7-FA4D-8C83-ECF361E8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914" y="1250949"/>
            <a:ext cx="6982365" cy="56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CEA2-CB64-CF4E-A6F5-D17F78BA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vs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C07AE-CE93-F84A-A2BC-832CC8112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marL="457200" lvl="1" indent="0">
              <a:buNone/>
            </a:pPr>
            <a:r>
              <a:rPr lang="en-US" dirty="0"/>
              <a:t> y is a discrete label (e.g., cat vs dog, sport vs business vs politics)</a:t>
            </a:r>
          </a:p>
          <a:p>
            <a:pPr marL="457200" lvl="1" indent="0">
              <a:buNone/>
            </a:pPr>
            <a:r>
              <a:rPr lang="en-US" dirty="0"/>
              <a:t> encode y as integers 1,2,...,K (in an arbitrary order)</a:t>
            </a:r>
          </a:p>
          <a:p>
            <a:pPr marL="457200" lvl="1" indent="0">
              <a:buNone/>
            </a:pPr>
            <a:r>
              <a:rPr lang="en-US" dirty="0"/>
              <a:t> 1=sport</a:t>
            </a:r>
          </a:p>
          <a:p>
            <a:pPr marL="457200" lvl="1" indent="0">
              <a:buNone/>
            </a:pPr>
            <a:r>
              <a:rPr lang="en-US" dirty="0"/>
              <a:t> 2=business</a:t>
            </a:r>
          </a:p>
          <a:p>
            <a:pPr marL="457200" lvl="1" indent="0">
              <a:buNone/>
            </a:pPr>
            <a:r>
              <a:rPr lang="en-US" dirty="0"/>
              <a:t> 3= politics</a:t>
            </a:r>
          </a:p>
          <a:p>
            <a:r>
              <a:rPr lang="en-US" dirty="0"/>
              <a:t>Regression</a:t>
            </a:r>
          </a:p>
          <a:p>
            <a:pPr marL="457200" lvl="1" indent="0">
              <a:buNone/>
            </a:pPr>
            <a:r>
              <a:rPr lang="en-US" dirty="0"/>
              <a:t> y is a continuous label (e.g., car price)</a:t>
            </a:r>
          </a:p>
        </p:txBody>
      </p:sp>
    </p:spTree>
    <p:extLst>
      <p:ext uri="{BB962C8B-B14F-4D97-AF65-F5344CB8AC3E}">
        <p14:creationId xmlns:p14="http://schemas.microsoft.com/office/powerpoint/2010/main" val="819153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0C6B-20F7-1B41-9CC9-C04162A4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1CF9-0E70-EC4A-9489-85671016D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Greedy search: Instead of finding the best tree directly, we start with an existing tree and find the best node to add to the current tree</a:t>
            </a:r>
          </a:p>
          <a:p>
            <a:r>
              <a:rPr lang="en-US" dirty="0"/>
              <a:t>How to grow the tree by one node?</a:t>
            </a:r>
          </a:p>
          <a:p>
            <a:pPr marL="457200" lvl="1" indent="0">
              <a:buNone/>
            </a:pPr>
            <a:r>
              <a:rPr lang="en-US" dirty="0"/>
              <a:t>Exhaustive search!</a:t>
            </a:r>
            <a:br>
              <a:rPr lang="en-US" dirty="0"/>
            </a:br>
            <a:r>
              <a:rPr lang="en-US" dirty="0"/>
              <a:t>Given the current tree, try all possible new trees by growing one node, and pick the tree with the lowest squared error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(Equivalently), Given the current tree, try all possible splits at all leaf nodes with all possible features and thresholds, and pick the split</a:t>
            </a:r>
            <a:br>
              <a:rPr lang="en-US" dirty="0"/>
            </a:br>
            <a:r>
              <a:rPr lang="en-US" dirty="0"/>
              <a:t>(node, feature, threshold) with the highest error reduction of squared error</a:t>
            </a:r>
          </a:p>
        </p:txBody>
      </p:sp>
    </p:spTree>
    <p:extLst>
      <p:ext uri="{BB962C8B-B14F-4D97-AF65-F5344CB8AC3E}">
        <p14:creationId xmlns:p14="http://schemas.microsoft.com/office/powerpoint/2010/main" val="935622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D798-F915-6047-AFE8-02F0A5C5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A228B-7D38-A149-9608-B4D39B1F3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 </a:t>
            </a:r>
            <a:r>
              <a:rPr lang="en-US" dirty="0" err="1"/>
              <a:t>find_split</a:t>
            </a:r>
            <a:r>
              <a:rPr lang="en-US" dirty="0"/>
              <a:t>(tree, data):</a:t>
            </a:r>
          </a:p>
          <a:p>
            <a:pPr marL="0" indent="0">
              <a:buNone/>
            </a:pPr>
            <a:r>
              <a:rPr lang="en-US" dirty="0"/>
              <a:t>    for each leaf node:</a:t>
            </a:r>
          </a:p>
          <a:p>
            <a:pPr marL="0" indent="0">
              <a:buNone/>
            </a:pPr>
            <a:r>
              <a:rPr lang="en-US" dirty="0"/>
              <a:t>        for each feature:</a:t>
            </a:r>
          </a:p>
          <a:p>
            <a:pPr marL="0" indent="0">
              <a:buNone/>
            </a:pPr>
            <a:r>
              <a:rPr lang="en-US" dirty="0"/>
              <a:t>            for each threshold:</a:t>
            </a:r>
          </a:p>
          <a:p>
            <a:pPr marL="0" indent="0">
              <a:buNone/>
            </a:pPr>
            <a:r>
              <a:rPr lang="en-US" dirty="0"/>
              <a:t>                compute the reduction of squared error if we were to split this</a:t>
            </a:r>
          </a:p>
          <a:p>
            <a:pPr marL="0" indent="0">
              <a:buNone/>
            </a:pPr>
            <a:r>
              <a:rPr lang="en-US" dirty="0"/>
              <a:t>                node based on this feature at this threshold </a:t>
            </a:r>
          </a:p>
          <a:p>
            <a:pPr marL="0" indent="0">
              <a:buNone/>
            </a:pPr>
            <a:r>
              <a:rPr lang="en-US" dirty="0"/>
              <a:t>    return (node, feature, threshold) with the highest error reduction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00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AD22-D1FE-1342-A3AE-7D4FB52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E0B022-D362-AA46-9F99-56493E32F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1700" y="2454275"/>
            <a:ext cx="5753100" cy="398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C72D43-3D46-8F45-8FBB-1A95FEE90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454275"/>
            <a:ext cx="5638800" cy="403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0A9AE7-F68F-6843-98ED-4056FAB3A158}"/>
              </a:ext>
            </a:extLst>
          </p:cNvPr>
          <p:cNvSpPr txBox="1"/>
          <p:nvPr/>
        </p:nvSpPr>
        <p:spPr>
          <a:xfrm>
            <a:off x="3303037" y="1690688"/>
            <a:ext cx="724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Compare splits with different features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B4E226-EE98-1B43-9842-220A9F6C71F4}"/>
              </a:ext>
            </a:extLst>
          </p:cNvPr>
          <p:cNvSpPr/>
          <p:nvPr/>
        </p:nvSpPr>
        <p:spPr>
          <a:xfrm>
            <a:off x="5703328" y="2967335"/>
            <a:ext cx="78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vs</a:t>
            </a:r>
          </a:p>
        </p:txBody>
      </p:sp>
      <p:pic>
        <p:nvPicPr>
          <p:cNvPr id="11" name="Graphic 10" descr="Thumbs up sign outline">
            <a:extLst>
              <a:ext uri="{FF2B5EF4-FFF2-40B4-BE49-F238E27FC236}">
                <a16:creationId xmlns:a16="http://schemas.microsoft.com/office/drawing/2014/main" id="{432991FE-3CFB-4E42-82E2-4D2B8605B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3592" y="29762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50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C568-3C99-1D44-B3C8-8E38E7A3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40E57E0-593E-5340-B841-43FDD2D8A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05075"/>
            <a:ext cx="5753100" cy="398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9B6CF-6BA5-2441-BFA5-000C9EB3F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2441575"/>
            <a:ext cx="5803900" cy="40513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5663D-E7E7-A541-A548-9C72D5D946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8399" y="1822016"/>
            <a:ext cx="10515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                                   Compare splits with the same feature but different thresholds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3B5FE-130E-0747-9CD9-29A8C1793E20}"/>
              </a:ext>
            </a:extLst>
          </p:cNvPr>
          <p:cNvSpPr/>
          <p:nvPr/>
        </p:nvSpPr>
        <p:spPr>
          <a:xfrm>
            <a:off x="5703328" y="2967335"/>
            <a:ext cx="78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vs</a:t>
            </a:r>
          </a:p>
        </p:txBody>
      </p:sp>
      <p:pic>
        <p:nvPicPr>
          <p:cNvPr id="8" name="Graphic 7" descr="Thumbs up sign outline">
            <a:extLst>
              <a:ext uri="{FF2B5EF4-FFF2-40B4-BE49-F238E27FC236}">
                <a16:creationId xmlns:a16="http://schemas.microsoft.com/office/drawing/2014/main" id="{AE21E20F-142E-5640-AC03-876A133A2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399" y="30683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09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4569-2AAC-FE43-B1AF-44BF80F9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1631F-872F-3141-B100-5353ABE53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Exercise: prove reduction of squared error is always non-negative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50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B7F0-6D5B-7949-B64A-41613949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FC035-6336-6742-99EA-E0AD77117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 </a:t>
            </a:r>
            <a:r>
              <a:rPr lang="en-US" dirty="0" err="1"/>
              <a:t>fit_tree</a:t>
            </a:r>
            <a:r>
              <a:rPr lang="en-US" dirty="0"/>
              <a:t>(data):</a:t>
            </a:r>
          </a:p>
          <a:p>
            <a:pPr marL="0" indent="0">
              <a:buNone/>
            </a:pPr>
            <a:r>
              <a:rPr lang="en-US" dirty="0"/>
              <a:t>    tree = Root( )</a:t>
            </a:r>
          </a:p>
          <a:p>
            <a:pPr marL="0" indent="0">
              <a:buNone/>
            </a:pPr>
            <a:r>
              <a:rPr lang="en-US" dirty="0"/>
              <a:t>    while(</a:t>
            </a:r>
            <a:r>
              <a:rPr lang="en-US" dirty="0" err="1"/>
              <a:t>tree.size</a:t>
            </a:r>
            <a:r>
              <a:rPr lang="en-US" dirty="0"/>
              <a:t> &lt; desired size):</a:t>
            </a:r>
          </a:p>
          <a:p>
            <a:pPr marL="0" indent="0">
              <a:buNone/>
            </a:pPr>
            <a:r>
              <a:rPr lang="en-US" dirty="0"/>
              <a:t>        (node, feature, threshold) = </a:t>
            </a:r>
            <a:r>
              <a:rPr lang="en-US" dirty="0" err="1"/>
              <a:t>find_split</a:t>
            </a:r>
            <a:r>
              <a:rPr lang="en-US" dirty="0"/>
              <a:t>(tree, data)</a:t>
            </a:r>
          </a:p>
          <a:p>
            <a:pPr marL="0" indent="0">
              <a:buNone/>
            </a:pPr>
            <a:r>
              <a:rPr lang="en-US" dirty="0"/>
              <a:t>        split the selected node into 2 children based the selected feature</a:t>
            </a:r>
          </a:p>
          <a:p>
            <a:pPr marL="0" indent="0">
              <a:buNone/>
            </a:pPr>
            <a:r>
              <a:rPr lang="en-US" dirty="0"/>
              <a:t>        and threshold</a:t>
            </a:r>
            <a:br>
              <a:rPr lang="en-US" dirty="0"/>
            </a:br>
            <a:r>
              <a:rPr lang="en-US" dirty="0"/>
              <a:t>        set output of each new node to its average label</a:t>
            </a:r>
          </a:p>
          <a:p>
            <a:pPr marL="0" indent="0">
              <a:buNone/>
            </a:pPr>
            <a:r>
              <a:rPr lang="en-US" dirty="0"/>
              <a:t>    return tree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51CE9CC-AA91-6E48-AFD1-5820E5CE44C2}"/>
              </a:ext>
            </a:extLst>
          </p:cNvPr>
          <p:cNvSpPr/>
          <p:nvPr/>
        </p:nvSpPr>
        <p:spPr>
          <a:xfrm>
            <a:off x="10779968" y="3118011"/>
            <a:ext cx="503853" cy="1987389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0C7DC-B62E-AF4F-87BF-F5D30B390CDA}"/>
              </a:ext>
            </a:extLst>
          </p:cNvPr>
          <p:cNvSpPr txBox="1"/>
          <p:nvPr/>
        </p:nvSpPr>
        <p:spPr>
          <a:xfrm>
            <a:off x="11283821" y="4001293"/>
            <a:ext cx="1051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greedy</a:t>
            </a:r>
            <a:br>
              <a:rPr lang="en-US" sz="2000" dirty="0"/>
            </a:br>
            <a:r>
              <a:rPr lang="en-US" sz="2000" dirty="0"/>
              <a:t>search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73A20B-5B56-7D4A-9411-B2296A586410}"/>
              </a:ext>
            </a:extLst>
          </p:cNvPr>
          <p:cNvCxnSpPr>
            <a:cxnSpLocks/>
          </p:cNvCxnSpPr>
          <p:nvPr/>
        </p:nvCxnSpPr>
        <p:spPr>
          <a:xfrm flipH="1">
            <a:off x="6643397" y="2481943"/>
            <a:ext cx="1380930" cy="94705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465F78-575E-7C4A-8914-C590D0DAFDBB}"/>
              </a:ext>
            </a:extLst>
          </p:cNvPr>
          <p:cNvSpPr txBox="1"/>
          <p:nvPr/>
        </p:nvSpPr>
        <p:spPr>
          <a:xfrm>
            <a:off x="8210939" y="2295331"/>
            <a:ext cx="2639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exhaustive search</a:t>
            </a:r>
          </a:p>
        </p:txBody>
      </p:sp>
    </p:spTree>
    <p:extLst>
      <p:ext uri="{BB962C8B-B14F-4D97-AF65-F5344CB8AC3E}">
        <p14:creationId xmlns:p14="http://schemas.microsoft.com/office/powerpoint/2010/main" val="1687726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BB05-214C-674F-8053-96E65365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regression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8C7D1-63AE-6547-A92D-5F40FEA04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Efficient implementation</a:t>
            </a:r>
          </a:p>
          <a:p>
            <a:r>
              <a:rPr lang="en-US" dirty="0"/>
              <a:t>Store the best split found at each leaf node for later use</a:t>
            </a:r>
          </a:p>
          <a:p>
            <a:r>
              <a:rPr lang="en-US" dirty="0"/>
              <a:t>For a given feature, compute the squared errors at all thresholds within one scan of all values</a:t>
            </a:r>
          </a:p>
          <a:p>
            <a:pPr lvl="1"/>
            <a:r>
              <a:rPr lang="en-US" dirty="0"/>
              <a:t>pre-sorting</a:t>
            </a:r>
          </a:p>
          <a:p>
            <a:pPr lvl="1"/>
            <a:r>
              <a:rPr lang="en-US" dirty="0"/>
              <a:t>bucketing</a:t>
            </a:r>
          </a:p>
          <a:p>
            <a:r>
              <a:rPr lang="en-US" dirty="0"/>
              <a:t>Training Complexity = O(#instances x #features x #nodes)</a:t>
            </a:r>
          </a:p>
          <a:p>
            <a:r>
              <a:rPr lang="en-US" dirty="0"/>
              <a:t>If data is sparse: Complexity = O(#non-zeros x #nodes)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40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7C255-EDFD-B742-9B5A-2F505C809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191C6-FBC8-3545-84E7-33B7BB49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2999922"/>
            <a:ext cx="10515600" cy="2556685"/>
          </a:xfrm>
        </p:spPr>
        <p:txBody>
          <a:bodyPr/>
          <a:lstStyle/>
          <a:p>
            <a:r>
              <a:rPr lang="en-US" dirty="0"/>
              <a:t>Max tree depth</a:t>
            </a:r>
          </a:p>
          <a:p>
            <a:r>
              <a:rPr lang="en-US" dirty="0"/>
              <a:t>Max # nodes</a:t>
            </a:r>
          </a:p>
          <a:p>
            <a:r>
              <a:rPr lang="en-US" dirty="0"/>
              <a:t>Min # samples per node</a:t>
            </a:r>
          </a:p>
          <a:p>
            <a:r>
              <a:rPr lang="en-US" dirty="0"/>
              <a:t>Terminate when reduction of SE is too small</a:t>
            </a:r>
          </a:p>
          <a:p>
            <a:r>
              <a:rPr lang="en-US" dirty="0"/>
              <a:t>Terminate when validation/test SE goes up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D81164-3EF3-424C-AB1E-642BD9D9019F}"/>
              </a:ext>
            </a:extLst>
          </p:cNvPr>
          <p:cNvSpPr txBox="1">
            <a:spLocks/>
          </p:cNvSpPr>
          <p:nvPr/>
        </p:nvSpPr>
        <p:spPr>
          <a:xfrm>
            <a:off x="838200" y="1597382"/>
            <a:ext cx="10515600" cy="1640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Very deep trees give low training SE but high test SE due to overfitting</a:t>
            </a:r>
          </a:p>
        </p:txBody>
      </p:sp>
    </p:spTree>
    <p:extLst>
      <p:ext uri="{BB962C8B-B14F-4D97-AF65-F5344CB8AC3E}">
        <p14:creationId xmlns:p14="http://schemas.microsoft.com/office/powerpoint/2010/main" val="2999690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3B52-B79D-0745-9A0D-BEAFEB61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classification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9DCE-9927-4B4F-B0E0-330D13806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037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 = (</a:t>
            </a:r>
            <a:r>
              <a:rPr lang="en-US" dirty="0" err="1"/>
              <a:t>x_i</a:t>
            </a:r>
            <a:r>
              <a:rPr lang="en-US" dirty="0"/>
              <a:t>, </a:t>
            </a:r>
            <a:r>
              <a:rPr lang="en-US" dirty="0" err="1"/>
              <a:t>y_i</a:t>
            </a:r>
            <a:r>
              <a:rPr lang="en-US" dirty="0"/>
              <a:t>), </a:t>
            </a:r>
            <a:r>
              <a:rPr lang="en-US" dirty="0" err="1"/>
              <a:t>i</a:t>
            </a:r>
            <a:r>
              <a:rPr lang="en-US" dirty="0"/>
              <a:t>=1,2,...,N</a:t>
            </a:r>
          </a:p>
          <a:p>
            <a:r>
              <a:rPr lang="en-US" dirty="0" err="1"/>
              <a:t>y_i</a:t>
            </a:r>
            <a:r>
              <a:rPr lang="en-US" dirty="0"/>
              <a:t> is a discrete class label</a:t>
            </a:r>
          </a:p>
          <a:p>
            <a:r>
              <a:rPr lang="en-US" dirty="0"/>
              <a:t>Similar to regression tree training:</a:t>
            </a:r>
            <a:br>
              <a:rPr lang="en-US" dirty="0"/>
            </a:br>
            <a:r>
              <a:rPr lang="en-US" dirty="0"/>
              <a:t>Start with one node</a:t>
            </a:r>
            <a:br>
              <a:rPr lang="en-US" dirty="0"/>
            </a:br>
            <a:r>
              <a:rPr lang="en-US" dirty="0"/>
              <a:t>Each time, split one node into two to reduce error</a:t>
            </a:r>
            <a:br>
              <a:rPr lang="en-US" dirty="0"/>
            </a:br>
            <a:r>
              <a:rPr lang="en-US" dirty="0"/>
              <a:t>Try to group instances with the same label to the same node</a:t>
            </a:r>
          </a:p>
          <a:p>
            <a:r>
              <a:rPr lang="en-US" dirty="0"/>
              <a:t>Only 2 differences: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02CE57-B591-A54A-B4C8-760FF62B9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688094"/>
              </p:ext>
            </p:extLst>
          </p:nvPr>
        </p:nvGraphicFramePr>
        <p:xfrm>
          <a:off x="838200" y="4329405"/>
          <a:ext cx="8772330" cy="216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110">
                  <a:extLst>
                    <a:ext uri="{9D8B030D-6E8A-4147-A177-3AD203B41FA5}">
                      <a16:colId xmlns:a16="http://schemas.microsoft.com/office/drawing/2014/main" val="4000307391"/>
                    </a:ext>
                  </a:extLst>
                </a:gridCol>
                <a:gridCol w="2924110">
                  <a:extLst>
                    <a:ext uri="{9D8B030D-6E8A-4147-A177-3AD203B41FA5}">
                      <a16:colId xmlns:a16="http://schemas.microsoft.com/office/drawing/2014/main" val="3827950563"/>
                    </a:ext>
                  </a:extLst>
                </a:gridCol>
                <a:gridCol w="2924110">
                  <a:extLst>
                    <a:ext uri="{9D8B030D-6E8A-4147-A177-3AD203B41FA5}">
                      <a16:colId xmlns:a16="http://schemas.microsoft.com/office/drawing/2014/main" val="1209075443"/>
                    </a:ext>
                  </a:extLst>
                </a:gridCol>
              </a:tblGrid>
              <a:tr h="6294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regression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classification tree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460186"/>
                  </a:ext>
                </a:extLst>
              </a:tr>
              <a:tr h="904662">
                <a:tc>
                  <a:txBody>
                    <a:bodyPr/>
                    <a:lstStyle/>
                    <a:p>
                      <a:r>
                        <a:rPr lang="en-US" dirty="0"/>
                        <a:t>node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majority 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21307"/>
                  </a:ext>
                </a:extLst>
              </a:tr>
              <a:tr h="629404">
                <a:tc>
                  <a:txBody>
                    <a:bodyPr/>
                    <a:lstStyle/>
                    <a:p>
                      <a:r>
                        <a:rPr lang="en-US" dirty="0"/>
                        <a:t>error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squared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entropy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109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26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4FC0-A8D3-214C-B216-ACB2ACC9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classification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4CDA-0500-2540-988F-CCBFED98F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514"/>
            <a:ext cx="10515600" cy="4351338"/>
          </a:xfrm>
        </p:spPr>
        <p:txBody>
          <a:bodyPr/>
          <a:lstStyle/>
          <a:p>
            <a:r>
              <a:rPr lang="en-US" dirty="0"/>
              <a:t>Entropy measures the uncertainty of a probability distribution</a:t>
            </a:r>
          </a:p>
          <a:p>
            <a:r>
              <a:rPr lang="en-US" dirty="0"/>
              <a:t>P=[p_1,p_2,...,</a:t>
            </a:r>
            <a:r>
              <a:rPr lang="en-US" dirty="0" err="1"/>
              <a:t>p_K</a:t>
            </a:r>
            <a:r>
              <a:rPr lang="en-US" dirty="0"/>
              <a:t>]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Note log is 2-based, and 0log0=0</a:t>
            </a:r>
          </a:p>
          <a:p>
            <a:r>
              <a:rPr lang="en-US" dirty="0"/>
              <a:t>Example: How much uncertainty is in the coin flip result?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7DA20-0C3B-AF4C-8310-B1B415EB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959100"/>
            <a:ext cx="92202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DD703D-A0AF-254D-9D33-E56CFB360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41952"/>
            <a:ext cx="10629900" cy="46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AA6AA7-B9F0-7246-B98E-D858923B1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27586"/>
            <a:ext cx="10020300" cy="46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AF8EC8-3161-3D40-94E3-863DDE124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420" y="6056313"/>
            <a:ext cx="7924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3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3921C-E6C2-CF48-B17B-F5133D57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F6FC-EAD0-B442-8773-5B58803AF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Step 1: h=</a:t>
            </a:r>
            <a:r>
              <a:rPr lang="en-US" dirty="0" err="1"/>
              <a:t>fit_model</a:t>
            </a:r>
            <a:r>
              <a:rPr lang="en-US" dirty="0"/>
              <a:t>((</a:t>
            </a:r>
            <a:r>
              <a:rPr lang="en-US" dirty="0" err="1"/>
              <a:t>x_i,y_i</a:t>
            </a:r>
            <a:r>
              <a:rPr lang="en-US" dirty="0"/>
              <a:t>)), </a:t>
            </a:r>
            <a:r>
              <a:rPr lang="en-US" dirty="0" err="1"/>
              <a:t>i</a:t>
            </a:r>
            <a:r>
              <a:rPr lang="en-US" dirty="0"/>
              <a:t>=1,2,...,N</a:t>
            </a:r>
          </a:p>
          <a:p>
            <a:pPr marL="0" indent="0">
              <a:buNone/>
            </a:pPr>
            <a:r>
              <a:rPr lang="en-US" dirty="0"/>
              <a:t>Step 2: </a:t>
            </a:r>
            <a:r>
              <a:rPr lang="en-US" dirty="0" err="1"/>
              <a:t>y_pred</a:t>
            </a:r>
            <a:r>
              <a:rPr lang="en-US" dirty="0"/>
              <a:t>= h(</a:t>
            </a:r>
            <a:r>
              <a:rPr lang="en-US" dirty="0" err="1"/>
              <a:t>x_new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representation – how does h look like</a:t>
            </a:r>
          </a:p>
          <a:p>
            <a:pPr marL="0" indent="0">
              <a:buNone/>
            </a:pPr>
            <a:r>
              <a:rPr lang="en-US" dirty="0"/>
              <a:t> e.g., logistic regression: linear model</a:t>
            </a:r>
          </a:p>
          <a:p>
            <a:r>
              <a:rPr lang="en-US" dirty="0"/>
              <a:t>inference/prediction – how to map x to y</a:t>
            </a:r>
            <a:br>
              <a:rPr lang="en-US" dirty="0"/>
            </a:br>
            <a:r>
              <a:rPr lang="en-US" dirty="0"/>
              <a:t>e.g., predict positive if </a:t>
            </a:r>
            <a:r>
              <a:rPr lang="en-US" dirty="0" err="1"/>
              <a:t>wx</a:t>
            </a:r>
            <a:r>
              <a:rPr lang="en-US" dirty="0"/>
              <a:t>&gt;0</a:t>
            </a:r>
          </a:p>
          <a:p>
            <a:r>
              <a:rPr lang="en-US" dirty="0"/>
              <a:t>training/learning – how to learn h </a:t>
            </a:r>
            <a:br>
              <a:rPr lang="en-US" dirty="0"/>
            </a:br>
            <a:r>
              <a:rPr lang="en-US" dirty="0"/>
              <a:t>e.g., maximum likelihood estimation with gradient descent </a:t>
            </a:r>
          </a:p>
        </p:txBody>
      </p:sp>
    </p:spTree>
    <p:extLst>
      <p:ext uri="{BB962C8B-B14F-4D97-AF65-F5344CB8AC3E}">
        <p14:creationId xmlns:p14="http://schemas.microsoft.com/office/powerpoint/2010/main" val="2519820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4FC0-A8D3-214C-B216-ACB2ACC9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classification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4CDA-0500-2540-988F-CCBFED98F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514"/>
            <a:ext cx="10515600" cy="4351338"/>
          </a:xfrm>
        </p:spPr>
        <p:txBody>
          <a:bodyPr/>
          <a:lstStyle/>
          <a:p>
            <a:r>
              <a:rPr lang="en-US" dirty="0"/>
              <a:t>Entropy measures the uncertainty of a probability distribution</a:t>
            </a:r>
          </a:p>
          <a:p>
            <a:r>
              <a:rPr lang="en-US" dirty="0"/>
              <a:t>P=[p_1,p_2,...,</a:t>
            </a:r>
            <a:r>
              <a:rPr lang="en-US" dirty="0" err="1"/>
              <a:t>p_K</a:t>
            </a:r>
            <a:r>
              <a:rPr lang="en-US" dirty="0"/>
              <a:t>]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Note log is 2-based, and 0log0=0</a:t>
            </a:r>
          </a:p>
          <a:p>
            <a:r>
              <a:rPr lang="en-US" dirty="0"/>
              <a:t>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7DA20-0C3B-AF4C-8310-B1B415EB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959100"/>
            <a:ext cx="9220200" cy="46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125B28-361E-1D40-8D04-D150A2CB0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827586"/>
            <a:ext cx="7200900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1C978-8847-8246-8B51-FA1F0ABE3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0" y="5441952"/>
            <a:ext cx="55626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270CF1-BD87-DF4B-BCE2-63EDF7E4A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50" y="6141245"/>
            <a:ext cx="4876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65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D81A-7494-6B41-9CBD-3EDDDFBD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classification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1A8CB-5E5E-F143-A22B-B48468D8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0300" cy="4351338"/>
          </a:xfrm>
        </p:spPr>
        <p:txBody>
          <a:bodyPr/>
          <a:lstStyle/>
          <a:p>
            <a:r>
              <a:rPr lang="en-US" dirty="0"/>
              <a:t>Compute entropy at a node</a:t>
            </a:r>
          </a:p>
          <a:p>
            <a:r>
              <a:rPr lang="en-US" dirty="0"/>
              <a:t>Suppose the dataset has 3 classes (k=1,2,3)</a:t>
            </a:r>
          </a:p>
          <a:p>
            <a:r>
              <a:rPr lang="en-US" dirty="0"/>
              <a:t>A node contains 5 samples from class 1, 4 samples from class 2, and 1 samples from class 3</a:t>
            </a:r>
          </a:p>
          <a:p>
            <a:r>
              <a:rPr lang="en-US" dirty="0"/>
              <a:t>label distribution P=[0.5, 0.4, 0.1]</a:t>
            </a:r>
          </a:p>
          <a:p>
            <a:r>
              <a:rPr lang="en-US" dirty="0"/>
              <a:t>Entropy of the node H(P) measures the impurity of the labels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D0790-BC09-A248-810C-EBF6E76DCB9A}"/>
              </a:ext>
            </a:extLst>
          </p:cNvPr>
          <p:cNvSpPr txBox="1"/>
          <p:nvPr/>
        </p:nvSpPr>
        <p:spPr>
          <a:xfrm>
            <a:off x="7543800" y="1690688"/>
            <a:ext cx="4229100" cy="120032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10 samples</a:t>
            </a:r>
          </a:p>
          <a:p>
            <a:r>
              <a:rPr lang="en-US" dirty="0"/>
              <a:t>label count = [5, 4, 1]</a:t>
            </a:r>
          </a:p>
          <a:p>
            <a:r>
              <a:rPr lang="en-US" dirty="0"/>
              <a:t>label distribution=[0.5, 0.4, 0.1]</a:t>
            </a:r>
          </a:p>
          <a:p>
            <a:r>
              <a:rPr lang="en-US" dirty="0"/>
              <a:t>entropy = 1.361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C7495-7FC7-2142-B13A-D4ADAC303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5930712"/>
            <a:ext cx="11487150" cy="3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00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D81A-7494-6B41-9CBD-3EDDDFBD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classification tree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D0790-BC09-A248-810C-EBF6E76DCB9A}"/>
              </a:ext>
            </a:extLst>
          </p:cNvPr>
          <p:cNvSpPr txBox="1"/>
          <p:nvPr/>
        </p:nvSpPr>
        <p:spPr>
          <a:xfrm>
            <a:off x="3714750" y="1557338"/>
            <a:ext cx="4229100" cy="120032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10 samples</a:t>
            </a:r>
          </a:p>
          <a:p>
            <a:r>
              <a:rPr lang="en-US" dirty="0"/>
              <a:t>label count = [5, 4, 1]</a:t>
            </a:r>
          </a:p>
          <a:p>
            <a:r>
              <a:rPr lang="en-US" dirty="0"/>
              <a:t>label distribution=[0.5, 0.4, 0.1]</a:t>
            </a:r>
          </a:p>
          <a:p>
            <a:r>
              <a:rPr lang="en-US" dirty="0"/>
              <a:t>entropy = 1.361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8108-0BF8-5246-98C6-3CC515B76238}"/>
              </a:ext>
            </a:extLst>
          </p:cNvPr>
          <p:cNvSpPr txBox="1"/>
          <p:nvPr/>
        </p:nvSpPr>
        <p:spPr>
          <a:xfrm>
            <a:off x="381000" y="3509782"/>
            <a:ext cx="4229100" cy="120032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6 samples</a:t>
            </a:r>
          </a:p>
          <a:p>
            <a:r>
              <a:rPr lang="en-US" dirty="0"/>
              <a:t>label count = [4, 1, 1]</a:t>
            </a:r>
          </a:p>
          <a:p>
            <a:r>
              <a:rPr lang="en-US" dirty="0"/>
              <a:t>label distribution=[0.67, 0.17, 0.17]</a:t>
            </a:r>
          </a:p>
          <a:p>
            <a:r>
              <a:rPr lang="en-US" dirty="0"/>
              <a:t>entropy = 1.256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58181-3662-974D-AF59-FE5A711E9B48}"/>
              </a:ext>
            </a:extLst>
          </p:cNvPr>
          <p:cNvSpPr txBox="1"/>
          <p:nvPr/>
        </p:nvSpPr>
        <p:spPr>
          <a:xfrm>
            <a:off x="6753225" y="3509782"/>
            <a:ext cx="4229100" cy="120032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 samples</a:t>
            </a:r>
          </a:p>
          <a:p>
            <a:r>
              <a:rPr lang="en-US" dirty="0"/>
              <a:t>label count = [1, 3, 0]</a:t>
            </a:r>
          </a:p>
          <a:p>
            <a:r>
              <a:rPr lang="en-US" dirty="0"/>
              <a:t>label distribution=[0.25, 0.75, 0]</a:t>
            </a:r>
          </a:p>
          <a:p>
            <a:r>
              <a:rPr lang="en-US" dirty="0"/>
              <a:t>entropy = 0.811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202E9A-0186-134C-81B6-1E3A48778A3F}"/>
              </a:ext>
            </a:extLst>
          </p:cNvPr>
          <p:cNvCxnSpPr>
            <a:cxnSpLocks/>
          </p:cNvCxnSpPr>
          <p:nvPr/>
        </p:nvCxnSpPr>
        <p:spPr>
          <a:xfrm flipH="1">
            <a:off x="2495550" y="2757667"/>
            <a:ext cx="1962150" cy="67133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CF9197-D27F-8248-B590-21E2FCD2C36E}"/>
              </a:ext>
            </a:extLst>
          </p:cNvPr>
          <p:cNvCxnSpPr>
            <a:cxnSpLocks/>
          </p:cNvCxnSpPr>
          <p:nvPr/>
        </p:nvCxnSpPr>
        <p:spPr>
          <a:xfrm>
            <a:off x="5681663" y="2757667"/>
            <a:ext cx="3186112" cy="67133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8A242BE-1F76-2049-8048-03FAA14E5A05}"/>
              </a:ext>
            </a:extLst>
          </p:cNvPr>
          <p:cNvSpPr txBox="1"/>
          <p:nvPr/>
        </p:nvSpPr>
        <p:spPr>
          <a:xfrm>
            <a:off x="2000250" y="5143500"/>
            <a:ext cx="758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Reduction of entropy (information gain) 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ABFD2F-5E28-2441-A2C4-59F815A4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26" y="5708661"/>
            <a:ext cx="6143624" cy="715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1B8232-6D0A-8941-B622-FD1FA99BD416}"/>
              </a:ext>
            </a:extLst>
          </p:cNvPr>
          <p:cNvSpPr txBox="1"/>
          <p:nvPr/>
        </p:nvSpPr>
        <p:spPr>
          <a:xfrm>
            <a:off x="1714577" y="2627859"/>
            <a:ext cx="18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feature_1&lt;=0.7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5036BE-57F8-EC4F-88E9-6DB5B2F03FD3}"/>
              </a:ext>
            </a:extLst>
          </p:cNvPr>
          <p:cNvSpPr txBox="1"/>
          <p:nvPr/>
        </p:nvSpPr>
        <p:spPr>
          <a:xfrm>
            <a:off x="7744058" y="2812525"/>
            <a:ext cx="18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feature_1&gt;0.7</a:t>
            </a:r>
          </a:p>
        </p:txBody>
      </p:sp>
    </p:spTree>
    <p:extLst>
      <p:ext uri="{BB962C8B-B14F-4D97-AF65-F5344CB8AC3E}">
        <p14:creationId xmlns:p14="http://schemas.microsoft.com/office/powerpoint/2010/main" val="1087465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1F3D-02D9-0146-B1A0-A0728B365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classification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CAAA1-30E9-C543-83D6-94EC55B79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757"/>
            <a:ext cx="10515600" cy="4351338"/>
          </a:xfrm>
        </p:spPr>
        <p:txBody>
          <a:bodyPr/>
          <a:lstStyle/>
          <a:p>
            <a:r>
              <a:rPr lang="en-US" dirty="0"/>
              <a:t>What not using reduction of classification error?</a:t>
            </a:r>
            <a:br>
              <a:rPr lang="en-US" dirty="0"/>
            </a:br>
            <a:r>
              <a:rPr lang="en-US" dirty="0"/>
              <a:t>--it does not favor pure nodes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16F4E-D54A-CB47-90B4-076A1F024E07}"/>
              </a:ext>
            </a:extLst>
          </p:cNvPr>
          <p:cNvSpPr txBox="1"/>
          <p:nvPr/>
        </p:nvSpPr>
        <p:spPr>
          <a:xfrm>
            <a:off x="2566986" y="2325775"/>
            <a:ext cx="2743200" cy="1477328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10 samples</a:t>
            </a:r>
          </a:p>
          <a:p>
            <a:r>
              <a:rPr lang="en-US" dirty="0"/>
              <a:t>label count = [5, 5]</a:t>
            </a:r>
          </a:p>
          <a:p>
            <a:r>
              <a:rPr lang="en-US" dirty="0"/>
              <a:t>label distribution=[0.5, 0.5]</a:t>
            </a:r>
          </a:p>
          <a:p>
            <a:r>
              <a:rPr lang="en-US" dirty="0"/>
              <a:t>entropy = 1</a:t>
            </a:r>
          </a:p>
          <a:p>
            <a:r>
              <a:rPr lang="en-US" dirty="0"/>
              <a:t>error=5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D5578-E621-ED40-A91F-1E1737CA11AE}"/>
              </a:ext>
            </a:extLst>
          </p:cNvPr>
          <p:cNvSpPr txBox="1"/>
          <p:nvPr/>
        </p:nvSpPr>
        <p:spPr>
          <a:xfrm>
            <a:off x="540544" y="4303253"/>
            <a:ext cx="2709862" cy="1477328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 samples</a:t>
            </a:r>
          </a:p>
          <a:p>
            <a:r>
              <a:rPr lang="en-US" dirty="0"/>
              <a:t>label count = [4, 1]</a:t>
            </a:r>
          </a:p>
          <a:p>
            <a:r>
              <a:rPr lang="en-US" dirty="0"/>
              <a:t>label distribution=[0.8, 0.2]</a:t>
            </a:r>
          </a:p>
          <a:p>
            <a:r>
              <a:rPr lang="en-US" dirty="0"/>
              <a:t>entropy = 0.722</a:t>
            </a:r>
          </a:p>
          <a:p>
            <a:r>
              <a:rPr lang="en-US" dirty="0"/>
              <a:t>error=1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842549-E6BF-6340-8564-3A63BA95AA7C}"/>
              </a:ext>
            </a:extLst>
          </p:cNvPr>
          <p:cNvSpPr txBox="1"/>
          <p:nvPr/>
        </p:nvSpPr>
        <p:spPr>
          <a:xfrm>
            <a:off x="3548062" y="4303253"/>
            <a:ext cx="2709862" cy="1477328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 samples</a:t>
            </a:r>
          </a:p>
          <a:p>
            <a:r>
              <a:rPr lang="en-US" dirty="0"/>
              <a:t>label count = [1, 4]</a:t>
            </a:r>
          </a:p>
          <a:p>
            <a:r>
              <a:rPr lang="en-US" dirty="0"/>
              <a:t>label distribution=[0.2, 0.8]</a:t>
            </a:r>
          </a:p>
          <a:p>
            <a:r>
              <a:rPr lang="en-US" dirty="0"/>
              <a:t>entropy = 0.722</a:t>
            </a:r>
          </a:p>
          <a:p>
            <a:r>
              <a:rPr lang="en-US" dirty="0"/>
              <a:t>error=1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501A4B-ABC9-7E4F-BDEC-0392A6B76656}"/>
              </a:ext>
            </a:extLst>
          </p:cNvPr>
          <p:cNvCxnSpPr>
            <a:cxnSpLocks/>
          </p:cNvCxnSpPr>
          <p:nvPr/>
        </p:nvCxnSpPr>
        <p:spPr>
          <a:xfrm flipH="1">
            <a:off x="2566986" y="3860716"/>
            <a:ext cx="781050" cy="3723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13532F-2319-4342-B126-920675DE8CDA}"/>
              </a:ext>
            </a:extLst>
          </p:cNvPr>
          <p:cNvCxnSpPr>
            <a:cxnSpLocks/>
          </p:cNvCxnSpPr>
          <p:nvPr/>
        </p:nvCxnSpPr>
        <p:spPr>
          <a:xfrm>
            <a:off x="4681537" y="3803103"/>
            <a:ext cx="395285" cy="46224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17F00B-F110-BD46-9A2A-3C35074DB890}"/>
              </a:ext>
            </a:extLst>
          </p:cNvPr>
          <p:cNvSpPr txBox="1"/>
          <p:nvPr/>
        </p:nvSpPr>
        <p:spPr>
          <a:xfrm>
            <a:off x="7596186" y="2379466"/>
            <a:ext cx="2743200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10 samples</a:t>
            </a:r>
          </a:p>
          <a:p>
            <a:r>
              <a:rPr lang="en-US" dirty="0"/>
              <a:t>label count = [5, 5]</a:t>
            </a:r>
          </a:p>
          <a:p>
            <a:r>
              <a:rPr lang="en-US" dirty="0"/>
              <a:t>label distribution=[0.5, 0.5]</a:t>
            </a:r>
          </a:p>
          <a:p>
            <a:r>
              <a:rPr lang="en-US" dirty="0"/>
              <a:t>entropy = 1</a:t>
            </a:r>
          </a:p>
          <a:p>
            <a:r>
              <a:rPr lang="en-US" dirty="0"/>
              <a:t>error=5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BEF211-8E25-7B42-8E56-BF72A3405B88}"/>
              </a:ext>
            </a:extLst>
          </p:cNvPr>
          <p:cNvSpPr txBox="1"/>
          <p:nvPr/>
        </p:nvSpPr>
        <p:spPr>
          <a:xfrm>
            <a:off x="6431755" y="4344326"/>
            <a:ext cx="2709862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7 samples</a:t>
            </a:r>
          </a:p>
          <a:p>
            <a:r>
              <a:rPr lang="en-US" dirty="0"/>
              <a:t>label count = [5, 2]</a:t>
            </a:r>
          </a:p>
          <a:p>
            <a:r>
              <a:rPr lang="en-US" dirty="0"/>
              <a:t>label distribution=[0.714, 0.286]</a:t>
            </a:r>
          </a:p>
          <a:p>
            <a:r>
              <a:rPr lang="en-US" dirty="0"/>
              <a:t>entropy = 0.863</a:t>
            </a:r>
          </a:p>
          <a:p>
            <a:r>
              <a:rPr lang="en-US" dirty="0"/>
              <a:t>error=2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68312C-B1A7-BE44-8CAA-79660A7012AE}"/>
              </a:ext>
            </a:extLst>
          </p:cNvPr>
          <p:cNvSpPr txBox="1"/>
          <p:nvPr/>
        </p:nvSpPr>
        <p:spPr>
          <a:xfrm>
            <a:off x="9315448" y="4322039"/>
            <a:ext cx="2709862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 samples</a:t>
            </a:r>
          </a:p>
          <a:p>
            <a:r>
              <a:rPr lang="en-US" dirty="0"/>
              <a:t>label count = [0, 3]</a:t>
            </a:r>
          </a:p>
          <a:p>
            <a:r>
              <a:rPr lang="en-US" dirty="0"/>
              <a:t>label distribution=[0, 1]</a:t>
            </a:r>
          </a:p>
          <a:p>
            <a:r>
              <a:rPr lang="en-US" dirty="0"/>
              <a:t>entropy = 0</a:t>
            </a:r>
          </a:p>
          <a:p>
            <a:r>
              <a:rPr lang="en-US" dirty="0"/>
              <a:t>error=0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2B1874-93C1-1147-A29E-457702D0AD80}"/>
              </a:ext>
            </a:extLst>
          </p:cNvPr>
          <p:cNvCxnSpPr>
            <a:cxnSpLocks/>
          </p:cNvCxnSpPr>
          <p:nvPr/>
        </p:nvCxnSpPr>
        <p:spPr>
          <a:xfrm flipH="1">
            <a:off x="7596186" y="3914407"/>
            <a:ext cx="781050" cy="37230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A19A97A-ED25-5D45-B8F4-52FD2384CA92}"/>
              </a:ext>
            </a:extLst>
          </p:cNvPr>
          <p:cNvCxnSpPr>
            <a:cxnSpLocks/>
          </p:cNvCxnSpPr>
          <p:nvPr/>
        </p:nvCxnSpPr>
        <p:spPr>
          <a:xfrm>
            <a:off x="9439273" y="3860716"/>
            <a:ext cx="1071562" cy="40463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02668A8-9606-0D49-A2FD-027B8458B291}"/>
              </a:ext>
            </a:extLst>
          </p:cNvPr>
          <p:cNvSpPr txBox="1"/>
          <p:nvPr/>
        </p:nvSpPr>
        <p:spPr>
          <a:xfrm>
            <a:off x="709612" y="5903328"/>
            <a:ext cx="79438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classification error reduction: 3 for both</a:t>
            </a:r>
          </a:p>
          <a:p>
            <a:r>
              <a:rPr lang="en-US" sz="2000" dirty="0"/>
              <a:t>entropy reduction: 0.278 for first split, and 0.396 for the second split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D45AFE-1F92-764A-970A-4647825C117B}"/>
              </a:ext>
            </a:extLst>
          </p:cNvPr>
          <p:cNvSpPr txBox="1"/>
          <p:nvPr/>
        </p:nvSpPr>
        <p:spPr>
          <a:xfrm>
            <a:off x="1393381" y="3826127"/>
            <a:ext cx="18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feature_1&lt;=0.7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228AD-F82C-5444-8958-3ECF22ABFAF5}"/>
              </a:ext>
            </a:extLst>
          </p:cNvPr>
          <p:cNvSpPr txBox="1"/>
          <p:nvPr/>
        </p:nvSpPr>
        <p:spPr>
          <a:xfrm>
            <a:off x="4391140" y="3826127"/>
            <a:ext cx="18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feature_1&gt;0.7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3F1C27-209F-B54F-A2E1-6BA3B2FB9A24}"/>
              </a:ext>
            </a:extLst>
          </p:cNvPr>
          <p:cNvSpPr txBox="1"/>
          <p:nvPr/>
        </p:nvSpPr>
        <p:spPr>
          <a:xfrm>
            <a:off x="6458181" y="3849560"/>
            <a:ext cx="18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feature_3&lt;=2.5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4E853B-10E2-B64D-A259-73A4B149FDD0}"/>
              </a:ext>
            </a:extLst>
          </p:cNvPr>
          <p:cNvSpPr txBox="1"/>
          <p:nvPr/>
        </p:nvSpPr>
        <p:spPr>
          <a:xfrm>
            <a:off x="10048644" y="3878366"/>
            <a:ext cx="183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feature_3&gt;2.5</a:t>
            </a:r>
          </a:p>
        </p:txBody>
      </p:sp>
    </p:spTree>
    <p:extLst>
      <p:ext uri="{BB962C8B-B14F-4D97-AF65-F5344CB8AC3E}">
        <p14:creationId xmlns:p14="http://schemas.microsoft.com/office/powerpoint/2010/main" val="2963752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4569-2AAC-FE43-B1AF-44BF80F9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classification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1631F-872F-3141-B100-5353ABE53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Exercise: prove reduction of entropy is always non-negative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68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D81A-7494-6B41-9CBD-3EDDDFBD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classification tree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51260C-981B-3441-8678-4ADF5083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 </a:t>
            </a:r>
            <a:r>
              <a:rPr lang="en-US" dirty="0" err="1"/>
              <a:t>find_split</a:t>
            </a:r>
            <a:r>
              <a:rPr lang="en-US" dirty="0"/>
              <a:t>(tree, data):</a:t>
            </a:r>
          </a:p>
          <a:p>
            <a:pPr marL="0" indent="0">
              <a:buNone/>
            </a:pPr>
            <a:r>
              <a:rPr lang="en-US" dirty="0"/>
              <a:t>    for each leaf node:</a:t>
            </a:r>
          </a:p>
          <a:p>
            <a:pPr marL="0" indent="0">
              <a:buNone/>
            </a:pPr>
            <a:r>
              <a:rPr lang="en-US" dirty="0"/>
              <a:t>        for each feature:</a:t>
            </a:r>
          </a:p>
          <a:p>
            <a:pPr marL="0" indent="0">
              <a:buNone/>
            </a:pPr>
            <a:r>
              <a:rPr lang="en-US" dirty="0"/>
              <a:t>            for each threshold:</a:t>
            </a:r>
          </a:p>
          <a:p>
            <a:pPr marL="0" indent="0">
              <a:buNone/>
            </a:pPr>
            <a:r>
              <a:rPr lang="en-US" dirty="0"/>
              <a:t>                compute the reduction of </a:t>
            </a:r>
            <a:r>
              <a:rPr lang="en-US" u="sng" dirty="0"/>
              <a:t>entropy</a:t>
            </a:r>
            <a:r>
              <a:rPr lang="en-US" dirty="0"/>
              <a:t> if we were to split this</a:t>
            </a:r>
          </a:p>
          <a:p>
            <a:pPr marL="0" indent="0">
              <a:buNone/>
            </a:pPr>
            <a:r>
              <a:rPr lang="en-US" dirty="0"/>
              <a:t>                node based on this feature at this threshold </a:t>
            </a:r>
          </a:p>
          <a:p>
            <a:pPr marL="0" indent="0">
              <a:buNone/>
            </a:pPr>
            <a:r>
              <a:rPr lang="en-US" dirty="0"/>
              <a:t>    return (node, feature, threshold) with the highest error reduction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24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7B3D7-5F59-F845-B5E5-E21463E3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train a classification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A0E2-B6D3-F74C-800F-2D0534F7C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66BE71-1D6D-C64F-8773-195EA58822B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def </a:t>
            </a:r>
            <a:r>
              <a:rPr lang="en-US" dirty="0" err="1"/>
              <a:t>fit_tree</a:t>
            </a:r>
            <a:r>
              <a:rPr lang="en-US" dirty="0"/>
              <a:t>(data):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tree = Root(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while(</a:t>
            </a:r>
            <a:r>
              <a:rPr lang="en-US" dirty="0" err="1"/>
              <a:t>tree.size</a:t>
            </a:r>
            <a:r>
              <a:rPr lang="en-US" dirty="0"/>
              <a:t> &lt; desired size):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   (node, feature, threshold) = </a:t>
            </a:r>
            <a:r>
              <a:rPr lang="en-US" dirty="0" err="1"/>
              <a:t>find_split</a:t>
            </a:r>
            <a:r>
              <a:rPr lang="en-US" dirty="0"/>
              <a:t>(tree, data)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   split the selected node into 2 children based the selected feature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   and threshold</a:t>
            </a:r>
            <a:br>
              <a:rPr lang="en-US" dirty="0"/>
            </a:br>
            <a:r>
              <a:rPr lang="en-US" dirty="0"/>
              <a:t>        set output of each new node to its </a:t>
            </a:r>
            <a:r>
              <a:rPr lang="en-US" u="sng" dirty="0"/>
              <a:t>majority</a:t>
            </a:r>
            <a:r>
              <a:rPr lang="en-US" dirty="0"/>
              <a:t> label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return tree</a:t>
            </a:r>
          </a:p>
        </p:txBody>
      </p:sp>
    </p:spTree>
    <p:extLst>
      <p:ext uri="{BB962C8B-B14F-4D97-AF65-F5344CB8AC3E}">
        <p14:creationId xmlns:p14="http://schemas.microsoft.com/office/powerpoint/2010/main" val="38423012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EBBF0-0351-594C-99B1-4538985B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Decision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8AC21-517E-594B-BC54-FE65B9969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Interpretability</a:t>
            </a:r>
          </a:p>
          <a:p>
            <a:r>
              <a:rPr lang="en-US" dirty="0"/>
              <a:t>Fast training and prediction</a:t>
            </a:r>
          </a:p>
          <a:p>
            <a:r>
              <a:rPr lang="en-US" dirty="0"/>
              <a:t>Automatic feature selection</a:t>
            </a:r>
          </a:p>
          <a:p>
            <a:r>
              <a:rPr lang="en-US" dirty="0"/>
              <a:t>Handle mixed feature types</a:t>
            </a:r>
          </a:p>
          <a:p>
            <a:r>
              <a:rPr lang="en-US" dirty="0"/>
              <a:t>Insensitive to monotone transformations of inputs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57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81AC-E3B8-304B-97F0-05351C6A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Decision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1147C-6036-0845-8F89-F92380400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Instability: a small change in the data can result in a very different tree. A change in the top split can affect all splits below it.</a:t>
            </a:r>
          </a:p>
          <a:p>
            <a:r>
              <a:rPr lang="en-US" dirty="0"/>
              <a:t>Lack of smoothness: piecewise constant</a:t>
            </a:r>
          </a:p>
          <a:p>
            <a:r>
              <a:rPr lang="en-US" dirty="0"/>
              <a:t>Difficulty in Capturing Additive Structure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Because of these reasons, people in practice use an ensemble of trees as opposed to a single tree.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07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124A-0A6A-664E-BF54-1C2A2CBC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of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2FE1-B37F-FD4B-BEED-B57EC5A0D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 as much information as possible for debugging</a:t>
            </a:r>
            <a:br>
              <a:rPr lang="en-US" dirty="0"/>
            </a:br>
            <a:r>
              <a:rPr lang="en-US" dirty="0"/>
              <a:t>feature, threshold, samples, squared error, reduction,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Export the tree to a text file and visualize it using a package (e.g., </a:t>
            </a:r>
            <a:r>
              <a:rPr lang="en-US" dirty="0" err="1"/>
              <a:t>graphviz</a:t>
            </a:r>
            <a:r>
              <a:rPr lang="en-US" dirty="0"/>
              <a:t>)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  online tutorial: </a:t>
            </a:r>
            <a:r>
              <a:rPr lang="en-US" dirty="0">
                <a:hlinkClick r:id="rId2"/>
              </a:rPr>
              <a:t>https://mljar.com/blog/visualize-decision-tree/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D859-D3AD-574E-A3BF-C1CE8A46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208D9-0A30-2946-9FE3-BA10AC0EC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79844"/>
          </a:xfrm>
        </p:spPr>
        <p:txBody>
          <a:bodyPr/>
          <a:lstStyle/>
          <a:p>
            <a:r>
              <a:rPr lang="en-US" dirty="0"/>
              <a:t>Numerical: height, weight</a:t>
            </a:r>
          </a:p>
          <a:p>
            <a:r>
              <a:rPr lang="en-US" dirty="0"/>
              <a:t>Categorical: </a:t>
            </a:r>
            <a:r>
              <a:rPr lang="en-US" dirty="0" err="1"/>
              <a:t>car_maker</a:t>
            </a:r>
            <a:r>
              <a:rPr lang="en-US" dirty="0"/>
              <a:t> (</a:t>
            </a:r>
            <a:r>
              <a:rPr lang="en-US" dirty="0" err="1"/>
              <a:t>audi</a:t>
            </a:r>
            <a:r>
              <a:rPr lang="en-US" dirty="0"/>
              <a:t>, BMW, Ford,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Ordinal feature: education level (high school, bachelor, master, </a:t>
            </a:r>
            <a:r>
              <a:rPr lang="en-US" dirty="0" err="1"/>
              <a:t>Phd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D0C611-D233-1A4B-B371-9DC372499377}"/>
              </a:ext>
            </a:extLst>
          </p:cNvPr>
          <p:cNvSpPr txBox="1">
            <a:spLocks/>
          </p:cNvSpPr>
          <p:nvPr/>
        </p:nvSpPr>
        <p:spPr>
          <a:xfrm>
            <a:off x="838200" y="4105469"/>
            <a:ext cx="10515600" cy="2279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One hot encoding for categorical features: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22B0C7-E573-AC49-82A5-28C55E132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08886"/>
              </p:ext>
            </p:extLst>
          </p:nvPr>
        </p:nvGraphicFramePr>
        <p:xfrm>
          <a:off x="557764" y="4638675"/>
          <a:ext cx="274527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637">
                  <a:extLst>
                    <a:ext uri="{9D8B030D-6E8A-4147-A177-3AD203B41FA5}">
                      <a16:colId xmlns:a16="http://schemas.microsoft.com/office/drawing/2014/main" val="3170575803"/>
                    </a:ext>
                  </a:extLst>
                </a:gridCol>
                <a:gridCol w="1372637">
                  <a:extLst>
                    <a:ext uri="{9D8B030D-6E8A-4147-A177-3AD203B41FA5}">
                      <a16:colId xmlns:a16="http://schemas.microsoft.com/office/drawing/2014/main" val="4183962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car_maker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48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audi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9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11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car_3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74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car_4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08233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D9E616-7B32-8242-BC93-5AD9EFF76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841936"/>
              </p:ext>
            </p:extLst>
          </p:nvPr>
        </p:nvGraphicFramePr>
        <p:xfrm>
          <a:off x="3806891" y="4638675"/>
          <a:ext cx="805076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404">
                  <a:extLst>
                    <a:ext uri="{9D8B030D-6E8A-4147-A177-3AD203B41FA5}">
                      <a16:colId xmlns:a16="http://schemas.microsoft.com/office/drawing/2014/main" val="3170575803"/>
                    </a:ext>
                  </a:extLst>
                </a:gridCol>
                <a:gridCol w="2021048">
                  <a:extLst>
                    <a:ext uri="{9D8B030D-6E8A-4147-A177-3AD203B41FA5}">
                      <a16:colId xmlns:a16="http://schemas.microsoft.com/office/drawing/2014/main" val="4183962243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54101517"/>
                    </a:ext>
                  </a:extLst>
                </a:gridCol>
                <a:gridCol w="1799252">
                  <a:extLst>
                    <a:ext uri="{9D8B030D-6E8A-4147-A177-3AD203B41FA5}">
                      <a16:colId xmlns:a16="http://schemas.microsoft.com/office/drawing/2014/main" val="1332881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car_maker_audi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car_maker_BMW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car_maker_Ford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48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9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11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car_3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74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car_4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082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250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BA38-86F5-E74A-BB69-B5FF8EE1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Ensemble of Trees</a:t>
            </a:r>
            <a:br>
              <a:rPr lang="en-US" dirty="0"/>
            </a:br>
            <a:r>
              <a:rPr lang="en-US" dirty="0"/>
              <a:t>--</a:t>
            </a:r>
            <a:r>
              <a:rPr lang="en-US" sz="3100" dirty="0"/>
              <a:t>average many tree predictions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89B7A1-D950-2E4C-BA37-FF89B9AF1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888" y="1690688"/>
            <a:ext cx="7996437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5982EF-7021-B14A-8221-47A4F6E6D614}"/>
              </a:ext>
            </a:extLst>
          </p:cNvPr>
          <p:cNvSpPr txBox="1"/>
          <p:nvPr/>
        </p:nvSpPr>
        <p:spPr>
          <a:xfrm>
            <a:off x="1181100" y="6042026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https://</a:t>
            </a:r>
            <a:r>
              <a:rPr lang="en-US" dirty="0" err="1"/>
              <a:t>www.researchgate.net</a:t>
            </a:r>
            <a:r>
              <a:rPr lang="en-US" dirty="0"/>
              <a:t>/figure/Schematic-diagram-of-a-boosted-ensemble-of-decision-trees_fig2_325632132</a:t>
            </a:r>
          </a:p>
        </p:txBody>
      </p:sp>
    </p:spTree>
    <p:extLst>
      <p:ext uri="{BB962C8B-B14F-4D97-AF65-F5344CB8AC3E}">
        <p14:creationId xmlns:p14="http://schemas.microsoft.com/office/powerpoint/2010/main" val="19319812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01FF-4B6A-8345-B6B6-DCE60566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tree ensembles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F2355-E3D5-2148-9672-7E5C4905A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  <a:p>
            <a:pPr marL="0" indent="0">
              <a:buNone/>
            </a:pPr>
            <a:r>
              <a:rPr lang="en-US" dirty="0"/>
              <a:t>   -- train many trees independently, each on a random subset of  	features and data points 	</a:t>
            </a:r>
          </a:p>
          <a:p>
            <a:r>
              <a:rPr lang="en-US" dirty="0"/>
              <a:t>Boosting</a:t>
            </a:r>
            <a:br>
              <a:rPr lang="en-US" dirty="0"/>
            </a:br>
            <a:r>
              <a:rPr lang="en-US" dirty="0"/>
              <a:t>-- train many trees sequentially, the next tree is trained to fix errors made by previous trees</a:t>
            </a:r>
          </a:p>
          <a:p>
            <a:pPr lvl="1"/>
            <a:r>
              <a:rPr lang="en-US" dirty="0" err="1"/>
              <a:t>Adaboost</a:t>
            </a:r>
            <a:endParaRPr lang="en-US" dirty="0"/>
          </a:p>
          <a:p>
            <a:pPr lvl="1"/>
            <a:r>
              <a:rPr lang="en-US" dirty="0"/>
              <a:t>Gradient Boosting</a:t>
            </a:r>
          </a:p>
        </p:txBody>
      </p:sp>
    </p:spTree>
    <p:extLst>
      <p:ext uri="{BB962C8B-B14F-4D97-AF65-F5344CB8AC3E}">
        <p14:creationId xmlns:p14="http://schemas.microsoft.com/office/powerpoint/2010/main" val="25901184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05F5-37CC-6E46-8B44-E3CF28DF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964C5-92E4-C346-AF08-B6AAD0564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k=1,2,...,K (in parallel):</a:t>
            </a:r>
          </a:p>
          <a:p>
            <a:pPr lvl="1"/>
            <a:r>
              <a:rPr lang="en-US" dirty="0"/>
              <a:t>sample a subset of instances (with or without replacement) and subset of  features</a:t>
            </a:r>
          </a:p>
          <a:p>
            <a:pPr lvl="1"/>
            <a:r>
              <a:rPr lang="en-US" dirty="0"/>
              <a:t>train a tree </a:t>
            </a:r>
            <a:r>
              <a:rPr lang="en-US" dirty="0" err="1"/>
              <a:t>h_k</a:t>
            </a:r>
            <a:r>
              <a:rPr lang="en-US" dirty="0"/>
              <a:t> on sampled data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Final prediction </a:t>
            </a:r>
          </a:p>
          <a:p>
            <a:pPr marL="0" indent="0">
              <a:buNone/>
            </a:pPr>
            <a:r>
              <a:rPr lang="en-US" dirty="0"/>
              <a:t>for regression: </a:t>
            </a:r>
            <a:r>
              <a:rPr lang="en-US" dirty="0" err="1"/>
              <a:t>h_ensemble</a:t>
            </a:r>
            <a:r>
              <a:rPr lang="en-US" dirty="0"/>
              <a:t> (x)= h_1(x) + h_2(x) + ... + </a:t>
            </a:r>
            <a:r>
              <a:rPr lang="en-US" dirty="0" err="1"/>
              <a:t>h_K</a:t>
            </a:r>
            <a:r>
              <a:rPr lang="en-US" dirty="0"/>
              <a:t>(x)</a:t>
            </a:r>
          </a:p>
          <a:p>
            <a:pPr marL="0" indent="0">
              <a:buNone/>
            </a:pPr>
            <a:r>
              <a:rPr lang="en-US" dirty="0"/>
              <a:t>for classification:  </a:t>
            </a:r>
            <a:r>
              <a:rPr lang="en-US" dirty="0" err="1"/>
              <a:t>h_ensemble</a:t>
            </a:r>
            <a:r>
              <a:rPr lang="en-US" dirty="0"/>
              <a:t> (x)= the label which gets predicted the most in h_1(x), h_2(x),..., </a:t>
            </a:r>
            <a:r>
              <a:rPr lang="en-US" dirty="0" err="1"/>
              <a:t>h_K</a:t>
            </a:r>
            <a:r>
              <a:rPr lang="en-US" dirty="0"/>
              <a:t>(x)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83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DB74-8E19-AF48-B954-0612FE86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ensemble better than a single tree?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7F5DD-3D78-B940-8BCD-0CAE3FAA6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9" y="1300591"/>
            <a:ext cx="3691040" cy="2851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322A5-FABE-8A4A-8CF5-3267D857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719" y="1535281"/>
            <a:ext cx="3691040" cy="2617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7BA7DC-9529-7E4C-98E1-020166FB8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976" y="1516659"/>
            <a:ext cx="3917855" cy="2619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3EF39-2A36-A04A-AC04-833A30BAF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253" y="4082457"/>
            <a:ext cx="4202450" cy="2731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8B7C22-ED93-E541-AB3F-73352A051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591" y="4126785"/>
            <a:ext cx="4054979" cy="27312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68DE61-D950-3A4B-8A99-2A94C93BD0DB}"/>
              </a:ext>
            </a:extLst>
          </p:cNvPr>
          <p:cNvSpPr/>
          <p:nvPr/>
        </p:nvSpPr>
        <p:spPr>
          <a:xfrm>
            <a:off x="2442764" y="6544204"/>
            <a:ext cx="693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Image source: http://</a:t>
            </a:r>
            <a:r>
              <a:rPr lang="en-US" dirty="0" err="1"/>
              <a:t>luisvalesilva.com</a:t>
            </a:r>
            <a:r>
              <a:rPr lang="en-US" dirty="0"/>
              <a:t>/</a:t>
            </a:r>
            <a:r>
              <a:rPr lang="en-US" dirty="0" err="1"/>
              <a:t>datasimple</a:t>
            </a:r>
            <a:r>
              <a:rPr lang="en-US" dirty="0"/>
              <a:t>/</a:t>
            </a:r>
            <a:r>
              <a:rPr lang="en-US" dirty="0" err="1"/>
              <a:t>random_forests.html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A4AEE-F5B7-E845-ACA6-5D85FF67E682}"/>
              </a:ext>
            </a:extLst>
          </p:cNvPr>
          <p:cNvSpPr txBox="1"/>
          <p:nvPr/>
        </p:nvSpPr>
        <p:spPr>
          <a:xfrm>
            <a:off x="5021705" y="1300591"/>
            <a:ext cx="164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shallow tree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35E53-743D-4242-B545-843C4F78AA66}"/>
              </a:ext>
            </a:extLst>
          </p:cNvPr>
          <p:cNvSpPr txBox="1"/>
          <p:nvPr/>
        </p:nvSpPr>
        <p:spPr>
          <a:xfrm>
            <a:off x="8818444" y="1300591"/>
            <a:ext cx="164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deeper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D301F6-F17B-C345-99E9-E938A0267B7E}"/>
              </a:ext>
            </a:extLst>
          </p:cNvPr>
          <p:cNvSpPr txBox="1"/>
          <p:nvPr/>
        </p:nvSpPr>
        <p:spPr>
          <a:xfrm>
            <a:off x="522326" y="3853463"/>
            <a:ext cx="164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deep tree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55A43-F90A-5A4F-8CF5-E2AA7255CF10}"/>
              </a:ext>
            </a:extLst>
          </p:cNvPr>
          <p:cNvSpPr txBox="1"/>
          <p:nvPr/>
        </p:nvSpPr>
        <p:spPr>
          <a:xfrm>
            <a:off x="5021705" y="3902676"/>
            <a:ext cx="164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forest</a:t>
            </a:r>
          </a:p>
        </p:txBody>
      </p:sp>
    </p:spTree>
    <p:extLst>
      <p:ext uri="{BB962C8B-B14F-4D97-AF65-F5344CB8AC3E}">
        <p14:creationId xmlns:p14="http://schemas.microsoft.com/office/powerpoint/2010/main" val="29881053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4DEB-A85E-764A-BBA2-FD8C1F2B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ensemble better than a single tree?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63E17A-7035-6043-93C3-F960D1360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719" y="2141537"/>
            <a:ext cx="7246777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FC4FB3-56A5-504D-AF82-288A78B207B0}"/>
              </a:ext>
            </a:extLst>
          </p:cNvPr>
          <p:cNvSpPr/>
          <p:nvPr/>
        </p:nvSpPr>
        <p:spPr>
          <a:xfrm>
            <a:off x="209862" y="6297393"/>
            <a:ext cx="11982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Image source: https://</a:t>
            </a:r>
            <a:r>
              <a:rPr lang="en-US" dirty="0" err="1"/>
              <a:t>medium.com</a:t>
            </a:r>
            <a:r>
              <a:rPr lang="en-US" dirty="0"/>
              <a:t>/@</a:t>
            </a:r>
            <a:r>
              <a:rPr lang="en-US" dirty="0" err="1"/>
              <a:t>nadir.tariverdiyev</a:t>
            </a:r>
            <a:r>
              <a:rPr lang="en-US" dirty="0"/>
              <a:t>/machine-learning-algorithms-ensemble-methods-bagging-boosting-and-random-forests-7d3df7adfab8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56266-5EF5-DF4D-9642-C89F30E035FC}"/>
              </a:ext>
            </a:extLst>
          </p:cNvPr>
          <p:cNvSpPr txBox="1"/>
          <p:nvPr/>
        </p:nvSpPr>
        <p:spPr>
          <a:xfrm>
            <a:off x="838200" y="1454046"/>
            <a:ext cx="847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trees have different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average boundary is a lot more smooth</a:t>
            </a:r>
          </a:p>
        </p:txBody>
      </p:sp>
    </p:spTree>
    <p:extLst>
      <p:ext uri="{BB962C8B-B14F-4D97-AF65-F5344CB8AC3E}">
        <p14:creationId xmlns:p14="http://schemas.microsoft.com/office/powerpoint/2010/main" val="23305377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6764C-B34F-234F-9ECD-1F0B6587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for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0C1F5-16CA-FC46-8B59-F4012D628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Given a classification data set (</a:t>
            </a:r>
            <a:r>
              <a:rPr lang="en-US" dirty="0" err="1"/>
              <a:t>x_i</a:t>
            </a:r>
            <a:r>
              <a:rPr lang="en-US" dirty="0"/>
              <a:t>, </a:t>
            </a:r>
            <a:r>
              <a:rPr lang="en-US" dirty="0" err="1"/>
              <a:t>y_i</a:t>
            </a:r>
            <a:r>
              <a:rPr lang="en-US" dirty="0"/>
              <a:t>), </a:t>
            </a:r>
            <a:r>
              <a:rPr lang="en-US" dirty="0" err="1"/>
              <a:t>i</a:t>
            </a:r>
            <a:r>
              <a:rPr lang="en-US" dirty="0"/>
              <a:t>=1,2,...,N</a:t>
            </a:r>
          </a:p>
          <a:p>
            <a:r>
              <a:rPr lang="en-US" dirty="0"/>
              <a:t>assign a weight </a:t>
            </a:r>
            <a:r>
              <a:rPr lang="en-US" dirty="0" err="1"/>
              <a:t>w_i</a:t>
            </a:r>
            <a:r>
              <a:rPr lang="en-US" dirty="0"/>
              <a:t> to each data point</a:t>
            </a:r>
          </a:p>
          <a:p>
            <a:r>
              <a:rPr lang="en-US" dirty="0"/>
              <a:t>for k=1,2,...,K sequentially</a:t>
            </a:r>
          </a:p>
          <a:p>
            <a:pPr lvl="1"/>
            <a:r>
              <a:rPr lang="en-US" dirty="0"/>
              <a:t>train a classification tree </a:t>
            </a:r>
            <a:r>
              <a:rPr lang="en-US" dirty="0" err="1"/>
              <a:t>h_k</a:t>
            </a:r>
            <a:r>
              <a:rPr lang="en-US" dirty="0"/>
              <a:t> on weighted data (</a:t>
            </a:r>
            <a:r>
              <a:rPr lang="en-US" dirty="0" err="1"/>
              <a:t>w_i</a:t>
            </a:r>
            <a:r>
              <a:rPr lang="en-US" dirty="0"/>
              <a:t>, </a:t>
            </a:r>
            <a:r>
              <a:rPr lang="en-US" dirty="0" err="1"/>
              <a:t>x_i</a:t>
            </a:r>
            <a:r>
              <a:rPr lang="en-US" dirty="0"/>
              <a:t>, </a:t>
            </a:r>
            <a:r>
              <a:rPr lang="en-US" dirty="0" err="1"/>
              <a:t>y_i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adjust weight based on </a:t>
            </a:r>
            <a:r>
              <a:rPr lang="en-US" dirty="0" err="1"/>
              <a:t>h_k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if </a:t>
            </a:r>
            <a:r>
              <a:rPr lang="en-US" dirty="0" err="1"/>
              <a:t>h_k</a:t>
            </a:r>
            <a:r>
              <a:rPr lang="en-US" dirty="0"/>
              <a:t>(</a:t>
            </a:r>
            <a:r>
              <a:rPr lang="en-US" dirty="0" err="1"/>
              <a:t>x_i</a:t>
            </a:r>
            <a:r>
              <a:rPr lang="en-US" dirty="0"/>
              <a:t>)=</a:t>
            </a:r>
            <a:r>
              <a:rPr lang="en-US" dirty="0" err="1"/>
              <a:t>y_i</a:t>
            </a:r>
            <a:r>
              <a:rPr lang="en-US" dirty="0"/>
              <a:t>, decrease </a:t>
            </a:r>
            <a:r>
              <a:rPr lang="en-US" dirty="0" err="1"/>
              <a:t>w_i</a:t>
            </a:r>
            <a:r>
              <a:rPr lang="en-US" dirty="0"/>
              <a:t>; otherwise increase </a:t>
            </a:r>
            <a:r>
              <a:rPr lang="en-US" dirty="0" err="1"/>
              <a:t>w_i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h_ensemble</a:t>
            </a:r>
            <a:r>
              <a:rPr lang="en-US" dirty="0"/>
              <a:t> (x)= the label which gets predicted the most in h_1(x), h_2(x),..., </a:t>
            </a:r>
            <a:r>
              <a:rPr lang="en-US" dirty="0" err="1"/>
              <a:t>h_K</a:t>
            </a:r>
            <a:r>
              <a:rPr lang="en-US" dirty="0"/>
              <a:t>(x)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6614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A781-829A-804B-9CBB-A59F22E6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boosting for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3F792-8D9E-0841-99EF-12E7C2B4D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Given a regression data set (</a:t>
            </a:r>
            <a:r>
              <a:rPr lang="en-US" dirty="0" err="1"/>
              <a:t>x_i</a:t>
            </a:r>
            <a:r>
              <a:rPr lang="en-US" dirty="0"/>
              <a:t>, </a:t>
            </a:r>
            <a:r>
              <a:rPr lang="en-US" dirty="0" err="1"/>
              <a:t>y_i</a:t>
            </a:r>
            <a:r>
              <a:rPr lang="en-US" dirty="0"/>
              <a:t>), </a:t>
            </a:r>
            <a:r>
              <a:rPr lang="en-US" dirty="0" err="1"/>
              <a:t>i</a:t>
            </a:r>
            <a:r>
              <a:rPr lang="en-US" dirty="0"/>
              <a:t>=1,2,...,N</a:t>
            </a:r>
          </a:p>
          <a:p>
            <a:r>
              <a:rPr lang="en-US" dirty="0"/>
              <a:t>train the first tree h_1 on (</a:t>
            </a:r>
            <a:r>
              <a:rPr lang="en-US" dirty="0" err="1"/>
              <a:t>x_i</a:t>
            </a:r>
            <a:r>
              <a:rPr lang="en-US" dirty="0"/>
              <a:t>, </a:t>
            </a:r>
            <a:r>
              <a:rPr lang="en-US" dirty="0" err="1"/>
              <a:t>y_i</a:t>
            </a:r>
            <a:r>
              <a:rPr lang="en-US" dirty="0"/>
              <a:t>), </a:t>
            </a:r>
            <a:r>
              <a:rPr lang="en-US" dirty="0" err="1"/>
              <a:t>i</a:t>
            </a:r>
            <a:r>
              <a:rPr lang="en-US" dirty="0"/>
              <a:t>=1,2,...,N</a:t>
            </a:r>
          </a:p>
          <a:p>
            <a:r>
              <a:rPr lang="en-US" dirty="0"/>
              <a:t>train the second tree using the residual of the first tree as label</a:t>
            </a:r>
          </a:p>
          <a:p>
            <a:pPr marL="0" indent="0">
              <a:buNone/>
            </a:pPr>
            <a:r>
              <a:rPr lang="en-US" dirty="0"/>
              <a:t>   train h_2 on (</a:t>
            </a:r>
            <a:r>
              <a:rPr lang="en-US" dirty="0" err="1"/>
              <a:t>x_i</a:t>
            </a:r>
            <a:r>
              <a:rPr lang="en-US" dirty="0"/>
              <a:t>, </a:t>
            </a:r>
            <a:r>
              <a:rPr lang="en-US" dirty="0" err="1"/>
              <a:t>y_i</a:t>
            </a:r>
            <a:r>
              <a:rPr lang="en-US" dirty="0"/>
              <a:t> – h_1(</a:t>
            </a:r>
            <a:r>
              <a:rPr lang="en-US" dirty="0" err="1"/>
              <a:t>x_i</a:t>
            </a:r>
            <a:r>
              <a:rPr lang="en-US" dirty="0"/>
              <a:t>)), </a:t>
            </a:r>
            <a:r>
              <a:rPr lang="en-US" dirty="0" err="1"/>
              <a:t>i</a:t>
            </a:r>
            <a:r>
              <a:rPr lang="en-US" dirty="0"/>
              <a:t>=1,2,...,N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train the third tree using the residual of the first and the second trees as label</a:t>
            </a:r>
          </a:p>
          <a:p>
            <a:pPr marL="0" indent="0">
              <a:buNone/>
            </a:pPr>
            <a:r>
              <a:rPr lang="en-US" dirty="0"/>
              <a:t>  train h_3 on (</a:t>
            </a:r>
            <a:r>
              <a:rPr lang="en-US" dirty="0" err="1"/>
              <a:t>x_i</a:t>
            </a:r>
            <a:r>
              <a:rPr lang="en-US" dirty="0"/>
              <a:t>, </a:t>
            </a:r>
            <a:r>
              <a:rPr lang="en-US" dirty="0" err="1"/>
              <a:t>y_i</a:t>
            </a:r>
            <a:r>
              <a:rPr lang="en-US" dirty="0"/>
              <a:t> - h_1(</a:t>
            </a:r>
            <a:r>
              <a:rPr lang="en-US" dirty="0" err="1"/>
              <a:t>x_i</a:t>
            </a:r>
            <a:r>
              <a:rPr lang="en-US" dirty="0"/>
              <a:t>) – h_2(</a:t>
            </a:r>
            <a:r>
              <a:rPr lang="en-US" dirty="0" err="1"/>
              <a:t>x_i</a:t>
            </a:r>
            <a:r>
              <a:rPr lang="en-US" dirty="0"/>
              <a:t>)), </a:t>
            </a:r>
            <a:r>
              <a:rPr lang="en-US" dirty="0" err="1"/>
              <a:t>i</a:t>
            </a:r>
            <a:r>
              <a:rPr lang="en-US" dirty="0"/>
              <a:t>=1,2,...,N</a:t>
            </a:r>
          </a:p>
          <a:p>
            <a:r>
              <a:rPr lang="en-US" dirty="0"/>
              <a:t>repeat...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Final prediction </a:t>
            </a:r>
          </a:p>
          <a:p>
            <a:pPr marL="0" indent="0">
              <a:buNone/>
            </a:pPr>
            <a:r>
              <a:rPr lang="en-US" dirty="0" err="1"/>
              <a:t>h_ensemble</a:t>
            </a:r>
            <a:r>
              <a:rPr lang="en-US" dirty="0"/>
              <a:t> (x)= h_1(x) + h_2(x) +...+ </a:t>
            </a:r>
            <a:r>
              <a:rPr lang="en-US" dirty="0" err="1"/>
              <a:t>h_K</a:t>
            </a:r>
            <a:r>
              <a:rPr lang="en-US" dirty="0"/>
              <a:t>(x)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267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16803-4542-8847-B5A5-FA1C4D65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boosting for binary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E0907-8C03-E444-BB3C-FC7B7125E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slightly more complicated</a:t>
            </a:r>
          </a:p>
          <a:p>
            <a:r>
              <a:rPr lang="en-US" dirty="0"/>
              <a:t>similar to logistic regression: h(x)= 1 if score f(x)&gt;0</a:t>
            </a:r>
          </a:p>
          <a:p>
            <a:r>
              <a:rPr lang="en-US" dirty="0"/>
              <a:t>prediction probability p(y=1|x) = 1/(1+exp(-f(x))</a:t>
            </a:r>
          </a:p>
          <a:p>
            <a:r>
              <a:rPr lang="en-US" dirty="0"/>
              <a:t>except that score f(x) = h_1(x)+h_2(x)+...+</a:t>
            </a:r>
            <a:r>
              <a:rPr lang="en-US" dirty="0" err="1"/>
              <a:t>h_K</a:t>
            </a:r>
            <a:r>
              <a:rPr lang="en-US" dirty="0"/>
              <a:t>(x) is from an ensemble of </a:t>
            </a:r>
            <a:r>
              <a:rPr lang="en-US" u="sng" dirty="0"/>
              <a:t>regression</a:t>
            </a:r>
            <a:r>
              <a:rPr lang="en-US" dirty="0"/>
              <a:t> trees</a:t>
            </a:r>
          </a:p>
          <a:p>
            <a:r>
              <a:rPr lang="en-US" dirty="0"/>
              <a:t>train next regression tree to fit residual of predicted probability </a:t>
            </a:r>
          </a:p>
          <a:p>
            <a:pPr marL="0" indent="0">
              <a:buNone/>
            </a:pPr>
            <a:r>
              <a:rPr lang="en-US" dirty="0"/>
              <a:t>   train next h on (</a:t>
            </a:r>
            <a:r>
              <a:rPr lang="en-US" dirty="0" err="1"/>
              <a:t>x_i</a:t>
            </a:r>
            <a:r>
              <a:rPr lang="en-US" dirty="0"/>
              <a:t>, </a:t>
            </a:r>
            <a:r>
              <a:rPr lang="en-US" dirty="0" err="1"/>
              <a:t>y_i</a:t>
            </a:r>
            <a:r>
              <a:rPr lang="en-US" dirty="0"/>
              <a:t> – p(y=1|x_i))</a:t>
            </a:r>
          </a:p>
          <a:p>
            <a:r>
              <a:rPr lang="en-US" dirty="0"/>
              <a:t>For more details, see https://</a:t>
            </a:r>
            <a:r>
              <a:rPr lang="en-US" dirty="0" err="1"/>
              <a:t>www.chengli.io</a:t>
            </a:r>
            <a:r>
              <a:rPr lang="en-US" dirty="0"/>
              <a:t>/tutorials/</a:t>
            </a:r>
            <a:r>
              <a:rPr lang="en-US" dirty="0" err="1"/>
              <a:t>gradient_boosting.pdf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578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DF5A0-05E6-8742-9EC6-BAF8EE55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about Ensemble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6D85E-1B32-B349-9C98-209E2754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Ensemble reduces the variance (sometimes also bias) of the prediction</a:t>
            </a:r>
          </a:p>
          <a:p>
            <a:r>
              <a:rPr lang="en-US" dirty="0"/>
              <a:t>Ensemble works best when the trees are diverse and complementary to each other</a:t>
            </a:r>
          </a:p>
          <a:p>
            <a:r>
              <a:rPr lang="en-US" dirty="0"/>
              <a:t>Random forest produces diverse and complementary trees by training each tree on a different subset of samples/features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different X</a:t>
            </a:r>
          </a:p>
          <a:p>
            <a:r>
              <a:rPr lang="en-US" dirty="0" err="1"/>
              <a:t>Adaboost</a:t>
            </a:r>
            <a:r>
              <a:rPr lang="en-US" dirty="0"/>
              <a:t> produces diverse and complementary trees by forcing later trees to put more emphasis on examples misclassified by previous trees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different weights/distributions of X</a:t>
            </a:r>
          </a:p>
          <a:p>
            <a:r>
              <a:rPr lang="en-US" dirty="0"/>
              <a:t>Gradient Boosting produces diverse and complementary trees by forcing later trees to fit residuals of previous trees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different Y</a:t>
            </a:r>
          </a:p>
        </p:txBody>
      </p:sp>
    </p:spTree>
    <p:extLst>
      <p:ext uri="{BB962C8B-B14F-4D97-AF65-F5344CB8AC3E}">
        <p14:creationId xmlns:p14="http://schemas.microsoft.com/office/powerpoint/2010/main" val="12040985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4690-47CA-BF4D-8771-F9DB0C1C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Trees and Tree Ensembles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DA8C-A678-6348-A60F-06583E661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Tabular data</a:t>
            </a:r>
            <a:br>
              <a:rPr lang="en-US" dirty="0"/>
            </a:br>
            <a:r>
              <a:rPr lang="en-US" dirty="0"/>
              <a:t>data with extracted numerical/categorical/ordinal features </a:t>
            </a:r>
            <a:br>
              <a:rPr lang="en-US" dirty="0"/>
            </a:br>
            <a:r>
              <a:rPr lang="en-US" dirty="0"/>
              <a:t>(e.g., car price prediction and many Kaggle competitions)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ym typeface="Wingdings" pitchFamily="2" charset="2"/>
              </a:rPr>
              <a:t> use gradient boosting to win prize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Image, text, audio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use deep neural network instead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D5E11-9CF9-E145-9265-EB382FF8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CA97C-F6BA-E343-B3DB-82F1BD334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supervised machine learning model called decision tree</a:t>
            </a:r>
          </a:p>
          <a:p>
            <a:pPr lvl="1"/>
            <a:r>
              <a:rPr lang="en-US" dirty="0"/>
              <a:t>For classification: decision tree classifier/ classification tree</a:t>
            </a:r>
          </a:p>
          <a:p>
            <a:pPr lvl="1"/>
            <a:r>
              <a:rPr lang="en-US" dirty="0"/>
              <a:t>For regression: decision tree regressor/ regression tree</a:t>
            </a:r>
          </a:p>
          <a:p>
            <a:pPr lvl="1"/>
            <a:r>
              <a:rPr lang="en-US" dirty="0"/>
              <a:t>representation</a:t>
            </a:r>
          </a:p>
          <a:p>
            <a:pPr lvl="1"/>
            <a:r>
              <a:rPr lang="en-US" dirty="0"/>
              <a:t>prediction</a:t>
            </a:r>
          </a:p>
          <a:p>
            <a:pPr lvl="1"/>
            <a:r>
              <a:rPr lang="en-US" b="1" dirty="0"/>
              <a:t>training (major focus)</a:t>
            </a:r>
          </a:p>
          <a:p>
            <a:r>
              <a:rPr lang="en-US" dirty="0"/>
              <a:t>Ensemble of Decision Trees</a:t>
            </a:r>
          </a:p>
          <a:p>
            <a:pPr lvl="1"/>
            <a:r>
              <a:rPr lang="en-US" dirty="0"/>
              <a:t>Random forest</a:t>
            </a:r>
          </a:p>
          <a:p>
            <a:pPr lvl="1"/>
            <a:r>
              <a:rPr lang="en-US" dirty="0"/>
              <a:t>Boosting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927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316E-E9A4-EF4D-9997-E364A9A6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F5468-F0C3-094A-A360-909672934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7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BDF3-CA16-E047-A0C3-BAF32BD2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classifier: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40736-B789-9149-B492-E7DB921B2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 to school or take a bus?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FF84A-5891-F741-9633-16F0C32FA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2286000"/>
            <a:ext cx="6705600" cy="402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5320A3-20E8-DB4F-BE31-D36BD0F1914D}"/>
              </a:ext>
            </a:extLst>
          </p:cNvPr>
          <p:cNvSpPr txBox="1"/>
          <p:nvPr/>
        </p:nvSpPr>
        <p:spPr>
          <a:xfrm>
            <a:off x="1847850" y="6176963"/>
            <a:ext cx="878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https://</a:t>
            </a:r>
            <a:r>
              <a:rPr lang="en-US" dirty="0" err="1"/>
              <a:t>www.displayr.com</a:t>
            </a:r>
            <a:r>
              <a:rPr lang="en-US" dirty="0"/>
              <a:t>/what-is-a-decision-tree/</a:t>
            </a:r>
          </a:p>
        </p:txBody>
      </p:sp>
    </p:spTree>
    <p:extLst>
      <p:ext uri="{BB962C8B-B14F-4D97-AF65-F5344CB8AC3E}">
        <p14:creationId xmlns:p14="http://schemas.microsoft.com/office/powerpoint/2010/main" val="3548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BDF3-CA16-E047-A0C3-BAF32BD2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classifier: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40736-B789-9149-B492-E7DB921B2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 to school or take a bus?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FF84A-5891-F741-9633-16F0C32FA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2286000"/>
            <a:ext cx="6705600" cy="402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5320A3-20E8-DB4F-BE31-D36BD0F1914D}"/>
              </a:ext>
            </a:extLst>
          </p:cNvPr>
          <p:cNvSpPr txBox="1"/>
          <p:nvPr/>
        </p:nvSpPr>
        <p:spPr>
          <a:xfrm>
            <a:off x="1847850" y="6176963"/>
            <a:ext cx="878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https://</a:t>
            </a:r>
            <a:r>
              <a:rPr lang="en-US" dirty="0" err="1"/>
              <a:t>www.displayr.com</a:t>
            </a:r>
            <a:r>
              <a:rPr lang="en-US" dirty="0"/>
              <a:t>/what-is-a-decision-tree/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9798BF-B29C-FB4F-99C9-3ED736EFE95C}"/>
              </a:ext>
            </a:extLst>
          </p:cNvPr>
          <p:cNvCxnSpPr/>
          <p:nvPr/>
        </p:nvCxnSpPr>
        <p:spPr>
          <a:xfrm flipH="1">
            <a:off x="6553200" y="1736209"/>
            <a:ext cx="1866900" cy="785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B719971-8B0B-2347-B8D2-398A9D8F5955}"/>
              </a:ext>
            </a:extLst>
          </p:cNvPr>
          <p:cNvSpPr txBox="1"/>
          <p:nvPr/>
        </p:nvSpPr>
        <p:spPr>
          <a:xfrm>
            <a:off x="8553450" y="141077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E087EE-BF70-C941-98AF-BF751EF597E5}"/>
              </a:ext>
            </a:extLst>
          </p:cNvPr>
          <p:cNvCxnSpPr/>
          <p:nvPr/>
        </p:nvCxnSpPr>
        <p:spPr>
          <a:xfrm flipH="1">
            <a:off x="6953250" y="4712218"/>
            <a:ext cx="1866900" cy="785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CC05FF-7D3A-8B4C-AADC-F0E6DDEFF07C}"/>
              </a:ext>
            </a:extLst>
          </p:cNvPr>
          <p:cNvSpPr txBox="1"/>
          <p:nvPr/>
        </p:nvSpPr>
        <p:spPr>
          <a:xfrm>
            <a:off x="8915400" y="452755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leaf node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E5CEDE-D840-744C-B4EE-C5597B329A1A}"/>
              </a:ext>
            </a:extLst>
          </p:cNvPr>
          <p:cNvCxnSpPr>
            <a:cxnSpLocks/>
          </p:cNvCxnSpPr>
          <p:nvPr/>
        </p:nvCxnSpPr>
        <p:spPr>
          <a:xfrm>
            <a:off x="1219200" y="3741740"/>
            <a:ext cx="1066800" cy="785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EC2E805-FA69-6749-A606-E0B8A8CD5941}"/>
              </a:ext>
            </a:extLst>
          </p:cNvPr>
          <p:cNvSpPr txBox="1"/>
          <p:nvPr/>
        </p:nvSpPr>
        <p:spPr>
          <a:xfrm>
            <a:off x="723900" y="331045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split rule</a:t>
            </a:r>
          </a:p>
        </p:txBody>
      </p:sp>
    </p:spTree>
    <p:extLst>
      <p:ext uri="{BB962C8B-B14F-4D97-AF65-F5344CB8AC3E}">
        <p14:creationId xmlns:p14="http://schemas.microsoft.com/office/powerpoint/2010/main" val="41974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BDF3-CA16-E047-A0C3-BAF32BD2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classifier: </a:t>
            </a:r>
            <a:br>
              <a:rPr lang="en-US" dirty="0"/>
            </a:br>
            <a:r>
              <a:rPr lang="en-US" dirty="0"/>
              <a:t>make prediction/decision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40736-B789-9149-B492-E7DB921B2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 to school or take a bus?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FF84A-5891-F741-9633-16F0C32FA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0395"/>
            <a:ext cx="6705600" cy="402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5320A3-20E8-DB4F-BE31-D36BD0F1914D}"/>
              </a:ext>
            </a:extLst>
          </p:cNvPr>
          <p:cNvSpPr txBox="1"/>
          <p:nvPr/>
        </p:nvSpPr>
        <p:spPr>
          <a:xfrm>
            <a:off x="1847850" y="6176963"/>
            <a:ext cx="878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https://</a:t>
            </a:r>
            <a:r>
              <a:rPr lang="en-US" dirty="0" err="1"/>
              <a:t>www.displayr.com</a:t>
            </a:r>
            <a:r>
              <a:rPr lang="en-US" dirty="0"/>
              <a:t>/what-is-a-decision-tree/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8CEE7-AA11-1148-A5FB-6C3C5789320E}"/>
              </a:ext>
            </a:extLst>
          </p:cNvPr>
          <p:cNvSpPr txBox="1"/>
          <p:nvPr/>
        </p:nvSpPr>
        <p:spPr>
          <a:xfrm>
            <a:off x="6400800" y="2114550"/>
            <a:ext cx="52387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x=(sunny, 40mins, hungry), y = walk</a:t>
            </a:r>
          </a:p>
          <a:p>
            <a:endParaRPr lang="en-US" sz="2400" dirty="0"/>
          </a:p>
          <a:p>
            <a:r>
              <a:rPr lang="en-US" sz="2400" dirty="0"/>
              <a:t>x=(sunny, 20mins, not hungry), y = bus</a:t>
            </a:r>
          </a:p>
          <a:p>
            <a:endParaRPr lang="en-US" sz="2400" dirty="0"/>
          </a:p>
          <a:p>
            <a:r>
              <a:rPr lang="en-US" sz="2400" dirty="0"/>
              <a:t>x=(cloudy, 20mins, not hungry), y = walk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52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8908</TotalTime>
  <Words>3535</Words>
  <Application>Microsoft Macintosh PowerPoint</Application>
  <PresentationFormat>Widescreen</PresentationFormat>
  <Paragraphs>496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Decision Tree and Tree Ensemble</vt:lpstr>
      <vt:lpstr>supervised learning vs unsupervised learning</vt:lpstr>
      <vt:lpstr>classification vs regression</vt:lpstr>
      <vt:lpstr>Supervised learning</vt:lpstr>
      <vt:lpstr>Different types of features</vt:lpstr>
      <vt:lpstr>Topics for today</vt:lpstr>
      <vt:lpstr>Decision tree classifier: an example</vt:lpstr>
      <vt:lpstr>Decision tree classifier: an example</vt:lpstr>
      <vt:lpstr>Decision tree classifier:  make prediction/decision</vt:lpstr>
      <vt:lpstr>PowerPoint Presentation</vt:lpstr>
      <vt:lpstr>classification tree: representation and prediction</vt:lpstr>
      <vt:lpstr>Regression Tree: example</vt:lpstr>
      <vt:lpstr>PowerPoint Presentation</vt:lpstr>
      <vt:lpstr>Regression Tree: representation and prediction</vt:lpstr>
      <vt:lpstr>Decision Tree Training (major focus for today) </vt:lpstr>
      <vt:lpstr>How to train a regression tree</vt:lpstr>
      <vt:lpstr>How to train a regression tree</vt:lpstr>
      <vt:lpstr>How to compute the squared error</vt:lpstr>
      <vt:lpstr>How to compute the squared error</vt:lpstr>
      <vt:lpstr>How to compute the squared error</vt:lpstr>
      <vt:lpstr>How to compute the squared error</vt:lpstr>
      <vt:lpstr>How to compute the squared error</vt:lpstr>
      <vt:lpstr>How to train a regression tree</vt:lpstr>
      <vt:lpstr>How to train a regression tree</vt:lpstr>
      <vt:lpstr>How to train a regression tree</vt:lpstr>
      <vt:lpstr>How to train a regression tree</vt:lpstr>
      <vt:lpstr>How to train a regression tree</vt:lpstr>
      <vt:lpstr>How to train a regression tree</vt:lpstr>
      <vt:lpstr>How to train a regression tree</vt:lpstr>
      <vt:lpstr>How to train a regression tree</vt:lpstr>
      <vt:lpstr>How to train a regression tree</vt:lpstr>
      <vt:lpstr>How to train a regression tree</vt:lpstr>
      <vt:lpstr>How to train a regression tree</vt:lpstr>
      <vt:lpstr>How to train a regression tree</vt:lpstr>
      <vt:lpstr>How to train a regression tree</vt:lpstr>
      <vt:lpstr>How to train a regression tree</vt:lpstr>
      <vt:lpstr>Regularization</vt:lpstr>
      <vt:lpstr>How to train a classification tree</vt:lpstr>
      <vt:lpstr>How to train a classification tree</vt:lpstr>
      <vt:lpstr>How to train a classification tree</vt:lpstr>
      <vt:lpstr>How to train a classification tree</vt:lpstr>
      <vt:lpstr>How to train a classification tree</vt:lpstr>
      <vt:lpstr>How to train a classification tree</vt:lpstr>
      <vt:lpstr>How to train a classification tree</vt:lpstr>
      <vt:lpstr>How to train a classification tree</vt:lpstr>
      <vt:lpstr>How to train a classification tree</vt:lpstr>
      <vt:lpstr>Advantages of Decision Tree</vt:lpstr>
      <vt:lpstr>Disadvantages of Decision Tree</vt:lpstr>
      <vt:lpstr>Demo of implementation</vt:lpstr>
      <vt:lpstr>Ensemble of Trees --average many tree predictions </vt:lpstr>
      <vt:lpstr>Different types of tree ensembles</vt:lpstr>
      <vt:lpstr>Random forest</vt:lpstr>
      <vt:lpstr>Why is ensemble better than a single tree?</vt:lpstr>
      <vt:lpstr>Why is ensemble better than a single tree?</vt:lpstr>
      <vt:lpstr>Adaboost for classification</vt:lpstr>
      <vt:lpstr>Gradient boosting for regression</vt:lpstr>
      <vt:lpstr>Gradient boosting for binary classification</vt:lpstr>
      <vt:lpstr>Intuition about Ensemble</vt:lpstr>
      <vt:lpstr>When to Use Trees and Tree Ensembles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chengli.cloud@gmail.com</dc:creator>
  <cp:lastModifiedBy>chengli.cloud@gmail.com</cp:lastModifiedBy>
  <cp:revision>291</cp:revision>
  <dcterms:created xsi:type="dcterms:W3CDTF">2021-03-04T20:54:00Z</dcterms:created>
  <dcterms:modified xsi:type="dcterms:W3CDTF">2021-03-12T17:40:14Z</dcterms:modified>
</cp:coreProperties>
</file>