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5"/>
  </p:notesMasterIdLst>
  <p:sldIdLst>
    <p:sldId id="256" r:id="rId2"/>
    <p:sldId id="257" r:id="rId3"/>
    <p:sldId id="258" r:id="rId4"/>
    <p:sldId id="262" r:id="rId5"/>
    <p:sldId id="334" r:id="rId6"/>
    <p:sldId id="261" r:id="rId7"/>
    <p:sldId id="260" r:id="rId8"/>
    <p:sldId id="327" r:id="rId9"/>
    <p:sldId id="307" r:id="rId10"/>
    <p:sldId id="308" r:id="rId11"/>
    <p:sldId id="309" r:id="rId12"/>
    <p:sldId id="265" r:id="rId13"/>
    <p:sldId id="306" r:id="rId14"/>
    <p:sldId id="266" r:id="rId15"/>
    <p:sldId id="272" r:id="rId16"/>
    <p:sldId id="273" r:id="rId17"/>
    <p:sldId id="269" r:id="rId18"/>
    <p:sldId id="274" r:id="rId19"/>
    <p:sldId id="271" r:id="rId20"/>
    <p:sldId id="275" r:id="rId21"/>
    <p:sldId id="276" r:id="rId22"/>
    <p:sldId id="277" r:id="rId23"/>
    <p:sldId id="335" r:id="rId24"/>
    <p:sldId id="278" r:id="rId25"/>
    <p:sldId id="279" r:id="rId26"/>
    <p:sldId id="280" r:id="rId27"/>
    <p:sldId id="311" r:id="rId28"/>
    <p:sldId id="312" r:id="rId29"/>
    <p:sldId id="313" r:id="rId30"/>
    <p:sldId id="314" r:id="rId31"/>
    <p:sldId id="326" r:id="rId32"/>
    <p:sldId id="283" r:id="rId33"/>
    <p:sldId id="284" r:id="rId34"/>
    <p:sldId id="285" r:id="rId35"/>
    <p:sldId id="286" r:id="rId36"/>
    <p:sldId id="287" r:id="rId37"/>
    <p:sldId id="333" r:id="rId38"/>
    <p:sldId id="288" r:id="rId39"/>
    <p:sldId id="289" r:id="rId40"/>
    <p:sldId id="331" r:id="rId41"/>
    <p:sldId id="291" r:id="rId42"/>
    <p:sldId id="292" r:id="rId43"/>
    <p:sldId id="293" r:id="rId44"/>
    <p:sldId id="294" r:id="rId45"/>
    <p:sldId id="319" r:id="rId46"/>
    <p:sldId id="295" r:id="rId47"/>
    <p:sldId id="296" r:id="rId48"/>
    <p:sldId id="297" r:id="rId49"/>
    <p:sldId id="300" r:id="rId50"/>
    <p:sldId id="299" r:id="rId51"/>
    <p:sldId id="322" r:id="rId52"/>
    <p:sldId id="332" r:id="rId53"/>
    <p:sldId id="302" r:id="rId54"/>
    <p:sldId id="303" r:id="rId55"/>
    <p:sldId id="304" r:id="rId56"/>
    <p:sldId id="324" r:id="rId57"/>
    <p:sldId id="305" r:id="rId58"/>
    <p:sldId id="315" r:id="rId59"/>
    <p:sldId id="316" r:id="rId60"/>
    <p:sldId id="317" r:id="rId61"/>
    <p:sldId id="328" r:id="rId62"/>
    <p:sldId id="329" r:id="rId63"/>
    <p:sldId id="330" r:id="rId6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51" autoAdjust="0"/>
    <p:restoredTop sz="85443" autoAdjust="0"/>
  </p:normalViewPr>
  <p:slideViewPr>
    <p:cSldViewPr>
      <p:cViewPr varScale="1">
        <p:scale>
          <a:sx n="46" d="100"/>
          <a:sy n="46" d="100"/>
        </p:scale>
        <p:origin x="-2040" y="-96"/>
      </p:cViewPr>
      <p:guideLst>
        <p:guide orient="horz" pos="2160"/>
        <p:guide pos="2880"/>
      </p:guideLst>
    </p:cSldViewPr>
  </p:slideViewPr>
  <p:outlineViewPr>
    <p:cViewPr>
      <p:scale>
        <a:sx n="33" d="100"/>
        <a:sy n="33" d="100"/>
      </p:scale>
      <p:origin x="48" y="2077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EF08E2-73D2-4B39-817F-74EFE0DD24FE}" type="datetimeFigureOut">
              <a:rPr lang="en-US" smtClean="0"/>
              <a:pPr/>
              <a:t>10/24/2013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51202C-6FCA-47BF-A069-6BD4B76A10D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hyperlink" Target="http://en.wikipedia.org/wiki/Discrete_time" TargetMode="External"/><Relationship Id="rId2" Type="http://schemas.openxmlformats.org/officeDocument/2006/relationships/slide" Target="../slides/slide51.xml"/><Relationship Id="rId1" Type="http://schemas.openxmlformats.org/officeDocument/2006/relationships/notesMaster" Target="../notesMasters/notesMaster1.xml"/><Relationship Id="rId5" Type="http://schemas.openxmlformats.org/officeDocument/2006/relationships/hyperlink" Target="http://en.wikipedia.org/wiki/Optimal_control_theory" TargetMode="External"/><Relationship Id="rId4" Type="http://schemas.openxmlformats.org/officeDocument/2006/relationships/hyperlink" Target="http://en.wikipedia.org/wiki/Stochastic"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introduction I am going to talk about several advantages offered by wireless network and also different disadvantages wireless network suffers from.</a:t>
            </a:r>
          </a:p>
          <a:p>
            <a:r>
              <a:rPr lang="en-US" baseline="0" dirty="0" smtClean="0"/>
              <a:t>After that I would present a propose that I have done to work around one of these problems. After that, I shall go into future work where I shall propose some new techniques to avoid other problems of wireless technologies. Then I shall show my plans towards finishing my thesis work and would end this talk with a conclusion</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Blurs the exact-location of the client. </a:t>
            </a:r>
          </a:p>
          <a:p>
            <a:r>
              <a:rPr lang="en-US" dirty="0" smtClean="0"/>
              <a:t>Disadvantage: Since, exact location of the clients are not known, it is not possible to compute nearness of clients.</a:t>
            </a:r>
          </a:p>
          <a:p>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incorporate this idea to our protocol, by</a:t>
            </a:r>
            <a:r>
              <a:rPr lang="en-US" baseline="0" dirty="0" smtClean="0"/>
              <a:t> using different types of random numbers which call blurs to provide difference levels of security against different types of attacks.</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dirty="0" smtClean="0"/>
              <a:t> - Update: The client updates the server with updated profile.</a:t>
            </a:r>
          </a:p>
          <a:p>
            <a:pPr>
              <a:buNone/>
            </a:pPr>
            <a:r>
              <a:rPr lang="en-US" dirty="0" smtClean="0"/>
              <a:t> - Redistribution: Server redistributes the updated profile among a set of selected</a:t>
            </a:r>
            <a:r>
              <a:rPr lang="en-US" baseline="0" dirty="0" smtClean="0"/>
              <a:t> </a:t>
            </a:r>
            <a:r>
              <a:rPr lang="en-US" dirty="0" smtClean="0"/>
              <a:t>clients.</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dirty="0" smtClean="0"/>
              <a:t>- Request: Client requests for help.</a:t>
            </a:r>
          </a:p>
          <a:p>
            <a:pPr>
              <a:buNone/>
            </a:pPr>
            <a:r>
              <a:rPr lang="en-US" dirty="0" smtClean="0"/>
              <a:t>             - Redistribution: Cloud redistributes the request among other clients.</a:t>
            </a:r>
          </a:p>
          <a:p>
            <a:pPr>
              <a:buNone/>
            </a:pPr>
            <a:r>
              <a:rPr lang="en-US" dirty="0" smtClean="0"/>
              <a:t>             - Distance-Computation: Clients perform distance computation and inform the requesting client about its nearby neighbors. </a:t>
            </a:r>
          </a:p>
          <a:p>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17</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18</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Since, a</a:t>
            </a:r>
            <a:r>
              <a:rPr lang="en-US" baseline="0" dirty="0" smtClean="0"/>
              <a:t> client blurs profile information with a freshly generated personalized blur generated at random, the verification of the predicate remain zero-knowledge.</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21</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Runtime of Help-Request</a:t>
            </a:r>
            <a:r>
              <a:rPr lang="en-US" baseline="0" dirty="0" smtClean="0"/>
              <a:t> has </a:t>
            </a:r>
            <a:r>
              <a:rPr lang="en-US" baseline="0" dirty="0" err="1" smtClean="0"/>
              <a:t>loglog</a:t>
            </a:r>
            <a:r>
              <a:rPr lang="en-US" baseline="0" dirty="0" smtClean="0"/>
              <a:t> n factor because at each </a:t>
            </a:r>
            <a:r>
              <a:rPr lang="en-US" baseline="0" dirty="0" err="1" smtClean="0"/>
              <a:t>ProfileUpdate</a:t>
            </a:r>
            <a:r>
              <a:rPr lang="en-US" baseline="0" dirty="0" smtClean="0"/>
              <a:t> phase we select k clients in k rounds and it each round we choose the least loaded client off 2 randomly selected clients. So, by the result of power-of-2-choices, each client has </a:t>
            </a:r>
            <a:r>
              <a:rPr lang="en-US" baseline="0" dirty="0" err="1" smtClean="0"/>
              <a:t>informations</a:t>
            </a:r>
            <a:r>
              <a:rPr lang="en-US" baseline="0" dirty="0" smtClean="0"/>
              <a:t> about </a:t>
            </a:r>
            <a:r>
              <a:rPr lang="en-US" baseline="0" dirty="0" err="1" smtClean="0"/>
              <a:t>loglog</a:t>
            </a:r>
            <a:r>
              <a:rPr lang="en-US" baseline="0" dirty="0" smtClean="0"/>
              <a:t> n different clients.</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22</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23</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Till now, radio spectrum is allocated</a:t>
            </a:r>
            <a:r>
              <a:rPr lang="en-US" baseline="0" dirty="0" smtClean="0"/>
              <a:t> with static licensing to a particular radio standard by central authorities, like FCC. This lead to 2 distinct sets of frequency bands.</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24</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Advantage:</a:t>
            </a:r>
          </a:p>
          <a:p>
            <a:r>
              <a:rPr lang="en-US" dirty="0" smtClean="0"/>
              <a:t>    It makes use of larger number of frequency bands.</a:t>
            </a:r>
          </a:p>
          <a:p>
            <a:r>
              <a:rPr lang="en-US" dirty="0" smtClean="0"/>
              <a:t>Challenge:</a:t>
            </a:r>
          </a:p>
          <a:p>
            <a:r>
              <a:rPr lang="en-US" dirty="0" smtClean="0"/>
              <a:t>    Since, more frequency bands are available, the</a:t>
            </a:r>
            <a:r>
              <a:rPr lang="en-US" baseline="0" dirty="0" smtClean="0"/>
              <a:t> main challenge of a DSA network is efficient rendezvous among users.</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25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today’s world wireless communication affects our daily life in many different ways. Almost all electronic devices we use starting from mobile phones, laptops and tablets are capable of some kind of wireless communication. This wide-spread use of wireless communication owes to several advantages offered by wireless technologies. One of the major advantages is mobility.  Secondly, because of no requirement for existing infrastructure wireless networks have very low deployment overhead. Lastly, because no physical wires is required to be deployed, under some scenarios wireless networks can be scaled easily. </a:t>
            </a:r>
          </a:p>
          <a:p>
            <a:r>
              <a:rPr lang="en-US" baseline="0" dirty="0" smtClean="0"/>
              <a:t>On the other hand, wireless networks suffer from various disadvantages. For this thesis work, we have identified 3 major challenges of wireless technologies .g. Wireless networks are more vulnerable towards security leakage. This hinders acceptance of wireless technologies where sharing of private information is required. Secondly, although, more and more wireless devices are being deployed every day, the total number of usable frequency channels is constant. This makes some of the frequency channels over-crowded and there by decreasing the efficiency of devices using these channels. Lastly,  all wireless devices use power from their onboard battery with limited power storage. So, without proper energy efficient message forwarding algorithm in place, operational life of wireless devices become very short. </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Anonymity:</a:t>
            </a:r>
            <a:r>
              <a:rPr lang="en-US" baseline="0" dirty="0" smtClean="0"/>
              <a:t> This is required for easiness of deployment of nodes without requiring them to be tagged with unique ids before deployment.</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26</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All nodes randomly hop-around available set of channels.</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27</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Nodes consider the available sets of channels as a cycle and hops around at different speed.</a:t>
            </a:r>
            <a:r>
              <a:rPr lang="en-US" sz="1200" kern="1200" baseline="0" dirty="0" smtClean="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28</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All nodes follow a predefined hopping sequence. </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29</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have found 2 important results so far.</a:t>
            </a:r>
          </a:p>
          <a:p>
            <a:r>
              <a:rPr lang="en-US" dirty="0" smtClean="0"/>
              <a:t>The first one shows that &lt;Theorem</a:t>
            </a:r>
            <a:r>
              <a:rPr lang="en-US" baseline="0" dirty="0" smtClean="0"/>
              <a:t> 1&gt;</a:t>
            </a:r>
          </a:p>
          <a:p>
            <a:r>
              <a:rPr lang="en-US" baseline="0" dirty="0" smtClean="0"/>
              <a:t>The second result says that &lt;Theorem 2&gt;</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31</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cooperative networks, it is important to discover</a:t>
            </a:r>
            <a:r>
              <a:rPr lang="en-US" baseline="0" dirty="0" smtClean="0"/>
              <a:t> relay nodes for energy efficient message forwarding.</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42</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By</a:t>
            </a:r>
            <a:r>
              <a:rPr lang="en-US" baseline="0" dirty="0" smtClean="0"/>
              <a:t> reducing accumulative broadcast problem to directed </a:t>
            </a:r>
            <a:r>
              <a:rPr lang="en-US" baseline="0" dirty="0" err="1" smtClean="0"/>
              <a:t>hamilton</a:t>
            </a:r>
            <a:r>
              <a:rPr lang="en-US" baseline="0" dirty="0" smtClean="0"/>
              <a:t> path problem in polynomial time.</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45</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a:t>
            </a:r>
            <a:r>
              <a:rPr lang="en-US" baseline="0" dirty="0" smtClean="0"/>
              <a:t> “types” of problems can be solved by minimizing index, called dynamic allocation index (DAI). Problems must have a set of properties which I am going to present shortly.  </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49</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 Markov Decision Process is a </a:t>
            </a:r>
            <a:r>
              <a:rPr lang="en-US" sz="1200" b="0" i="0" u="none" strike="noStrike" kern="1200" dirty="0" smtClean="0">
                <a:solidFill>
                  <a:schemeClr val="tx1"/>
                </a:solidFill>
                <a:latin typeface="+mn-lt"/>
                <a:ea typeface="+mn-ea"/>
                <a:cs typeface="+mn-cs"/>
                <a:hlinkClick r:id="rId3" tooltip="Discrete time"/>
              </a:rPr>
              <a:t>discrete time</a:t>
            </a:r>
            <a:r>
              <a:rPr lang="en-US" sz="1200" b="0" i="0" kern="1200" dirty="0" smtClean="0">
                <a:solidFill>
                  <a:schemeClr val="tx1"/>
                </a:solidFill>
                <a:latin typeface="+mn-lt"/>
                <a:ea typeface="+mn-ea"/>
                <a:cs typeface="+mn-cs"/>
              </a:rPr>
              <a:t> </a:t>
            </a:r>
            <a:r>
              <a:rPr lang="en-US" sz="1200" b="0" i="0" u="none" strike="noStrike" kern="1200" dirty="0" smtClean="0">
                <a:solidFill>
                  <a:schemeClr val="tx1"/>
                </a:solidFill>
                <a:latin typeface="+mn-lt"/>
                <a:ea typeface="+mn-ea"/>
                <a:cs typeface="+mn-cs"/>
                <a:hlinkClick r:id="rId4" tooltip="Stochastic"/>
              </a:rPr>
              <a:t>stochastic</a:t>
            </a:r>
            <a:r>
              <a:rPr lang="en-US" sz="1200" b="0" i="0" kern="1200" dirty="0" smtClean="0">
                <a:solidFill>
                  <a:schemeClr val="tx1"/>
                </a:solidFill>
                <a:latin typeface="+mn-lt"/>
                <a:ea typeface="+mn-ea"/>
                <a:cs typeface="+mn-cs"/>
              </a:rPr>
              <a:t> </a:t>
            </a:r>
            <a:r>
              <a:rPr lang="en-US" sz="1200" b="0" i="0" u="none" strike="noStrike" kern="1200" dirty="0" smtClean="0">
                <a:solidFill>
                  <a:schemeClr val="tx1"/>
                </a:solidFill>
                <a:latin typeface="+mn-lt"/>
                <a:ea typeface="+mn-ea"/>
                <a:cs typeface="+mn-cs"/>
                <a:hlinkClick r:id="rId5" tooltip="Optimal control theory"/>
              </a:rPr>
              <a:t>control</a:t>
            </a:r>
            <a:r>
              <a:rPr lang="en-US" sz="1200" b="0" i="0" kern="1200" dirty="0" smtClean="0">
                <a:solidFill>
                  <a:schemeClr val="tx1"/>
                </a:solidFill>
                <a:latin typeface="+mn-lt"/>
                <a:ea typeface="+mn-ea"/>
                <a:cs typeface="+mn-cs"/>
              </a:rPr>
              <a:t> process. At each time step, the process is in some state, and the decision maker chooses any action that is available in state . The process responds at the next time step by randomly moving into a new state , and giving the decision maker a corresponding reward .</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51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this</a:t>
            </a:r>
            <a:r>
              <a:rPr lang="en-US" baseline="0" dirty="0" smtClean="0"/>
              <a:t> thesis work I am going to propose 3 different projects to tackle these problems. I have finished working on Private service discovery project to work around the problem of increased security risk in wireless environment. Currently I am working on 2 projects asynchronous channel discovery and energy efficient relay discovery to work around the problems of over-crowded frequency bands and limited power supply, respectively.</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easiness</a:t>
            </a:r>
            <a:r>
              <a:rPr lang="en-US" baseline="0" dirty="0" smtClean="0"/>
              <a:t> of use we want this to be done by a mobile application so that you can access it whenever and wherever you want.  But, this requirement itself makes the service more vulnerable toward adversaries as </a:t>
            </a:r>
            <a:r>
              <a:rPr lang="en-US" baseline="0" dirty="0" err="1" smtClean="0"/>
              <a:t>wirleless</a:t>
            </a:r>
            <a:r>
              <a:rPr lang="en-US" baseline="0" dirty="0" smtClean="0"/>
              <a:t> networks suffer from increased risk of security breach than their wired counterparts.</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because of what</a:t>
            </a:r>
            <a:r>
              <a:rPr lang="en-US" baseline="0" dirty="0" smtClean="0"/>
              <a:t> is termed as “Wireless broadcast advantage”. The well known fact about wireless technology is that whenever a wireless node transmits all nodes in its radio transmission range receives the message. Although this is advantageous for the scenarios where the message is expected to be broadcasted, but it leads to situation with potential security leakage if an adversary is present in the neighborhood.</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we formalize our problem</a:t>
            </a:r>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the literature</a:t>
            </a:r>
            <a:r>
              <a:rPr lang="en-US" baseline="0" dirty="0" smtClean="0"/>
              <a:t> we have found some existing techniques offering secured location based services.</a:t>
            </a:r>
          </a:p>
          <a:p>
            <a:r>
              <a:rPr lang="en-US" baseline="0" dirty="0" smtClean="0"/>
              <a:t>Location gets encapsulated in location object defining rules on how and where to use this location.</a:t>
            </a:r>
            <a:endParaRPr lang="en-US" dirty="0" smtClean="0"/>
          </a:p>
          <a:p>
            <a:r>
              <a:rPr lang="en-US" dirty="0" smtClean="0"/>
              <a:t>requires a trustworthy middleware mediating between location-based applications and location tracking servers</a:t>
            </a:r>
          </a:p>
          <a:p>
            <a:r>
              <a:rPr lang="en-US" dirty="0" smtClean="0"/>
              <a:t>Disadvantage: Users might not trust middleware server. </a:t>
            </a:r>
          </a:p>
          <a:p>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 of</a:t>
            </a:r>
            <a:r>
              <a:rPr lang="en-US" baseline="0" dirty="0" smtClean="0"/>
              <a:t> the applications use dummy locations along with its own location. </a:t>
            </a:r>
            <a:r>
              <a:rPr lang="en-US" dirty="0" smtClean="0"/>
              <a:t>The client sends multiple different locations to the server with only one of them being true.</a:t>
            </a:r>
          </a:p>
          <a:p>
            <a:r>
              <a:rPr lang="en-US" dirty="0" smtClean="0"/>
              <a:t>Disadvantage: </a:t>
            </a:r>
          </a:p>
          <a:p>
            <a:r>
              <a:rPr lang="en-US" dirty="0" smtClean="0"/>
              <a:t>         Leaks</a:t>
            </a:r>
            <a:r>
              <a:rPr lang="en-US" baseline="0" dirty="0" smtClean="0"/>
              <a:t> the high level information of whereabouts of the client</a:t>
            </a:r>
            <a:endParaRPr lang="en-US" dirty="0" smtClean="0"/>
          </a:p>
          <a:p>
            <a:r>
              <a:rPr lang="en-US" dirty="0" smtClean="0"/>
              <a:t>         Over long run an adversary can figure out the actual location of the client. </a:t>
            </a:r>
          </a:p>
          <a:p>
            <a:endParaRPr lang="en-US" dirty="0"/>
          </a:p>
        </p:txBody>
      </p:sp>
      <p:sp>
        <p:nvSpPr>
          <p:cNvPr id="4" name="Slide Number Placeholder 3"/>
          <p:cNvSpPr>
            <a:spLocks noGrp="1"/>
          </p:cNvSpPr>
          <p:nvPr>
            <p:ph type="sldNum" sz="quarter" idx="10"/>
          </p:nvPr>
        </p:nvSpPr>
        <p:spPr/>
        <p:txBody>
          <a:bodyPr/>
          <a:lstStyle/>
          <a:p>
            <a:fld id="{0051202C-6FCA-47BF-A069-6BD4B76A10DB}"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pic>
        <p:nvPicPr>
          <p:cNvPr id="1030" name="Picture 6" descr="C:\Users\Julie Terberg\AppData\Local\Microsoft\Windows\Temporary Internet Files\Content.IE5\GCBJHWM8\MP900385256[1].jpg"/>
          <p:cNvPicPr>
            <a:picLocks noChangeAspect="1" noChangeArrowheads="1"/>
          </p:cNvPicPr>
          <p:nvPr/>
        </p:nvPicPr>
        <p:blipFill rotWithShape="1">
          <a:blip r:embed="rId2" cstate="print">
            <a:duotone>
              <a:schemeClr val="accent4">
                <a:shade val="45000"/>
                <a:satMod val="135000"/>
              </a:schemeClr>
              <a:prstClr val="white"/>
            </a:duotone>
            <a:extLst>
              <a:ext uri="{28A0092B-C50C-407E-A947-70E740481C1C}">
                <a14:useLocalDpi xmlns:a14="http://schemas.microsoft.com/office/drawing/2010/main" xmlns="" val="0"/>
              </a:ext>
            </a:extLst>
          </a:blip>
          <a:srcRect/>
          <a:stretch/>
        </p:blipFill>
        <p:spPr bwMode="auto">
          <a:xfrm>
            <a:off x="0" y="0"/>
            <a:ext cx="9144000" cy="3635829"/>
          </a:xfrm>
          <a:prstGeom prst="rect">
            <a:avLst/>
          </a:prstGeom>
          <a:noFill/>
          <a:extLst>
            <a:ext uri="{909E8E84-426E-40DD-AFC4-6F175D3DCCD1}">
              <a14:hiddenFill xmlns:a14="http://schemas.microsoft.com/office/drawing/2010/main" xmlns="">
                <a:solidFill>
                  <a:srgbClr val="FFFFFF"/>
                </a:solidFill>
              </a14:hiddenFill>
            </a:ext>
          </a:extLst>
        </p:spPr>
      </p:pic>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lumMod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71499" y="4343400"/>
            <a:ext cx="8001000" cy="533400"/>
          </a:xfrm>
        </p:spPr>
        <p:txBody>
          <a:bodyPr>
            <a:normAutofit/>
          </a:bodyPr>
          <a:lstStyle>
            <a:lvl1pPr marL="0" indent="0" algn="ctr">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A11DB9D-04C0-4803-830A-408FA3505BFD}" type="datetimeFigureOut">
              <a:rPr lang="en-US" smtClean="0"/>
              <a:pPr/>
              <a:t>10/24/2013</a:t>
            </a:fld>
            <a:endParaRPr lang="en-US"/>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11DB9D-04C0-4803-830A-408FA3505BFD}" type="datetimeFigureOut">
              <a:rPr lang="en-US" smtClean="0"/>
              <a:pPr/>
              <a:t>10/24/2013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9A9B3-DF5D-474B-A420-AB2C65F499E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11DB9D-04C0-4803-830A-408FA3505BFD}" type="datetimeFigureOut">
              <a:rPr lang="en-US" smtClean="0"/>
              <a:pPr/>
              <a:t>10/24/2013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96000" y="6356350"/>
            <a:ext cx="762000" cy="365125"/>
          </a:xfrm>
        </p:spPr>
        <p:txBody>
          <a:bodyPr/>
          <a:lstStyle/>
          <a:p>
            <a:fld id="{2589A9B3-DF5D-474B-A420-AB2C65F499E1}" type="slidenum">
              <a:rPr lang="en-US" smtClean="0"/>
              <a:pPr/>
              <a:t>‹#›</a:t>
            </a:fld>
            <a:endParaRPr lang="en-US"/>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marL="342900" indent="-342900">
              <a:lnSpc>
                <a:spcPct val="90000"/>
              </a:lnSpc>
              <a:spcBef>
                <a:spcPts val="0"/>
              </a:spcBef>
              <a:spcAft>
                <a:spcPts val="800"/>
              </a:spcAft>
              <a:buSzPct val="100000"/>
              <a:buFont typeface="Arial"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A11DB9D-04C0-4803-830A-408FA3505BFD}" type="datetimeFigureOut">
              <a:rPr lang="en-US" smtClean="0"/>
              <a:pPr/>
              <a:t>10/24/2013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9A9B3-DF5D-474B-A420-AB2C65F499E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11DB9D-04C0-4803-830A-408FA3505BFD}" type="datetimeFigureOut">
              <a:rPr lang="en-US" smtClean="0"/>
              <a:pPr/>
              <a:t>10/24/2013</a:t>
            </a:fld>
            <a:endParaRPr lang="en-US"/>
          </a:p>
        </p:txBody>
      </p:sp>
      <p:sp>
        <p:nvSpPr>
          <p:cNvPr id="5" name="Footer Placeholder 4"/>
          <p:cNvSpPr>
            <a:spLocks noGrp="1"/>
          </p:cNvSpPr>
          <p:nvPr>
            <p:ph type="ftr" sz="quarter" idx="11"/>
          </p:nvPr>
        </p:nvSpPr>
        <p:spPr>
          <a:xfrm>
            <a:off x="5791200" y="6356350"/>
            <a:ext cx="2895600" cy="365125"/>
          </a:xfrm>
        </p:spPr>
        <p:txBody>
          <a:bodyPr/>
          <a:lstStyle/>
          <a:p>
            <a:endParaRPr lang="en-US"/>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2589A9B3-DF5D-474B-A420-AB2C65F499E1}" type="slidenum">
              <a:rPr lang="en-US" smtClean="0"/>
              <a:pPr/>
              <a:t>‹#›</a:t>
            </a:fld>
            <a:endParaRPr lang="en-US"/>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11DB9D-04C0-4803-830A-408FA3505BFD}" type="datetimeFigureOut">
              <a:rPr lang="en-US" smtClean="0"/>
              <a:pPr/>
              <a:t>10/24/2013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89A9B3-DF5D-474B-A420-AB2C65F499E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11DB9D-04C0-4803-830A-408FA3505BFD}" type="datetimeFigureOut">
              <a:rPr lang="en-US" smtClean="0"/>
              <a:pPr/>
              <a:t>10/24/2013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89A9B3-DF5D-474B-A420-AB2C65F499E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11DB9D-04C0-4803-830A-408FA3505BFD}" type="datetimeFigureOut">
              <a:rPr lang="en-US" smtClean="0"/>
              <a:pPr/>
              <a:t>10/24/2013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89A9B3-DF5D-474B-A420-AB2C65F499E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11DB9D-04C0-4803-830A-408FA3505BFD}" type="datetimeFigureOut">
              <a:rPr lang="en-US" smtClean="0"/>
              <a:pPr/>
              <a:t>10/24/2013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89A9B3-DF5D-474B-A420-AB2C65F499E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A11DB9D-04C0-4803-830A-408FA3505BFD}" type="datetimeFigureOut">
              <a:rPr lang="en-US" smtClean="0"/>
              <a:pPr/>
              <a:t>10/24/2013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89A9B3-DF5D-474B-A420-AB2C65F499E1}" type="slidenum">
              <a:rPr lang="en-US" smtClean="0"/>
              <a:pPr/>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1A11DB9D-04C0-4803-830A-408FA3505BFD}" type="datetimeFigureOut">
              <a:rPr lang="en-US" smtClean="0"/>
              <a:pPr/>
              <a:t>10/24/2013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89A9B3-DF5D-474B-A420-AB2C65F499E1}" type="slidenum">
              <a:rPr lang="en-US" smtClean="0"/>
              <a:pPr/>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1A11DB9D-04C0-4803-830A-408FA3505BFD}" type="datetimeFigureOut">
              <a:rPr lang="en-US" smtClean="0"/>
              <a:pPr/>
              <a:t>10/24/2013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2589A9B3-DF5D-474B-A420-AB2C65F499E1}" type="slidenum">
              <a:rPr lang="en-US" smtClean="0"/>
              <a:pPr/>
              <a:t>‹#›</a:t>
            </a:fld>
            <a:endParaRPr lang="en-US"/>
          </a:p>
        </p:txBody>
      </p:sp>
      <p:sp>
        <p:nvSpPr>
          <p:cNvPr id="9" name="Rectangle 8"/>
          <p:cNvSpPr/>
          <p:nvPr/>
        </p:nvSpPr>
        <p:spPr>
          <a:xfrm>
            <a:off x="0" y="1368552"/>
            <a:ext cx="9144000" cy="149352"/>
          </a:xfrm>
          <a:prstGeom prst="rect">
            <a:avLst/>
          </a:prstGeom>
          <a:solidFill>
            <a:schemeClr val="accent1">
              <a:lumMod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100000"/>
        <a:buFont typeface="Arial" pitchFamily="34" charset="0"/>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 Target="slide61.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 Target="slide6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59.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slide" Target="slide6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slide" Target="slide6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slide" Target="slide2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slide" Target="slide4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slide" Target="slide3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200400"/>
            <a:ext cx="8686800" cy="1470025"/>
          </a:xfrm>
        </p:spPr>
        <p:txBody>
          <a:bodyPr/>
          <a:lstStyle/>
          <a:p>
            <a:r>
              <a:rPr lang="en-US" dirty="0" smtClean="0"/>
              <a:t>Dynamic Discovery in Wireless Networks</a:t>
            </a:r>
            <a:endParaRPr lang="en-US" dirty="0"/>
          </a:p>
        </p:txBody>
      </p:sp>
      <p:sp>
        <p:nvSpPr>
          <p:cNvPr id="3" name="Subtitle 2"/>
          <p:cNvSpPr>
            <a:spLocks noGrp="1"/>
          </p:cNvSpPr>
          <p:nvPr>
            <p:ph type="subTitle" idx="1"/>
          </p:nvPr>
        </p:nvSpPr>
        <p:spPr>
          <a:xfrm>
            <a:off x="533400" y="4876800"/>
            <a:ext cx="8001000" cy="533400"/>
          </a:xfrm>
        </p:spPr>
        <p:txBody>
          <a:bodyPr/>
          <a:lstStyle/>
          <a:p>
            <a:r>
              <a:rPr lang="en-US" dirty="0" err="1" smtClean="0"/>
              <a:t>Abhishek</a:t>
            </a:r>
            <a:r>
              <a:rPr lang="en-US" dirty="0" smtClean="0"/>
              <a:t> </a:t>
            </a:r>
            <a:r>
              <a:rPr lang="en-US" dirty="0" err="1" smtClean="0"/>
              <a:t>Samanta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Service Discovery: </a:t>
            </a:r>
            <a:r>
              <a:rPr lang="en-US" sz="4400" dirty="0" smtClean="0"/>
              <a:t>Existing security</a:t>
            </a:r>
            <a:endParaRPr lang="en-US" dirty="0"/>
          </a:p>
        </p:txBody>
      </p:sp>
      <p:sp>
        <p:nvSpPr>
          <p:cNvPr id="3" name="Content Placeholder 2"/>
          <p:cNvSpPr>
            <a:spLocks noGrp="1"/>
          </p:cNvSpPr>
          <p:nvPr>
            <p:ph idx="1"/>
          </p:nvPr>
        </p:nvSpPr>
        <p:spPr/>
        <p:txBody>
          <a:bodyPr/>
          <a:lstStyle/>
          <a:p>
            <a:r>
              <a:rPr lang="en-US" dirty="0" smtClean="0"/>
              <a:t>Dummies</a:t>
            </a:r>
            <a:r>
              <a:rPr lang="en-US" baseline="30000" dirty="0" smtClean="0"/>
              <a:t>§</a:t>
            </a:r>
            <a:endParaRPr lang="en-US" dirty="0"/>
          </a:p>
        </p:txBody>
      </p:sp>
      <p:sp>
        <p:nvSpPr>
          <p:cNvPr id="9" name="Oval 8"/>
          <p:cNvSpPr/>
          <p:nvPr/>
        </p:nvSpPr>
        <p:spPr>
          <a:xfrm>
            <a:off x="5638800" y="2895600"/>
            <a:ext cx="304800" cy="30480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6400800" y="2667000"/>
            <a:ext cx="304800" cy="304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6096000" y="3276600"/>
            <a:ext cx="304800" cy="304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800600" y="3048000"/>
            <a:ext cx="304800" cy="304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5181600" y="2362200"/>
            <a:ext cx="304800" cy="304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server.jpg"/>
          <p:cNvPicPr>
            <a:picLocks noChangeAspect="1"/>
          </p:cNvPicPr>
          <p:nvPr/>
        </p:nvPicPr>
        <p:blipFill>
          <a:blip r:embed="rId3" cstate="print"/>
          <a:stretch>
            <a:fillRect/>
          </a:stretch>
        </p:blipFill>
        <p:spPr>
          <a:xfrm>
            <a:off x="1143000" y="2590800"/>
            <a:ext cx="609600" cy="942109"/>
          </a:xfrm>
          <a:prstGeom prst="rect">
            <a:avLst/>
          </a:prstGeom>
        </p:spPr>
      </p:pic>
      <p:sp>
        <p:nvSpPr>
          <p:cNvPr id="15" name="TextBox 14"/>
          <p:cNvSpPr txBox="1"/>
          <p:nvPr/>
        </p:nvSpPr>
        <p:spPr>
          <a:xfrm>
            <a:off x="1066800" y="3581400"/>
            <a:ext cx="1219200" cy="646331"/>
          </a:xfrm>
          <a:prstGeom prst="rect">
            <a:avLst/>
          </a:prstGeom>
          <a:noFill/>
        </p:spPr>
        <p:txBody>
          <a:bodyPr wrap="square" rtlCol="0">
            <a:spAutoFit/>
          </a:bodyPr>
          <a:lstStyle/>
          <a:p>
            <a:r>
              <a:rPr lang="en-US" dirty="0" smtClean="0"/>
              <a:t>LBS server</a:t>
            </a:r>
            <a:endParaRPr lang="en-US" dirty="0"/>
          </a:p>
        </p:txBody>
      </p:sp>
      <p:cxnSp>
        <p:nvCxnSpPr>
          <p:cNvPr id="17" name="Curved Connector 16"/>
          <p:cNvCxnSpPr/>
          <p:nvPr/>
        </p:nvCxnSpPr>
        <p:spPr>
          <a:xfrm rot="10800000" flipV="1">
            <a:off x="1752600" y="2819400"/>
            <a:ext cx="2514600" cy="76200"/>
          </a:xfrm>
          <a:prstGeom prst="curvedConnector3">
            <a:avLst>
              <a:gd name="adj1" fmla="val 50000"/>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4343400" y="2057400"/>
            <a:ext cx="2971800" cy="1828800"/>
          </a:xfrm>
          <a:prstGeom prst="ellipse">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7010400" y="4191000"/>
            <a:ext cx="304800" cy="304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172200" y="4038600"/>
            <a:ext cx="304800" cy="304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239000" y="3657600"/>
            <a:ext cx="304800" cy="304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7543800" y="2895600"/>
            <a:ext cx="304800" cy="304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5410200" y="2286000"/>
            <a:ext cx="2743200" cy="2514600"/>
          </a:xfrm>
          <a:prstGeom prst="ellipse">
            <a:avLst/>
          </a:prstGeom>
          <a:noFill/>
          <a:ln>
            <a:solidFill>
              <a:schemeClr val="accent5">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905000" y="2438400"/>
            <a:ext cx="2286000" cy="369332"/>
          </a:xfrm>
          <a:prstGeom prst="rect">
            <a:avLst/>
          </a:prstGeom>
          <a:noFill/>
        </p:spPr>
        <p:txBody>
          <a:bodyPr wrap="square" rtlCol="0">
            <a:spAutoFit/>
          </a:bodyPr>
          <a:lstStyle/>
          <a:p>
            <a:r>
              <a:rPr lang="en-US" dirty="0" smtClean="0"/>
              <a:t>Set of locations</a:t>
            </a:r>
            <a:endParaRPr lang="en-US" dirty="0"/>
          </a:p>
        </p:txBody>
      </p:sp>
      <p:cxnSp>
        <p:nvCxnSpPr>
          <p:cNvPr id="28" name="Curved Connector 27"/>
          <p:cNvCxnSpPr/>
          <p:nvPr/>
        </p:nvCxnSpPr>
        <p:spPr>
          <a:xfrm rot="10800000">
            <a:off x="1828800" y="3200400"/>
            <a:ext cx="3886200" cy="1295400"/>
          </a:xfrm>
          <a:prstGeom prst="curvedConnector3">
            <a:avLst>
              <a:gd name="adj1" fmla="val 50000"/>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3048000" y="4572000"/>
            <a:ext cx="2286000" cy="369332"/>
          </a:xfrm>
          <a:prstGeom prst="rect">
            <a:avLst/>
          </a:prstGeom>
          <a:noFill/>
        </p:spPr>
        <p:txBody>
          <a:bodyPr wrap="square" rtlCol="0">
            <a:spAutoFit/>
          </a:bodyPr>
          <a:lstStyle/>
          <a:p>
            <a:r>
              <a:rPr lang="en-US" dirty="0" smtClean="0"/>
              <a:t>Set of locations</a:t>
            </a:r>
            <a:endParaRPr lang="en-US" dirty="0"/>
          </a:p>
        </p:txBody>
      </p:sp>
      <p:sp>
        <p:nvSpPr>
          <p:cNvPr id="30" name="Rounded Rectangle 29"/>
          <p:cNvSpPr/>
          <p:nvPr/>
        </p:nvSpPr>
        <p:spPr>
          <a:xfrm>
            <a:off x="685800" y="5334001"/>
            <a:ext cx="7924800" cy="1143000"/>
          </a:xfrm>
          <a:prstGeom prst="roundRect">
            <a:avLst/>
          </a:prstGeom>
          <a:gradFill>
            <a:gsLst>
              <a:gs pos="0">
                <a:srgbClr val="FFEFD1"/>
              </a:gs>
              <a:gs pos="64999">
                <a:srgbClr val="F0EBD5"/>
              </a:gs>
              <a:gs pos="100000">
                <a:srgbClr val="D1C39F"/>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914400" y="5410200"/>
            <a:ext cx="7620000" cy="1077218"/>
          </a:xfrm>
          <a:prstGeom prst="rect">
            <a:avLst/>
          </a:prstGeom>
          <a:noFill/>
        </p:spPr>
        <p:txBody>
          <a:bodyPr wrap="square" rtlCol="0">
            <a:spAutoFit/>
          </a:bodyPr>
          <a:lstStyle/>
          <a:p>
            <a:r>
              <a:rPr lang="en-US" dirty="0" smtClean="0"/>
              <a:t>Reference:</a:t>
            </a:r>
            <a:endParaRPr lang="en-US" sz="1700" dirty="0" smtClean="0"/>
          </a:p>
          <a:p>
            <a:pPr>
              <a:buNone/>
            </a:pPr>
            <a:r>
              <a:rPr lang="en-US" sz="1400" dirty="0" smtClean="0"/>
              <a:t>§ H. Kido, Y. Yanagisawa, T. Satoh, An anonymous communication technique using dummies for location-based services.</a:t>
            </a:r>
          </a:p>
          <a:p>
            <a:pPr lvl="1">
              <a:buFont typeface="Arial" pitchFamily="34" charset="0"/>
              <a:buChar char="•"/>
            </a:pP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1000"/>
                                        <p:tgtEl>
                                          <p:spTgt spid="2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fade">
                                      <p:cBhvr>
                                        <p:cTn id="10" dur="1000"/>
                                        <p:tgtEl>
                                          <p:spTgt spid="2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fade">
                                      <p:cBhvr>
                                        <p:cTn id="13" dur="1000"/>
                                        <p:tgtEl>
                                          <p:spTgt spid="25"/>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2"/>
                                        </p:tgtEl>
                                        <p:attrNameLst>
                                          <p:attrName>style.visibility</p:attrName>
                                        </p:attrNameLst>
                                      </p:cBhvr>
                                      <p:to>
                                        <p:strVal val="visible"/>
                                      </p:to>
                                    </p:set>
                                    <p:animEffect transition="in" filter="fade">
                                      <p:cBhvr>
                                        <p:cTn id="16" dur="1000"/>
                                        <p:tgtEl>
                                          <p:spTgt spid="22"/>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fade">
                                      <p:cBhvr>
                                        <p:cTn id="19" dur="1000"/>
                                        <p:tgtEl>
                                          <p:spTgt spid="2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1000"/>
                                        <p:tgtEl>
                                          <p:spTgt spid="2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fade">
                                      <p:cBhvr>
                                        <p:cTn id="25" dur="1000"/>
                                        <p:tgtEl>
                                          <p:spTgt spid="24"/>
                                        </p:tgtEl>
                                      </p:cBhvr>
                                    </p:animEffect>
                                  </p:childTnLst>
                                </p:cTn>
                              </p:par>
                            </p:childTnLst>
                          </p:cTn>
                        </p:par>
                      </p:childTnLst>
                    </p:cTn>
                  </p:par>
                  <p:par>
                    <p:cTn id="26" fill="hold">
                      <p:stCondLst>
                        <p:cond delay="indefinite"/>
                      </p:stCondLst>
                      <p:childTnLst>
                        <p:par>
                          <p:cTn id="27" fill="hold">
                            <p:stCondLst>
                              <p:cond delay="0"/>
                            </p:stCondLst>
                            <p:childTnLst>
                              <p:par>
                                <p:cTn id="28" presetID="26" presetClass="emph" presetSubtype="0" fill="hold" grpId="0" nodeType="clickEffect">
                                  <p:stCondLst>
                                    <p:cond delay="0"/>
                                  </p:stCondLst>
                                  <p:childTnLst>
                                    <p:animEffect transition="out" filter="fade">
                                      <p:cBhvr>
                                        <p:cTn id="29" dur="1000" tmFilter="0, 0; .2, .5; .8, .5; 1, 0"/>
                                        <p:tgtEl>
                                          <p:spTgt spid="11"/>
                                        </p:tgtEl>
                                      </p:cBhvr>
                                    </p:animEffect>
                                    <p:animScale>
                                      <p:cBhvr>
                                        <p:cTn id="30" dur="500" autoRev="1" fill="hold"/>
                                        <p:tgtEl>
                                          <p:spTgt spid="11"/>
                                        </p:tgtEl>
                                      </p:cBhvr>
                                      <p:by x="105000" y="105000"/>
                                    </p:animScale>
                                  </p:childTnLst>
                                </p:cTn>
                              </p:par>
                              <p:par>
                                <p:cTn id="31" presetID="26" presetClass="emph" presetSubtype="0" fill="hold" grpId="0" nodeType="withEffect">
                                  <p:stCondLst>
                                    <p:cond delay="0"/>
                                  </p:stCondLst>
                                  <p:childTnLst>
                                    <p:animEffect transition="out" filter="fade">
                                      <p:cBhvr>
                                        <p:cTn id="32" dur="1000" tmFilter="0, 0; .2, .5; .8, .5; 1, 0"/>
                                        <p:tgtEl>
                                          <p:spTgt spid="10"/>
                                        </p:tgtEl>
                                      </p:cBhvr>
                                    </p:animEffect>
                                    <p:animScale>
                                      <p:cBhvr>
                                        <p:cTn id="33" dur="500" autoRev="1" fill="hold"/>
                                        <p:tgtEl>
                                          <p:spTgt spid="10"/>
                                        </p:tgtEl>
                                      </p:cBhvr>
                                      <p:by x="105000" y="105000"/>
                                    </p:animScale>
                                  </p:childTnLst>
                                </p:cTn>
                              </p:par>
                              <p:par>
                                <p:cTn id="34" presetID="26" presetClass="emph" presetSubtype="0" fill="hold" grpId="0" nodeType="withEffect">
                                  <p:stCondLst>
                                    <p:cond delay="0"/>
                                  </p:stCondLst>
                                  <p:childTnLst>
                                    <p:animEffect transition="out" filter="fade">
                                      <p:cBhvr>
                                        <p:cTn id="35" dur="1000" tmFilter="0, 0; .2, .5; .8, .5; 1, 0"/>
                                        <p:tgtEl>
                                          <p:spTgt spid="9"/>
                                        </p:tgtEl>
                                      </p:cBhvr>
                                    </p:animEffect>
                                    <p:animScale>
                                      <p:cBhvr>
                                        <p:cTn id="36" dur="500" autoRev="1" fill="hold"/>
                                        <p:tgtEl>
                                          <p:spTgt spid="9"/>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21" grpId="0" animBg="1"/>
      <p:bldP spid="22" grpId="0" animBg="1"/>
      <p:bldP spid="23" grpId="0" animBg="1"/>
      <p:bldP spid="24" grpId="0" animBg="1"/>
      <p:bldP spid="25" grpId="0" animBg="1"/>
      <p:bldP spid="2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Service Discovery: </a:t>
            </a:r>
            <a:r>
              <a:rPr lang="en-US" sz="4400" dirty="0" smtClean="0"/>
              <a:t>Existing security</a:t>
            </a:r>
            <a:endParaRPr lang="en-US" dirty="0"/>
          </a:p>
        </p:txBody>
      </p:sp>
      <p:sp>
        <p:nvSpPr>
          <p:cNvPr id="3" name="Content Placeholder 2"/>
          <p:cNvSpPr>
            <a:spLocks noGrp="1"/>
          </p:cNvSpPr>
          <p:nvPr>
            <p:ph idx="1"/>
          </p:nvPr>
        </p:nvSpPr>
        <p:spPr/>
        <p:txBody>
          <a:bodyPr/>
          <a:lstStyle/>
          <a:p>
            <a:r>
              <a:rPr lang="en-US" dirty="0" smtClean="0"/>
              <a:t>Location perturbation</a:t>
            </a:r>
            <a:r>
              <a:rPr lang="en-US" baseline="30000" dirty="0" smtClean="0"/>
              <a:t>†</a:t>
            </a:r>
          </a:p>
          <a:p>
            <a:endParaRPr lang="en-US" baseline="30000" dirty="0" smtClean="0"/>
          </a:p>
          <a:p>
            <a:endParaRPr lang="en-US" baseline="30000" dirty="0" smtClean="0"/>
          </a:p>
          <a:p>
            <a:endParaRPr lang="en-US" baseline="30000" dirty="0" smtClean="0"/>
          </a:p>
          <a:p>
            <a:endParaRPr lang="en-US" baseline="30000" dirty="0" smtClean="0"/>
          </a:p>
          <a:p>
            <a:endParaRPr lang="en-US" baseline="30000" dirty="0" smtClean="0"/>
          </a:p>
          <a:p>
            <a:endParaRPr lang="en-US" baseline="30000" dirty="0" smtClean="0"/>
          </a:p>
          <a:p>
            <a:endParaRPr lang="en-US" baseline="30000" dirty="0" smtClean="0"/>
          </a:p>
          <a:p>
            <a:pPr>
              <a:buNone/>
            </a:pPr>
            <a:endParaRPr lang="en-US" dirty="0" smtClean="0"/>
          </a:p>
        </p:txBody>
      </p:sp>
      <p:sp>
        <p:nvSpPr>
          <p:cNvPr id="4" name="Oval 3"/>
          <p:cNvSpPr/>
          <p:nvPr/>
        </p:nvSpPr>
        <p:spPr>
          <a:xfrm>
            <a:off x="2133600" y="2514600"/>
            <a:ext cx="2133600" cy="2057400"/>
          </a:xfrm>
          <a:prstGeom prst="ellipse">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048000" y="3429000"/>
            <a:ext cx="304800" cy="30480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267201" y="2438400"/>
            <a:ext cx="2438400" cy="2209800"/>
          </a:xfrm>
          <a:prstGeom prst="ellipse">
            <a:avLst/>
          </a:prstGeom>
          <a:solidFill>
            <a:schemeClr val="accent5">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334000" y="3429000"/>
            <a:ext cx="348343" cy="327378"/>
          </a:xfrm>
          <a:prstGeom prst="ellipse">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p:cNvCxnSpPr>
            <a:stCxn id="4" idx="2"/>
          </p:cNvCxnSpPr>
          <p:nvPr/>
        </p:nvCxnSpPr>
        <p:spPr>
          <a:xfrm rot="10800000" flipH="1" flipV="1">
            <a:off x="2133600" y="3543300"/>
            <a:ext cx="914400" cy="38100"/>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362200" y="3200400"/>
            <a:ext cx="457200" cy="369332"/>
          </a:xfrm>
          <a:prstGeom prst="rect">
            <a:avLst/>
          </a:prstGeom>
          <a:noFill/>
        </p:spPr>
        <p:txBody>
          <a:bodyPr wrap="square" rtlCol="0">
            <a:spAutoFit/>
          </a:bodyPr>
          <a:lstStyle/>
          <a:p>
            <a:r>
              <a:rPr lang="en-US" dirty="0" smtClean="0"/>
              <a:t>r</a:t>
            </a:r>
            <a:r>
              <a:rPr lang="en-US" baseline="-25000" dirty="0" smtClean="0"/>
              <a:t>1</a:t>
            </a:r>
            <a:endParaRPr lang="en-US" baseline="-25000" dirty="0"/>
          </a:p>
        </p:txBody>
      </p:sp>
      <p:cxnSp>
        <p:nvCxnSpPr>
          <p:cNvPr id="13" name="Straight Arrow Connector 12"/>
          <p:cNvCxnSpPr>
            <a:stCxn id="8" idx="6"/>
            <a:endCxn id="7" idx="6"/>
          </p:cNvCxnSpPr>
          <p:nvPr/>
        </p:nvCxnSpPr>
        <p:spPr>
          <a:xfrm flipV="1">
            <a:off x="5682343" y="3543300"/>
            <a:ext cx="1023258" cy="49389"/>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867400" y="3200400"/>
            <a:ext cx="457200" cy="369332"/>
          </a:xfrm>
          <a:prstGeom prst="rect">
            <a:avLst/>
          </a:prstGeom>
          <a:noFill/>
        </p:spPr>
        <p:txBody>
          <a:bodyPr wrap="square" rtlCol="0">
            <a:spAutoFit/>
          </a:bodyPr>
          <a:lstStyle/>
          <a:p>
            <a:r>
              <a:rPr lang="en-US" dirty="0" smtClean="0"/>
              <a:t>r</a:t>
            </a:r>
            <a:r>
              <a:rPr lang="en-US" baseline="-25000" dirty="0" smtClean="0"/>
              <a:t>2</a:t>
            </a:r>
            <a:endParaRPr lang="en-US" baseline="-25000" dirty="0"/>
          </a:p>
        </p:txBody>
      </p:sp>
      <p:sp>
        <p:nvSpPr>
          <p:cNvPr id="15" name="Rounded Rectangle 14"/>
          <p:cNvSpPr/>
          <p:nvPr/>
        </p:nvSpPr>
        <p:spPr>
          <a:xfrm>
            <a:off x="533400" y="5334000"/>
            <a:ext cx="7924800" cy="1352729"/>
          </a:xfrm>
          <a:prstGeom prst="roundRect">
            <a:avLst/>
          </a:prstGeom>
          <a:gradFill>
            <a:gsLst>
              <a:gs pos="0">
                <a:srgbClr val="FFEFD1"/>
              </a:gs>
              <a:gs pos="64999">
                <a:srgbClr val="F0EBD5"/>
              </a:gs>
              <a:gs pos="100000">
                <a:srgbClr val="D1C39F"/>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762000" y="5486401"/>
            <a:ext cx="7620000" cy="1200329"/>
          </a:xfrm>
          <a:prstGeom prst="rect">
            <a:avLst/>
          </a:prstGeom>
          <a:noFill/>
        </p:spPr>
        <p:txBody>
          <a:bodyPr wrap="square" rtlCol="0">
            <a:spAutoFit/>
          </a:bodyPr>
          <a:lstStyle/>
          <a:p>
            <a:r>
              <a:rPr lang="en-US" dirty="0" smtClean="0"/>
              <a:t>Reference:</a:t>
            </a:r>
            <a:endParaRPr lang="en-US" sz="1700" dirty="0" smtClean="0"/>
          </a:p>
          <a:p>
            <a:pPr>
              <a:buNone/>
            </a:pPr>
            <a:r>
              <a:rPr lang="en-US" sz="1700" dirty="0" smtClean="0"/>
              <a:t> </a:t>
            </a:r>
            <a:r>
              <a:rPr lang="en-US" dirty="0" smtClean="0"/>
              <a:t>† B. </a:t>
            </a:r>
            <a:r>
              <a:rPr lang="en-US" dirty="0" err="1" smtClean="0"/>
              <a:t>Gedik</a:t>
            </a:r>
            <a:r>
              <a:rPr lang="en-US" dirty="0" smtClean="0"/>
              <a:t>, L. Liu, A customized k-anonymity model for protecting location privacy</a:t>
            </a:r>
          </a:p>
          <a:p>
            <a:pPr lvl="1">
              <a:buFont typeface="Arial" pitchFamily="34" charset="0"/>
              <a:buChar char="•"/>
            </a:pPr>
            <a:endParaRPr lang="en-US" dirty="0">
              <a:solidFill>
                <a:schemeClr val="bg1"/>
              </a:solidFill>
            </a:endParaRPr>
          </a:p>
        </p:txBody>
      </p:sp>
      <p:sp>
        <p:nvSpPr>
          <p:cNvPr id="18" name="TextBox 17"/>
          <p:cNvSpPr txBox="1"/>
          <p:nvPr/>
        </p:nvSpPr>
        <p:spPr>
          <a:xfrm>
            <a:off x="6781800" y="2133600"/>
            <a:ext cx="1828800" cy="369332"/>
          </a:xfrm>
          <a:prstGeom prst="rect">
            <a:avLst/>
          </a:prstGeom>
          <a:noFill/>
        </p:spPr>
        <p:txBody>
          <a:bodyPr wrap="square" rtlCol="0">
            <a:spAutoFit/>
          </a:bodyPr>
          <a:lstStyle/>
          <a:p>
            <a:r>
              <a:rPr lang="en-US" dirty="0" smtClean="0"/>
              <a:t>Error  ≤ r</a:t>
            </a:r>
            <a:r>
              <a:rPr lang="en-US" baseline="-25000" dirty="0" smtClean="0"/>
              <a:t>1</a:t>
            </a:r>
            <a:r>
              <a:rPr lang="en-US" dirty="0" smtClean="0"/>
              <a:t> + r</a:t>
            </a:r>
            <a:r>
              <a:rPr lang="en-US" baseline="-25000" dirty="0" smtClean="0"/>
              <a:t>2</a:t>
            </a:r>
            <a:endParaRPr lang="en-US" baseline="-25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2000"/>
                                        <p:tgtEl>
                                          <p:spTgt spid="8"/>
                                        </p:tgtEl>
                                      </p:cBhvr>
                                    </p:animEffect>
                                  </p:childTnLst>
                                </p:cTn>
                              </p:par>
                              <p:par>
                                <p:cTn id="11" presetID="10"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2000"/>
                                        <p:tgtEl>
                                          <p:spTgt spid="1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20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fade">
                                      <p:cBhvr>
                                        <p:cTn id="2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4" grpId="0"/>
      <p:bldP spid="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Service Discovery: </a:t>
            </a:r>
            <a:r>
              <a:rPr lang="en-US" sz="4400" dirty="0" smtClean="0"/>
              <a:t>Framework</a:t>
            </a:r>
            <a:endParaRPr lang="en-US" dirty="0"/>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r>
              <a:rPr lang="en-US" dirty="0" smtClean="0"/>
              <a:t>A scalable framework that enables a group of mobile devices to privately share relevant locality specific information(s).</a:t>
            </a:r>
          </a:p>
          <a:p>
            <a:pPr>
              <a:buNone/>
            </a:pPr>
            <a:r>
              <a:rPr lang="en-US" dirty="0" smtClean="0"/>
              <a:t> </a:t>
            </a:r>
          </a:p>
          <a:p>
            <a:r>
              <a:rPr lang="en-US" dirty="0" smtClean="0"/>
              <a:t>Proposed system uses additive-</a:t>
            </a:r>
            <a:r>
              <a:rPr lang="en-US" dirty="0" err="1" smtClean="0"/>
              <a:t>homomorphic</a:t>
            </a:r>
            <a:r>
              <a:rPr lang="en-US" dirty="0" smtClean="0"/>
              <a:t>(e.g. </a:t>
            </a:r>
            <a:r>
              <a:rPr lang="en-US" dirty="0" err="1" smtClean="0"/>
              <a:t>Pailier</a:t>
            </a:r>
            <a:r>
              <a:rPr lang="en-US" dirty="0" smtClean="0"/>
              <a:t>) crypto-system to encrypt and decrypt data. </a:t>
            </a:r>
          </a:p>
          <a:p>
            <a:pPr lvl="1">
              <a:buFont typeface="Wingdings" pitchFamily="2" charset="2"/>
              <a:buChar char="§"/>
            </a:pPr>
            <a:r>
              <a:rPr lang="en-US" dirty="0" smtClean="0"/>
              <a:t>Enc(x) + Enc (y) = Enc (x + y)</a:t>
            </a:r>
          </a:p>
          <a:p>
            <a:pPr>
              <a:buNone/>
            </a:pPr>
            <a:endParaRPr lang="en-US" dirty="0" smtClean="0"/>
          </a:p>
          <a:p>
            <a:r>
              <a:rPr lang="en-US" dirty="0" smtClean="0"/>
              <a:t>Proposed framework:</a:t>
            </a:r>
          </a:p>
          <a:p>
            <a:pPr lvl="1">
              <a:buFont typeface="Wingdings" pitchFamily="2" charset="2"/>
              <a:buChar char="§"/>
            </a:pPr>
            <a:r>
              <a:rPr lang="en-US" dirty="0" smtClean="0"/>
              <a:t>Initialization</a:t>
            </a:r>
          </a:p>
          <a:p>
            <a:pPr lvl="2">
              <a:buNone/>
            </a:pPr>
            <a:r>
              <a:rPr lang="en-US" dirty="0" smtClean="0"/>
              <a:t>Server generates following blurs which are kept secret from clients,</a:t>
            </a:r>
          </a:p>
          <a:p>
            <a:pPr lvl="2">
              <a:buFont typeface="Wingdings" pitchFamily="2" charset="2"/>
              <a:buChar char="§"/>
            </a:pPr>
            <a:r>
              <a:rPr lang="en-US" dirty="0" smtClean="0"/>
              <a:t>Client-specific blur:  Random number specific to clients</a:t>
            </a:r>
          </a:p>
          <a:p>
            <a:pPr lvl="2">
              <a:buFont typeface="Wingdings" pitchFamily="2" charset="2"/>
              <a:buChar char="§"/>
            </a:pPr>
            <a:r>
              <a:rPr lang="en-US" dirty="0" smtClean="0"/>
              <a:t>Global blur: Random number.</a:t>
            </a:r>
          </a:p>
          <a:p>
            <a:pPr lvl="1">
              <a:buFont typeface="Wingdings" pitchFamily="2" charset="2"/>
              <a:buChar char="§"/>
            </a:pPr>
            <a:r>
              <a:rPr lang="en-US" dirty="0" err="1" smtClean="0"/>
              <a:t>ProfileUpdate</a:t>
            </a:r>
            <a:endParaRPr lang="en-US" dirty="0" smtClean="0"/>
          </a:p>
          <a:p>
            <a:pPr lvl="1">
              <a:buFont typeface="Wingdings" pitchFamily="2" charset="2"/>
              <a:buChar char="§"/>
            </a:pPr>
            <a:r>
              <a:rPr lang="en-US" dirty="0" err="1" smtClean="0"/>
              <a:t>HelpRequest</a:t>
            </a:r>
            <a:endParaRPr lang="en-US" dirty="0" smtClean="0"/>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Service Discovery: Central idea</a:t>
            </a:r>
            <a:endParaRPr lang="en-US" dirty="0"/>
          </a:p>
        </p:txBody>
      </p:sp>
      <p:sp>
        <p:nvSpPr>
          <p:cNvPr id="6" name="Flowchart: Process 5"/>
          <p:cNvSpPr/>
          <p:nvPr/>
        </p:nvSpPr>
        <p:spPr>
          <a:xfrm>
            <a:off x="838200" y="2133600"/>
            <a:ext cx="990600" cy="838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143000" y="2209800"/>
            <a:ext cx="533400" cy="584775"/>
          </a:xfrm>
          <a:prstGeom prst="rect">
            <a:avLst/>
          </a:prstGeom>
          <a:noFill/>
        </p:spPr>
        <p:txBody>
          <a:bodyPr wrap="square" rtlCol="0">
            <a:spAutoFit/>
          </a:bodyPr>
          <a:lstStyle/>
          <a:p>
            <a:r>
              <a:rPr lang="en-US" sz="3200" dirty="0" smtClean="0"/>
              <a:t>A</a:t>
            </a:r>
            <a:endParaRPr lang="en-US" sz="3200" dirty="0"/>
          </a:p>
        </p:txBody>
      </p:sp>
      <p:sp>
        <p:nvSpPr>
          <p:cNvPr id="8" name="Flowchart: Process 7"/>
          <p:cNvSpPr/>
          <p:nvPr/>
        </p:nvSpPr>
        <p:spPr>
          <a:xfrm>
            <a:off x="6629400" y="2133600"/>
            <a:ext cx="990600" cy="838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6934200" y="2209800"/>
            <a:ext cx="533400" cy="584775"/>
          </a:xfrm>
          <a:prstGeom prst="rect">
            <a:avLst/>
          </a:prstGeom>
          <a:noFill/>
        </p:spPr>
        <p:txBody>
          <a:bodyPr wrap="square" rtlCol="0">
            <a:spAutoFit/>
          </a:bodyPr>
          <a:lstStyle/>
          <a:p>
            <a:r>
              <a:rPr lang="en-US" sz="3200" dirty="0" smtClean="0"/>
              <a:t>B</a:t>
            </a:r>
            <a:endParaRPr lang="en-US" sz="3200" dirty="0"/>
          </a:p>
        </p:txBody>
      </p:sp>
      <p:sp>
        <p:nvSpPr>
          <p:cNvPr id="10" name="Flowchart: Process 9"/>
          <p:cNvSpPr/>
          <p:nvPr/>
        </p:nvSpPr>
        <p:spPr>
          <a:xfrm>
            <a:off x="3657600" y="2133600"/>
            <a:ext cx="990600" cy="838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962400" y="2209800"/>
            <a:ext cx="533400" cy="584775"/>
          </a:xfrm>
          <a:prstGeom prst="rect">
            <a:avLst/>
          </a:prstGeom>
          <a:noFill/>
        </p:spPr>
        <p:txBody>
          <a:bodyPr wrap="square" rtlCol="0">
            <a:spAutoFit/>
          </a:bodyPr>
          <a:lstStyle/>
          <a:p>
            <a:r>
              <a:rPr lang="en-US" sz="3200" dirty="0" smtClean="0"/>
              <a:t>C</a:t>
            </a:r>
            <a:endParaRPr lang="en-US" sz="3200" dirty="0"/>
          </a:p>
        </p:txBody>
      </p:sp>
      <p:sp>
        <p:nvSpPr>
          <p:cNvPr id="12" name="TextBox 11"/>
          <p:cNvSpPr txBox="1"/>
          <p:nvPr/>
        </p:nvSpPr>
        <p:spPr>
          <a:xfrm>
            <a:off x="914400" y="3048000"/>
            <a:ext cx="914400" cy="523220"/>
          </a:xfrm>
          <a:prstGeom prst="rect">
            <a:avLst/>
          </a:prstGeom>
          <a:noFill/>
        </p:spPr>
        <p:txBody>
          <a:bodyPr wrap="square" rtlCol="0">
            <a:spAutoFit/>
          </a:bodyPr>
          <a:lstStyle/>
          <a:p>
            <a:r>
              <a:rPr lang="en-US" sz="2800" dirty="0" smtClean="0"/>
              <a:t>a, r</a:t>
            </a:r>
            <a:endParaRPr lang="en-US" sz="2800" dirty="0"/>
          </a:p>
        </p:txBody>
      </p:sp>
      <p:sp>
        <p:nvSpPr>
          <p:cNvPr id="13" name="TextBox 12"/>
          <p:cNvSpPr txBox="1"/>
          <p:nvPr/>
        </p:nvSpPr>
        <p:spPr>
          <a:xfrm>
            <a:off x="6629400" y="3048000"/>
            <a:ext cx="914400" cy="523220"/>
          </a:xfrm>
          <a:prstGeom prst="rect">
            <a:avLst/>
          </a:prstGeom>
          <a:noFill/>
        </p:spPr>
        <p:txBody>
          <a:bodyPr wrap="square" rtlCol="0">
            <a:spAutoFit/>
          </a:bodyPr>
          <a:lstStyle/>
          <a:p>
            <a:r>
              <a:rPr lang="en-US" sz="2800" dirty="0" smtClean="0"/>
              <a:t>b, r</a:t>
            </a:r>
            <a:endParaRPr lang="en-US" sz="2800" dirty="0"/>
          </a:p>
        </p:txBody>
      </p:sp>
      <p:sp>
        <p:nvSpPr>
          <p:cNvPr id="14" name="Right Arrow 13"/>
          <p:cNvSpPr/>
          <p:nvPr/>
        </p:nvSpPr>
        <p:spPr>
          <a:xfrm>
            <a:off x="1752600" y="4343400"/>
            <a:ext cx="1752600" cy="533400"/>
          </a:xfrm>
          <a:prstGeom prst="right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5181600" y="3886200"/>
            <a:ext cx="1905000" cy="523220"/>
          </a:xfrm>
          <a:prstGeom prst="rect">
            <a:avLst/>
          </a:prstGeom>
          <a:noFill/>
        </p:spPr>
        <p:txBody>
          <a:bodyPr wrap="square" rtlCol="0">
            <a:spAutoFit/>
          </a:bodyPr>
          <a:lstStyle/>
          <a:p>
            <a:r>
              <a:rPr lang="en-US" sz="2800" dirty="0" smtClean="0"/>
              <a:t>(b-r)</a:t>
            </a:r>
            <a:r>
              <a:rPr lang="en-US" sz="2800" dirty="0" err="1" smtClean="0"/>
              <a:t>modP</a:t>
            </a:r>
            <a:endParaRPr lang="en-US" sz="2800" dirty="0"/>
          </a:p>
        </p:txBody>
      </p:sp>
      <p:sp>
        <p:nvSpPr>
          <p:cNvPr id="16" name="Left Arrow 15"/>
          <p:cNvSpPr/>
          <p:nvPr/>
        </p:nvSpPr>
        <p:spPr>
          <a:xfrm>
            <a:off x="4876800" y="4267200"/>
            <a:ext cx="1676400" cy="609600"/>
          </a:xfrm>
          <a:prstGeom prst="left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1676400" y="3886200"/>
            <a:ext cx="1905000" cy="523220"/>
          </a:xfrm>
          <a:prstGeom prst="rect">
            <a:avLst/>
          </a:prstGeom>
          <a:noFill/>
        </p:spPr>
        <p:txBody>
          <a:bodyPr wrap="square" rtlCol="0">
            <a:spAutoFit/>
          </a:bodyPr>
          <a:lstStyle/>
          <a:p>
            <a:r>
              <a:rPr lang="en-US" sz="2800" dirty="0" smtClean="0"/>
              <a:t>(</a:t>
            </a:r>
            <a:r>
              <a:rPr lang="en-US" sz="2800" dirty="0" err="1" smtClean="0"/>
              <a:t>a+r</a:t>
            </a:r>
            <a:r>
              <a:rPr lang="en-US" sz="2800" dirty="0" smtClean="0"/>
              <a:t>)</a:t>
            </a:r>
            <a:r>
              <a:rPr lang="en-US" sz="2800" dirty="0" err="1" smtClean="0"/>
              <a:t>modP</a:t>
            </a:r>
            <a:endParaRPr lang="en-US" sz="2800" dirty="0"/>
          </a:p>
        </p:txBody>
      </p:sp>
      <p:sp>
        <p:nvSpPr>
          <p:cNvPr id="19" name="Plus 18"/>
          <p:cNvSpPr/>
          <p:nvPr/>
        </p:nvSpPr>
        <p:spPr>
          <a:xfrm>
            <a:off x="3733800" y="5105400"/>
            <a:ext cx="914400" cy="914400"/>
          </a:xfrm>
          <a:prstGeom prst="mathPlus">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3505200" y="6019800"/>
            <a:ext cx="2057400" cy="461665"/>
          </a:xfrm>
          <a:prstGeom prst="rect">
            <a:avLst/>
          </a:prstGeom>
          <a:noFill/>
        </p:spPr>
        <p:txBody>
          <a:bodyPr wrap="square" rtlCol="0">
            <a:spAutoFit/>
          </a:bodyPr>
          <a:lstStyle/>
          <a:p>
            <a:r>
              <a:rPr lang="en-US" sz="2400" dirty="0" smtClean="0"/>
              <a:t>(</a:t>
            </a:r>
            <a:r>
              <a:rPr lang="en-US" sz="2400" dirty="0" err="1" smtClean="0"/>
              <a:t>a+b</a:t>
            </a:r>
            <a:r>
              <a:rPr lang="en-US" sz="2400" dirty="0" smtClean="0"/>
              <a:t>) mod P</a:t>
            </a:r>
            <a:endParaRPr lang="en-US" sz="2400" dirty="0"/>
          </a:p>
        </p:txBody>
      </p:sp>
      <p:sp>
        <p:nvSpPr>
          <p:cNvPr id="21" name="TextBox 20"/>
          <p:cNvSpPr txBox="1"/>
          <p:nvPr/>
        </p:nvSpPr>
        <p:spPr>
          <a:xfrm>
            <a:off x="3276600" y="3124200"/>
            <a:ext cx="1981200" cy="830997"/>
          </a:xfrm>
          <a:prstGeom prst="rect">
            <a:avLst/>
          </a:prstGeom>
          <a:noFill/>
        </p:spPr>
        <p:txBody>
          <a:bodyPr wrap="square" rtlCol="0">
            <a:spAutoFit/>
          </a:bodyPr>
          <a:lstStyle/>
          <a:p>
            <a:pPr algn="ctr"/>
            <a:r>
              <a:rPr lang="en-US" sz="2400" dirty="0" smtClean="0"/>
              <a:t>(</a:t>
            </a:r>
            <a:r>
              <a:rPr lang="en-US" sz="2400" dirty="0" err="1" smtClean="0"/>
              <a:t>a+b</a:t>
            </a:r>
            <a:r>
              <a:rPr lang="en-US" sz="2400" dirty="0" smtClean="0"/>
              <a:t>) </a:t>
            </a:r>
            <a:r>
              <a:rPr lang="en-US" sz="2400" dirty="0" err="1" smtClean="0"/>
              <a:t>modP</a:t>
            </a:r>
            <a:endParaRPr lang="en-US" sz="2400" dirty="0" smtClean="0"/>
          </a:p>
          <a:p>
            <a:pPr algn="ctr"/>
            <a:r>
              <a:rPr lang="en-US" sz="2400" dirty="0" smtClean="0"/>
              <a:t> ???</a:t>
            </a:r>
            <a:endParaRPr lang="en-US" sz="2400" dirty="0"/>
          </a:p>
        </p:txBody>
      </p:sp>
      <p:sp>
        <p:nvSpPr>
          <p:cNvPr id="22" name="TextBox 21"/>
          <p:cNvSpPr txBox="1"/>
          <p:nvPr/>
        </p:nvSpPr>
        <p:spPr>
          <a:xfrm>
            <a:off x="3200400" y="1600200"/>
            <a:ext cx="2895600" cy="523220"/>
          </a:xfrm>
          <a:prstGeom prst="rect">
            <a:avLst/>
          </a:prstGeom>
          <a:noFill/>
        </p:spPr>
        <p:txBody>
          <a:bodyPr wrap="square" rtlCol="0">
            <a:spAutoFit/>
          </a:bodyPr>
          <a:lstStyle/>
          <a:p>
            <a:r>
              <a:rPr lang="en-US" sz="2800" dirty="0" smtClean="0"/>
              <a:t>Public prime P</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20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2000"/>
                                        <p:tgtEl>
                                          <p:spTgt spid="1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2000"/>
                                        <p:tgtEl>
                                          <p:spTgt spid="15"/>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fade">
                                      <p:cBhvr>
                                        <p:cTn id="16" dur="2000"/>
                                        <p:tgtEl>
                                          <p:spTgt spid="17"/>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2000"/>
                                        <p:tgtEl>
                                          <p:spTgt spid="19"/>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p:bldP spid="16" grpId="0" animBg="1"/>
      <p:bldP spid="17" grpId="0"/>
      <p:bldP spid="19" grpId="0" animBg="1"/>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Service Discovery: </a:t>
            </a:r>
            <a:r>
              <a:rPr lang="en-US" sz="4400" dirty="0" err="1" smtClean="0"/>
              <a:t>ProfileUpdate</a:t>
            </a:r>
            <a:endParaRPr lang="en-US" dirty="0"/>
          </a:p>
        </p:txBody>
      </p:sp>
      <p:sp>
        <p:nvSpPr>
          <p:cNvPr id="3" name="Content Placeholder 2"/>
          <p:cNvSpPr>
            <a:spLocks noGrp="1"/>
          </p:cNvSpPr>
          <p:nvPr>
            <p:ph idx="1"/>
          </p:nvPr>
        </p:nvSpPr>
        <p:spPr/>
        <p:txBody>
          <a:bodyPr/>
          <a:lstStyle/>
          <a:p>
            <a:r>
              <a:rPr lang="en-US" dirty="0" smtClean="0"/>
              <a:t>A profile is a d-dimensional vector. </a:t>
            </a:r>
          </a:p>
          <a:p>
            <a:r>
              <a:rPr lang="en-US" dirty="0" smtClean="0"/>
              <a:t>This phase is invoked by the clients whenever there is a change in the client profile. </a:t>
            </a:r>
          </a:p>
          <a:p>
            <a:r>
              <a:rPr lang="en-US" dirty="0" smtClean="0"/>
              <a:t>Sub-phases:</a:t>
            </a:r>
          </a:p>
          <a:p>
            <a:pPr lvl="1">
              <a:buFont typeface="Wingdings" pitchFamily="2" charset="2"/>
              <a:buChar char="§"/>
            </a:pPr>
            <a:r>
              <a:rPr lang="en-US" dirty="0" err="1" smtClean="0"/>
              <a:t>CapabilityUpdate</a:t>
            </a:r>
            <a:endParaRPr lang="en-US" dirty="0" smtClean="0"/>
          </a:p>
          <a:p>
            <a:pPr lvl="1">
              <a:buFont typeface="Wingdings" pitchFamily="2" charset="2"/>
              <a:buChar char="§"/>
            </a:pPr>
            <a:r>
              <a:rPr lang="en-US" dirty="0" err="1" smtClean="0"/>
              <a:t>CapabilityRedistribution</a:t>
            </a:r>
            <a:endParaRPr lang="en-US" dirty="0" smtClean="0"/>
          </a:p>
          <a:p>
            <a:pPr>
              <a:buNone/>
            </a:pPr>
            <a:endParaRPr lang="en-US" dirty="0"/>
          </a:p>
        </p:txBody>
      </p:sp>
      <p:pic>
        <p:nvPicPr>
          <p:cNvPr id="5" name="Picture 4" descr="angel.jpg"/>
          <p:cNvPicPr>
            <a:picLocks noChangeAspect="1"/>
          </p:cNvPicPr>
          <p:nvPr/>
        </p:nvPicPr>
        <p:blipFill>
          <a:blip r:embed="rId3" cstate="print"/>
          <a:stretch>
            <a:fillRect/>
          </a:stretch>
        </p:blipFill>
        <p:spPr>
          <a:xfrm>
            <a:off x="3581400" y="6019801"/>
            <a:ext cx="397897" cy="457200"/>
          </a:xfrm>
          <a:prstGeom prst="rect">
            <a:avLst/>
          </a:prstGeom>
        </p:spPr>
      </p:pic>
      <p:pic>
        <p:nvPicPr>
          <p:cNvPr id="6" name="Picture 5" descr="angel.jpg"/>
          <p:cNvPicPr>
            <a:picLocks noChangeAspect="1"/>
          </p:cNvPicPr>
          <p:nvPr/>
        </p:nvPicPr>
        <p:blipFill>
          <a:blip r:embed="rId3" cstate="print"/>
          <a:stretch>
            <a:fillRect/>
          </a:stretch>
        </p:blipFill>
        <p:spPr>
          <a:xfrm>
            <a:off x="2133600" y="5410200"/>
            <a:ext cx="397897" cy="457200"/>
          </a:xfrm>
          <a:prstGeom prst="rect">
            <a:avLst/>
          </a:prstGeom>
        </p:spPr>
      </p:pic>
      <p:pic>
        <p:nvPicPr>
          <p:cNvPr id="7" name="Picture 6" descr="angel.jpg"/>
          <p:cNvPicPr>
            <a:picLocks noChangeAspect="1"/>
          </p:cNvPicPr>
          <p:nvPr/>
        </p:nvPicPr>
        <p:blipFill>
          <a:blip r:embed="rId3" cstate="print"/>
          <a:stretch>
            <a:fillRect/>
          </a:stretch>
        </p:blipFill>
        <p:spPr>
          <a:xfrm>
            <a:off x="4876800" y="5791200"/>
            <a:ext cx="397897" cy="457200"/>
          </a:xfrm>
          <a:prstGeom prst="rect">
            <a:avLst/>
          </a:prstGeom>
        </p:spPr>
      </p:pic>
      <p:pic>
        <p:nvPicPr>
          <p:cNvPr id="8" name="Picture 7" descr="angel.jpg"/>
          <p:cNvPicPr>
            <a:picLocks noChangeAspect="1"/>
          </p:cNvPicPr>
          <p:nvPr/>
        </p:nvPicPr>
        <p:blipFill>
          <a:blip r:embed="rId3" cstate="print"/>
          <a:stretch>
            <a:fillRect/>
          </a:stretch>
        </p:blipFill>
        <p:spPr>
          <a:xfrm>
            <a:off x="5791200" y="5181600"/>
            <a:ext cx="397897" cy="457200"/>
          </a:xfrm>
          <a:prstGeom prst="rect">
            <a:avLst/>
          </a:prstGeom>
        </p:spPr>
      </p:pic>
      <p:cxnSp>
        <p:nvCxnSpPr>
          <p:cNvPr id="10" name="Straight Arrow Connector 9"/>
          <p:cNvCxnSpPr/>
          <p:nvPr/>
        </p:nvCxnSpPr>
        <p:spPr>
          <a:xfrm flipV="1">
            <a:off x="2667000" y="4800600"/>
            <a:ext cx="1219200" cy="685800"/>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3581400" y="5257800"/>
            <a:ext cx="838200" cy="381000"/>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16200000" flipH="1">
            <a:off x="4343400" y="5181600"/>
            <a:ext cx="685800" cy="381000"/>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pic>
        <p:nvPicPr>
          <p:cNvPr id="21" name="Picture 20" descr="server.jpg"/>
          <p:cNvPicPr>
            <a:picLocks noChangeAspect="1"/>
          </p:cNvPicPr>
          <p:nvPr/>
        </p:nvPicPr>
        <p:blipFill>
          <a:blip r:embed="rId4" cstate="print"/>
          <a:stretch>
            <a:fillRect/>
          </a:stretch>
        </p:blipFill>
        <p:spPr>
          <a:xfrm>
            <a:off x="4038600" y="3962400"/>
            <a:ext cx="614923" cy="950336"/>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Private Service Discovery: </a:t>
            </a:r>
            <a:r>
              <a:rPr lang="en-US" dirty="0" err="1" smtClean="0"/>
              <a:t>CapabilityU</a:t>
            </a:r>
            <a:r>
              <a:rPr lang="en-US" sz="4400" dirty="0" err="1" smtClean="0"/>
              <a:t>pdate</a:t>
            </a:r>
            <a:endParaRPr lang="en-US" dirty="0"/>
          </a:p>
        </p:txBody>
      </p:sp>
      <p:sp>
        <p:nvSpPr>
          <p:cNvPr id="3" name="Content Placeholder 2"/>
          <p:cNvSpPr>
            <a:spLocks noGrp="1"/>
          </p:cNvSpPr>
          <p:nvPr>
            <p:ph idx="1"/>
          </p:nvPr>
        </p:nvSpPr>
        <p:spPr/>
        <p:txBody>
          <a:bodyPr/>
          <a:lstStyle/>
          <a:p>
            <a:pPr>
              <a:buNone/>
            </a:pPr>
            <a:endParaRPr lang="en-US" dirty="0"/>
          </a:p>
        </p:txBody>
      </p:sp>
      <p:pic>
        <p:nvPicPr>
          <p:cNvPr id="4" name="Picture 3" descr="server.jpg"/>
          <p:cNvPicPr>
            <a:picLocks noChangeAspect="1"/>
          </p:cNvPicPr>
          <p:nvPr/>
        </p:nvPicPr>
        <p:blipFill>
          <a:blip r:embed="rId2" cstate="print"/>
          <a:stretch>
            <a:fillRect/>
          </a:stretch>
        </p:blipFill>
        <p:spPr>
          <a:xfrm>
            <a:off x="7924800" y="3505200"/>
            <a:ext cx="614923" cy="950336"/>
          </a:xfrm>
          <a:prstGeom prst="rect">
            <a:avLst/>
          </a:prstGeom>
        </p:spPr>
      </p:pic>
      <p:pic>
        <p:nvPicPr>
          <p:cNvPr id="5" name="Picture 4" descr="angel.jpg"/>
          <p:cNvPicPr>
            <a:picLocks noChangeAspect="1"/>
          </p:cNvPicPr>
          <p:nvPr/>
        </p:nvPicPr>
        <p:blipFill>
          <a:blip r:embed="rId3" cstate="print"/>
          <a:stretch>
            <a:fillRect/>
          </a:stretch>
        </p:blipFill>
        <p:spPr>
          <a:xfrm>
            <a:off x="3352800" y="3810000"/>
            <a:ext cx="533400" cy="612899"/>
          </a:xfrm>
          <a:prstGeom prst="rect">
            <a:avLst/>
          </a:prstGeom>
        </p:spPr>
      </p:pic>
      <p:cxnSp>
        <p:nvCxnSpPr>
          <p:cNvPr id="7" name="Straight Arrow Connector 6"/>
          <p:cNvCxnSpPr/>
          <p:nvPr/>
        </p:nvCxnSpPr>
        <p:spPr>
          <a:xfrm>
            <a:off x="4191000" y="4114800"/>
            <a:ext cx="3429000" cy="1588"/>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800600" y="3581400"/>
            <a:ext cx="2209800" cy="461665"/>
          </a:xfrm>
          <a:prstGeom prst="rect">
            <a:avLst/>
          </a:prstGeom>
          <a:noFill/>
        </p:spPr>
        <p:txBody>
          <a:bodyPr wrap="square" rtlCol="0">
            <a:spAutoFit/>
          </a:bodyPr>
          <a:lstStyle/>
          <a:p>
            <a:r>
              <a:rPr lang="en-US" sz="2400" dirty="0" smtClean="0">
                <a:solidFill>
                  <a:schemeClr val="tx1">
                    <a:lumMod val="65000"/>
                    <a:lumOff val="35000"/>
                  </a:schemeClr>
                </a:solidFill>
              </a:rPr>
              <a:t>(p –</a:t>
            </a:r>
            <a:r>
              <a:rPr lang="en-US" sz="2400" baseline="-25000" dirty="0" smtClean="0">
                <a:solidFill>
                  <a:schemeClr val="tx1">
                    <a:lumMod val="65000"/>
                    <a:lumOff val="35000"/>
                  </a:schemeClr>
                </a:solidFill>
              </a:rPr>
              <a:t> </a:t>
            </a:r>
            <a:r>
              <a:rPr lang="en-US" sz="2400" dirty="0" smtClean="0">
                <a:solidFill>
                  <a:schemeClr val="tx1">
                    <a:lumMod val="65000"/>
                    <a:lumOff val="35000"/>
                  </a:schemeClr>
                </a:solidFill>
              </a:rPr>
              <a:t>r) mod P</a:t>
            </a:r>
            <a:endParaRPr lang="en-US" sz="2400" dirty="0">
              <a:solidFill>
                <a:schemeClr val="tx1">
                  <a:lumMod val="65000"/>
                  <a:lumOff val="35000"/>
                </a:schemeClr>
              </a:solidFill>
            </a:endParaRPr>
          </a:p>
        </p:txBody>
      </p:sp>
      <p:sp>
        <p:nvSpPr>
          <p:cNvPr id="11" name="TextBox 10"/>
          <p:cNvSpPr txBox="1"/>
          <p:nvPr/>
        </p:nvSpPr>
        <p:spPr>
          <a:xfrm>
            <a:off x="4876800" y="4114800"/>
            <a:ext cx="2209800" cy="461665"/>
          </a:xfrm>
          <a:prstGeom prst="rect">
            <a:avLst/>
          </a:prstGeom>
          <a:noFill/>
        </p:spPr>
        <p:txBody>
          <a:bodyPr wrap="square" rtlCol="0">
            <a:spAutoFit/>
          </a:bodyPr>
          <a:lstStyle/>
          <a:p>
            <a:pPr algn="ctr"/>
            <a:r>
              <a:rPr lang="en-US" sz="2400" dirty="0" err="1" smtClean="0">
                <a:solidFill>
                  <a:schemeClr val="tx1">
                    <a:lumMod val="65000"/>
                    <a:lumOff val="35000"/>
                  </a:schemeClr>
                </a:solidFill>
              </a:rPr>
              <a:t>E</a:t>
            </a:r>
            <a:r>
              <a:rPr lang="en-US" sz="2400" baseline="-25000" dirty="0" err="1" smtClean="0">
                <a:solidFill>
                  <a:schemeClr val="tx1">
                    <a:lumMod val="65000"/>
                    <a:lumOff val="35000"/>
                  </a:schemeClr>
                </a:solidFill>
              </a:rPr>
              <a:t>sk</a:t>
            </a:r>
            <a:r>
              <a:rPr lang="en-US" sz="2400" dirty="0" smtClean="0">
                <a:solidFill>
                  <a:schemeClr val="tx1">
                    <a:lumMod val="65000"/>
                    <a:lumOff val="35000"/>
                  </a:schemeClr>
                </a:solidFill>
              </a:rPr>
              <a:t>(r)</a:t>
            </a:r>
            <a:endParaRPr lang="en-US" sz="2400" dirty="0">
              <a:solidFill>
                <a:schemeClr val="tx1">
                  <a:lumMod val="65000"/>
                  <a:lumOff val="35000"/>
                </a:schemeClr>
              </a:solidFill>
            </a:endParaRPr>
          </a:p>
        </p:txBody>
      </p:sp>
      <p:sp>
        <p:nvSpPr>
          <p:cNvPr id="12" name="TextBox 11"/>
          <p:cNvSpPr txBox="1"/>
          <p:nvPr/>
        </p:nvSpPr>
        <p:spPr>
          <a:xfrm>
            <a:off x="609600" y="3581400"/>
            <a:ext cx="2971800" cy="1200329"/>
          </a:xfrm>
          <a:prstGeom prst="rect">
            <a:avLst/>
          </a:prstGeom>
          <a:noFill/>
        </p:spPr>
        <p:txBody>
          <a:bodyPr wrap="square" rtlCol="0">
            <a:spAutoFit/>
          </a:bodyPr>
          <a:lstStyle/>
          <a:p>
            <a:r>
              <a:rPr lang="en-US" sz="2400" dirty="0" smtClean="0">
                <a:solidFill>
                  <a:schemeClr val="tx1">
                    <a:lumMod val="65000"/>
                    <a:lumOff val="35000"/>
                  </a:schemeClr>
                </a:solidFill>
              </a:rPr>
              <a:t>Profile: p</a:t>
            </a:r>
          </a:p>
          <a:p>
            <a:r>
              <a:rPr lang="en-US" sz="2400" dirty="0" smtClean="0">
                <a:solidFill>
                  <a:schemeClr val="tx1">
                    <a:lumMod val="65000"/>
                    <a:lumOff val="35000"/>
                  </a:schemeClr>
                </a:solidFill>
              </a:rPr>
              <a:t>Personalized blur: r</a:t>
            </a:r>
          </a:p>
          <a:p>
            <a:r>
              <a:rPr lang="en-US" sz="2400" dirty="0" smtClean="0">
                <a:solidFill>
                  <a:schemeClr val="tx1">
                    <a:lumMod val="65000"/>
                    <a:lumOff val="35000"/>
                  </a:schemeClr>
                </a:solidFill>
              </a:rPr>
              <a:t>Shared secret: </a:t>
            </a:r>
            <a:r>
              <a:rPr lang="en-US" sz="2400" dirty="0" err="1" smtClean="0">
                <a:solidFill>
                  <a:schemeClr val="tx1">
                    <a:lumMod val="65000"/>
                    <a:lumOff val="35000"/>
                  </a:schemeClr>
                </a:solidFill>
              </a:rPr>
              <a:t>sk</a:t>
            </a:r>
            <a:endParaRPr lang="en-US" sz="2400" dirty="0">
              <a:solidFill>
                <a:schemeClr val="tx1">
                  <a:lumMod val="65000"/>
                  <a:lumOff val="35000"/>
                </a:schemeClr>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1111664"/>
          </a:xfrm>
        </p:spPr>
        <p:txBody>
          <a:bodyPr>
            <a:normAutofit fontScale="90000"/>
          </a:bodyPr>
          <a:lstStyle/>
          <a:p>
            <a:r>
              <a:rPr lang="en-US" dirty="0" smtClean="0"/>
              <a:t>Private Service Discovery: </a:t>
            </a:r>
            <a:r>
              <a:rPr lang="en-US" dirty="0" err="1" smtClean="0"/>
              <a:t>Capability</a:t>
            </a:r>
            <a:r>
              <a:rPr lang="en-US" sz="4400" dirty="0" err="1" smtClean="0"/>
              <a:t>Redistribution</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dirty="0" smtClean="0"/>
              <a:t>Invoked by server on receiving profile update request from a client.</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Client selection process:</a:t>
            </a:r>
          </a:p>
          <a:p>
            <a:pPr lvl="1">
              <a:buFont typeface="Wingdings" pitchFamily="2" charset="2"/>
              <a:buChar char="§"/>
            </a:pPr>
            <a:r>
              <a:rPr lang="en-US" dirty="0" smtClean="0"/>
              <a:t>Select least-loaded client of randomly chosen 2 clients.</a:t>
            </a:r>
          </a:p>
          <a:p>
            <a:pPr lvl="1">
              <a:buFont typeface="Wingdings" pitchFamily="2" charset="2"/>
              <a:buChar char="§"/>
            </a:pPr>
            <a:r>
              <a:rPr lang="en-US" dirty="0" smtClean="0"/>
              <a:t>Repeat k </a:t>
            </a:r>
            <a:r>
              <a:rPr lang="en-US" dirty="0" smtClean="0"/>
              <a:t>round</a:t>
            </a:r>
            <a:r>
              <a:rPr lang="en-US" dirty="0" smtClean="0"/>
              <a:t>s</a:t>
            </a:r>
            <a:r>
              <a:rPr lang="en-US" dirty="0" smtClean="0"/>
              <a:t>. </a:t>
            </a:r>
          </a:p>
          <a:p>
            <a:pPr>
              <a:buNone/>
            </a:pPr>
            <a:endParaRPr lang="en-US" dirty="0" smtClean="0"/>
          </a:p>
          <a:p>
            <a:pPr>
              <a:buNone/>
            </a:pPr>
            <a:endParaRPr lang="en-US" dirty="0"/>
          </a:p>
        </p:txBody>
      </p:sp>
      <p:pic>
        <p:nvPicPr>
          <p:cNvPr id="4" name="Picture 3" descr="server.jpg"/>
          <p:cNvPicPr>
            <a:picLocks noChangeAspect="1"/>
          </p:cNvPicPr>
          <p:nvPr/>
        </p:nvPicPr>
        <p:blipFill>
          <a:blip r:embed="rId2" cstate="print"/>
          <a:stretch>
            <a:fillRect/>
          </a:stretch>
        </p:blipFill>
        <p:spPr>
          <a:xfrm>
            <a:off x="2895600" y="3048000"/>
            <a:ext cx="614923" cy="950336"/>
          </a:xfrm>
          <a:prstGeom prst="rect">
            <a:avLst/>
          </a:prstGeom>
        </p:spPr>
      </p:pic>
      <p:sp>
        <p:nvSpPr>
          <p:cNvPr id="5" name="TextBox 4"/>
          <p:cNvSpPr txBox="1"/>
          <p:nvPr/>
        </p:nvSpPr>
        <p:spPr>
          <a:xfrm>
            <a:off x="457200" y="2971800"/>
            <a:ext cx="2971800" cy="1569660"/>
          </a:xfrm>
          <a:prstGeom prst="rect">
            <a:avLst/>
          </a:prstGeom>
          <a:noFill/>
        </p:spPr>
        <p:txBody>
          <a:bodyPr wrap="square" rtlCol="0">
            <a:spAutoFit/>
          </a:bodyPr>
          <a:lstStyle/>
          <a:p>
            <a:r>
              <a:rPr lang="en-US" sz="2400" dirty="0" smtClean="0">
                <a:solidFill>
                  <a:schemeClr val="tx1">
                    <a:lumMod val="65000"/>
                    <a:lumOff val="35000"/>
                  </a:schemeClr>
                </a:solidFill>
              </a:rPr>
              <a:t>Blurred Profile: </a:t>
            </a:r>
          </a:p>
          <a:p>
            <a:r>
              <a:rPr lang="en-US" sz="2400" dirty="0" smtClean="0">
                <a:solidFill>
                  <a:schemeClr val="tx1">
                    <a:lumMod val="65000"/>
                    <a:lumOff val="35000"/>
                  </a:schemeClr>
                </a:solidFill>
              </a:rPr>
              <a:t>   (p –</a:t>
            </a:r>
            <a:r>
              <a:rPr lang="en-US" sz="2400" baseline="-25000" dirty="0" smtClean="0">
                <a:solidFill>
                  <a:schemeClr val="tx1">
                    <a:lumMod val="65000"/>
                    <a:lumOff val="35000"/>
                  </a:schemeClr>
                </a:solidFill>
              </a:rPr>
              <a:t> </a:t>
            </a:r>
            <a:r>
              <a:rPr lang="en-US" sz="2400" dirty="0" smtClean="0">
                <a:solidFill>
                  <a:schemeClr val="tx1">
                    <a:lumMod val="65000"/>
                    <a:lumOff val="35000"/>
                  </a:schemeClr>
                </a:solidFill>
              </a:rPr>
              <a:t>r) mod P</a:t>
            </a:r>
          </a:p>
          <a:p>
            <a:r>
              <a:rPr lang="en-US" sz="2400" dirty="0" smtClean="0">
                <a:solidFill>
                  <a:schemeClr val="tx1">
                    <a:lumMod val="65000"/>
                    <a:lumOff val="35000"/>
                  </a:schemeClr>
                </a:solidFill>
              </a:rPr>
              <a:t>Encrypted blur:</a:t>
            </a:r>
          </a:p>
          <a:p>
            <a:r>
              <a:rPr lang="en-US" sz="2400" dirty="0" smtClean="0">
                <a:solidFill>
                  <a:schemeClr val="tx1">
                    <a:lumMod val="65000"/>
                    <a:lumOff val="35000"/>
                  </a:schemeClr>
                </a:solidFill>
              </a:rPr>
              <a:t>   </a:t>
            </a:r>
            <a:r>
              <a:rPr lang="en-US" sz="2400" dirty="0" err="1" smtClean="0">
                <a:solidFill>
                  <a:schemeClr val="tx1">
                    <a:lumMod val="65000"/>
                    <a:lumOff val="35000"/>
                  </a:schemeClr>
                </a:solidFill>
              </a:rPr>
              <a:t>E</a:t>
            </a:r>
            <a:r>
              <a:rPr lang="en-US" sz="2400" baseline="-25000" dirty="0" err="1" smtClean="0">
                <a:solidFill>
                  <a:schemeClr val="tx1">
                    <a:lumMod val="65000"/>
                    <a:lumOff val="35000"/>
                  </a:schemeClr>
                </a:solidFill>
              </a:rPr>
              <a:t>sk</a:t>
            </a:r>
            <a:r>
              <a:rPr lang="en-US" sz="2400" dirty="0" smtClean="0">
                <a:solidFill>
                  <a:schemeClr val="tx1">
                    <a:lumMod val="65000"/>
                    <a:lumOff val="35000"/>
                  </a:schemeClr>
                </a:solidFill>
              </a:rPr>
              <a:t>(r)</a:t>
            </a:r>
            <a:endParaRPr lang="en-US" sz="2400" dirty="0">
              <a:solidFill>
                <a:schemeClr val="tx1">
                  <a:lumMod val="65000"/>
                  <a:lumOff val="35000"/>
                </a:schemeClr>
              </a:solidFill>
            </a:endParaRPr>
          </a:p>
        </p:txBody>
      </p:sp>
      <p:pic>
        <p:nvPicPr>
          <p:cNvPr id="6" name="Picture 5" descr="angel.jpg"/>
          <p:cNvPicPr>
            <a:picLocks noChangeAspect="1"/>
          </p:cNvPicPr>
          <p:nvPr/>
        </p:nvPicPr>
        <p:blipFill>
          <a:blip r:embed="rId3" cstate="print"/>
          <a:stretch>
            <a:fillRect/>
          </a:stretch>
        </p:blipFill>
        <p:spPr>
          <a:xfrm>
            <a:off x="7620000" y="3200400"/>
            <a:ext cx="533400" cy="612899"/>
          </a:xfrm>
          <a:prstGeom prst="rect">
            <a:avLst/>
          </a:prstGeom>
        </p:spPr>
      </p:pic>
      <p:pic>
        <p:nvPicPr>
          <p:cNvPr id="7" name="Picture 6" descr="angel.jpg"/>
          <p:cNvPicPr>
            <a:picLocks noChangeAspect="1"/>
          </p:cNvPicPr>
          <p:nvPr/>
        </p:nvPicPr>
        <p:blipFill>
          <a:blip r:embed="rId3" cstate="print"/>
          <a:stretch>
            <a:fillRect/>
          </a:stretch>
        </p:blipFill>
        <p:spPr>
          <a:xfrm>
            <a:off x="5638800" y="3962400"/>
            <a:ext cx="533400" cy="612899"/>
          </a:xfrm>
          <a:prstGeom prst="rect">
            <a:avLst/>
          </a:prstGeom>
        </p:spPr>
      </p:pic>
      <p:pic>
        <p:nvPicPr>
          <p:cNvPr id="8" name="Picture 7" descr="angel.jpg"/>
          <p:cNvPicPr>
            <a:picLocks noChangeAspect="1"/>
          </p:cNvPicPr>
          <p:nvPr/>
        </p:nvPicPr>
        <p:blipFill>
          <a:blip r:embed="rId3" cstate="print"/>
          <a:stretch>
            <a:fillRect/>
          </a:stretch>
        </p:blipFill>
        <p:spPr>
          <a:xfrm>
            <a:off x="7239000" y="3962400"/>
            <a:ext cx="533400" cy="612899"/>
          </a:xfrm>
          <a:prstGeom prst="rect">
            <a:avLst/>
          </a:prstGeom>
        </p:spPr>
      </p:pic>
      <p:cxnSp>
        <p:nvCxnSpPr>
          <p:cNvPr id="10" name="Straight Connector 9"/>
          <p:cNvCxnSpPr/>
          <p:nvPr/>
        </p:nvCxnSpPr>
        <p:spPr>
          <a:xfrm>
            <a:off x="3810000" y="3429000"/>
            <a:ext cx="2819400" cy="1588"/>
          </a:xfrm>
          <a:prstGeom prst="line">
            <a:avLst/>
          </a:prstGeom>
          <a:ln w="508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629400" y="3429000"/>
            <a:ext cx="914400" cy="1588"/>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6200000" flipH="1">
            <a:off x="6781800" y="3429000"/>
            <a:ext cx="457200" cy="457200"/>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3810000" y="2819400"/>
            <a:ext cx="3124200" cy="461665"/>
          </a:xfrm>
          <a:prstGeom prst="rect">
            <a:avLst/>
          </a:prstGeom>
        </p:spPr>
        <p:txBody>
          <a:bodyPr wrap="square">
            <a:spAutoFit/>
          </a:bodyPr>
          <a:lstStyle/>
          <a:p>
            <a:r>
              <a:rPr lang="en-US" sz="2400" dirty="0" smtClean="0">
                <a:solidFill>
                  <a:schemeClr val="tx1">
                    <a:lumMod val="65000"/>
                    <a:lumOff val="35000"/>
                  </a:schemeClr>
                </a:solidFill>
              </a:rPr>
              <a:t>(p -</a:t>
            </a:r>
            <a:r>
              <a:rPr lang="en-US" sz="2400" baseline="-25000" dirty="0" smtClean="0">
                <a:solidFill>
                  <a:schemeClr val="tx1">
                    <a:lumMod val="65000"/>
                    <a:lumOff val="35000"/>
                  </a:schemeClr>
                </a:solidFill>
              </a:rPr>
              <a:t> </a:t>
            </a:r>
            <a:r>
              <a:rPr lang="en-US" sz="2400" dirty="0" smtClean="0">
                <a:solidFill>
                  <a:schemeClr val="tx1">
                    <a:lumMod val="65000"/>
                    <a:lumOff val="35000"/>
                  </a:schemeClr>
                </a:solidFill>
              </a:rPr>
              <a:t>r – </a:t>
            </a:r>
            <a:r>
              <a:rPr lang="en-US" sz="2400" baseline="30000" dirty="0" err="1" smtClean="0">
                <a:solidFill>
                  <a:schemeClr val="tx1">
                    <a:lumMod val="65000"/>
                    <a:lumOff val="35000"/>
                  </a:schemeClr>
                </a:solidFill>
              </a:rPr>
              <a:t>cs</a:t>
            </a:r>
            <a:r>
              <a:rPr lang="en-US" sz="2400" dirty="0" err="1" smtClean="0">
                <a:solidFill>
                  <a:schemeClr val="tx1">
                    <a:lumMod val="65000"/>
                    <a:lumOff val="35000"/>
                  </a:schemeClr>
                </a:solidFill>
              </a:rPr>
              <a:t>r</a:t>
            </a:r>
            <a:r>
              <a:rPr lang="en-US" sz="2400" dirty="0" smtClean="0">
                <a:solidFill>
                  <a:schemeClr val="tx1">
                    <a:lumMod val="65000"/>
                    <a:lumOff val="35000"/>
                  </a:schemeClr>
                </a:solidFill>
              </a:rPr>
              <a:t> + </a:t>
            </a:r>
            <a:r>
              <a:rPr lang="en-US" sz="2400" dirty="0" err="1" smtClean="0">
                <a:solidFill>
                  <a:schemeClr val="tx1">
                    <a:lumMod val="65000"/>
                    <a:lumOff val="35000"/>
                  </a:schemeClr>
                </a:solidFill>
              </a:rPr>
              <a:t>r</a:t>
            </a:r>
            <a:r>
              <a:rPr lang="en-US" sz="2400" baseline="30000" dirty="0" err="1" smtClean="0">
                <a:solidFill>
                  <a:schemeClr val="tx1">
                    <a:lumMod val="65000"/>
                    <a:lumOff val="35000"/>
                  </a:schemeClr>
                </a:solidFill>
              </a:rPr>
              <a:t>g</a:t>
            </a:r>
            <a:r>
              <a:rPr lang="en-US" sz="2400" dirty="0" smtClean="0">
                <a:solidFill>
                  <a:schemeClr val="tx1">
                    <a:lumMod val="65000"/>
                    <a:lumOff val="35000"/>
                  </a:schemeClr>
                </a:solidFill>
              </a:rPr>
              <a:t>) mod P</a:t>
            </a:r>
            <a:endParaRPr lang="en-US" sz="2400" dirty="0">
              <a:solidFill>
                <a:schemeClr val="tx1">
                  <a:lumMod val="65000"/>
                  <a:lumOff val="35000"/>
                </a:schemeClr>
              </a:solidFill>
            </a:endParaRPr>
          </a:p>
        </p:txBody>
      </p:sp>
      <p:sp>
        <p:nvSpPr>
          <p:cNvPr id="18" name="Right Brace 17"/>
          <p:cNvSpPr/>
          <p:nvPr/>
        </p:nvSpPr>
        <p:spPr>
          <a:xfrm>
            <a:off x="8001000" y="3352800"/>
            <a:ext cx="304800" cy="1600200"/>
          </a:xfrm>
          <a:prstGeom prst="rightBrace">
            <a:avLst/>
          </a:prstGeom>
          <a:ln w="25400"/>
          <a:scene3d>
            <a:camera prst="orthographicFront">
              <a:rot lat="0" lon="0" rev="20100000"/>
            </a:camera>
            <a:lightRig rig="threePt" dir="t"/>
          </a:scene3d>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TextBox 20"/>
          <p:cNvSpPr txBox="1"/>
          <p:nvPr/>
        </p:nvSpPr>
        <p:spPr>
          <a:xfrm>
            <a:off x="8229600" y="4114800"/>
            <a:ext cx="609600" cy="461665"/>
          </a:xfrm>
          <a:prstGeom prst="rect">
            <a:avLst/>
          </a:prstGeom>
          <a:noFill/>
        </p:spPr>
        <p:txBody>
          <a:bodyPr wrap="square" rtlCol="0">
            <a:spAutoFit/>
          </a:bodyPr>
          <a:lstStyle/>
          <a:p>
            <a:pPr algn="ctr"/>
            <a:r>
              <a:rPr lang="en-US" sz="2400" dirty="0" smtClean="0">
                <a:solidFill>
                  <a:schemeClr val="tx1">
                    <a:lumMod val="65000"/>
                    <a:lumOff val="35000"/>
                  </a:schemeClr>
                </a:solidFill>
              </a:rPr>
              <a:t>k</a:t>
            </a:r>
            <a:endParaRPr lang="en-US" sz="2400" dirty="0">
              <a:solidFill>
                <a:schemeClr val="tx1">
                  <a:lumMod val="65000"/>
                  <a:lumOff val="35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1111664"/>
          </a:xfrm>
        </p:spPr>
        <p:txBody>
          <a:bodyPr>
            <a:normAutofit/>
          </a:bodyPr>
          <a:lstStyle/>
          <a:p>
            <a:r>
              <a:rPr lang="en-US" dirty="0" smtClean="0"/>
              <a:t>Private Service Discovery: </a:t>
            </a:r>
            <a:r>
              <a:rPr lang="en-US" sz="4400" dirty="0" err="1" smtClean="0"/>
              <a:t>HelpRequest</a:t>
            </a:r>
            <a:endParaRPr lang="en-US" sz="4400" dirty="0"/>
          </a:p>
        </p:txBody>
      </p:sp>
      <p:sp>
        <p:nvSpPr>
          <p:cNvPr id="3" name="Content Placeholder 2"/>
          <p:cNvSpPr>
            <a:spLocks noGrp="1"/>
          </p:cNvSpPr>
          <p:nvPr>
            <p:ph idx="1"/>
          </p:nvPr>
        </p:nvSpPr>
        <p:spPr/>
        <p:txBody>
          <a:bodyPr/>
          <a:lstStyle/>
          <a:p>
            <a:r>
              <a:rPr lang="en-US" dirty="0" smtClean="0"/>
              <a:t>Invoked by client when needs help.</a:t>
            </a:r>
          </a:p>
          <a:p>
            <a:r>
              <a:rPr lang="en-US" dirty="0" smtClean="0"/>
              <a:t>Sub-phases:</a:t>
            </a:r>
          </a:p>
          <a:p>
            <a:pPr lvl="1">
              <a:buFont typeface="Wingdings" pitchFamily="2" charset="2"/>
              <a:buChar char="§"/>
            </a:pPr>
            <a:r>
              <a:rPr lang="en-US" dirty="0" err="1" smtClean="0"/>
              <a:t>HelpUpdate</a:t>
            </a:r>
            <a:endParaRPr lang="en-US" dirty="0" smtClean="0"/>
          </a:p>
          <a:p>
            <a:pPr lvl="1">
              <a:buFont typeface="Wingdings" pitchFamily="2" charset="2"/>
              <a:buChar char="§"/>
            </a:pPr>
            <a:r>
              <a:rPr lang="en-US" dirty="0" err="1" smtClean="0"/>
              <a:t>HelpRedistribution</a:t>
            </a:r>
            <a:endParaRPr lang="en-US" dirty="0" smtClean="0"/>
          </a:p>
          <a:p>
            <a:pPr lvl="1">
              <a:buFont typeface="Wingdings" pitchFamily="2" charset="2"/>
              <a:buChar char="§"/>
            </a:pPr>
            <a:r>
              <a:rPr lang="en-US" dirty="0" smtClean="0"/>
              <a:t>Distance-computation</a:t>
            </a:r>
          </a:p>
          <a:p>
            <a:pPr>
              <a:buNone/>
            </a:pPr>
            <a:endParaRPr lang="en-US" dirty="0"/>
          </a:p>
        </p:txBody>
      </p:sp>
      <p:pic>
        <p:nvPicPr>
          <p:cNvPr id="5" name="Picture 4" descr="angel.jpg"/>
          <p:cNvPicPr>
            <a:picLocks noChangeAspect="1"/>
          </p:cNvPicPr>
          <p:nvPr/>
        </p:nvPicPr>
        <p:blipFill>
          <a:blip r:embed="rId3" cstate="print"/>
          <a:stretch>
            <a:fillRect/>
          </a:stretch>
        </p:blipFill>
        <p:spPr>
          <a:xfrm>
            <a:off x="4267200" y="5638801"/>
            <a:ext cx="397897" cy="457200"/>
          </a:xfrm>
          <a:prstGeom prst="rect">
            <a:avLst/>
          </a:prstGeom>
        </p:spPr>
      </p:pic>
      <p:pic>
        <p:nvPicPr>
          <p:cNvPr id="6" name="Picture 5" descr="angel.jpg"/>
          <p:cNvPicPr>
            <a:picLocks noChangeAspect="1"/>
          </p:cNvPicPr>
          <p:nvPr/>
        </p:nvPicPr>
        <p:blipFill>
          <a:blip r:embed="rId3" cstate="print"/>
          <a:stretch>
            <a:fillRect/>
          </a:stretch>
        </p:blipFill>
        <p:spPr>
          <a:xfrm>
            <a:off x="2819400" y="5029200"/>
            <a:ext cx="397897" cy="457200"/>
          </a:xfrm>
          <a:prstGeom prst="rect">
            <a:avLst/>
          </a:prstGeom>
        </p:spPr>
      </p:pic>
      <p:pic>
        <p:nvPicPr>
          <p:cNvPr id="7" name="Picture 6" descr="angel.jpg"/>
          <p:cNvPicPr>
            <a:picLocks noChangeAspect="1"/>
          </p:cNvPicPr>
          <p:nvPr/>
        </p:nvPicPr>
        <p:blipFill>
          <a:blip r:embed="rId3" cstate="print"/>
          <a:stretch>
            <a:fillRect/>
          </a:stretch>
        </p:blipFill>
        <p:spPr>
          <a:xfrm>
            <a:off x="5562600" y="5410200"/>
            <a:ext cx="397897" cy="457200"/>
          </a:xfrm>
          <a:prstGeom prst="rect">
            <a:avLst/>
          </a:prstGeom>
        </p:spPr>
      </p:pic>
      <p:pic>
        <p:nvPicPr>
          <p:cNvPr id="8" name="Picture 7" descr="angel.jpg"/>
          <p:cNvPicPr>
            <a:picLocks noChangeAspect="1"/>
          </p:cNvPicPr>
          <p:nvPr/>
        </p:nvPicPr>
        <p:blipFill>
          <a:blip r:embed="rId3" cstate="print"/>
          <a:stretch>
            <a:fillRect/>
          </a:stretch>
        </p:blipFill>
        <p:spPr>
          <a:xfrm>
            <a:off x="6477000" y="4800600"/>
            <a:ext cx="397897" cy="457200"/>
          </a:xfrm>
          <a:prstGeom prst="rect">
            <a:avLst/>
          </a:prstGeom>
        </p:spPr>
      </p:pic>
      <p:cxnSp>
        <p:nvCxnSpPr>
          <p:cNvPr id="9" name="Straight Arrow Connector 8"/>
          <p:cNvCxnSpPr/>
          <p:nvPr/>
        </p:nvCxnSpPr>
        <p:spPr>
          <a:xfrm flipV="1">
            <a:off x="3352800" y="4419600"/>
            <a:ext cx="1219200" cy="685800"/>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a:off x="4267200" y="4876800"/>
            <a:ext cx="838200" cy="381000"/>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16200000" flipH="1">
            <a:off x="5029200" y="4800600"/>
            <a:ext cx="685800" cy="381000"/>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5562600" y="4495800"/>
            <a:ext cx="838200" cy="381000"/>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0800000">
            <a:off x="3352800" y="5486400"/>
            <a:ext cx="762000" cy="381000"/>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6172200" y="5943600"/>
            <a:ext cx="1066800" cy="1588"/>
          </a:xfrm>
          <a:prstGeom prst="line">
            <a:avLst/>
          </a:prstGeom>
          <a:ln w="508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10800000">
            <a:off x="3124200" y="6477000"/>
            <a:ext cx="3581400" cy="1588"/>
          </a:xfrm>
          <a:prstGeom prst="line">
            <a:avLst/>
          </a:prstGeom>
          <a:ln w="508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5400000" flipH="1" flipV="1">
            <a:off x="2667000" y="6019800"/>
            <a:ext cx="914400" cy="1588"/>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pic>
        <p:nvPicPr>
          <p:cNvPr id="39" name="Picture 38" descr="server.jpg"/>
          <p:cNvPicPr>
            <a:picLocks noChangeAspect="1"/>
          </p:cNvPicPr>
          <p:nvPr/>
        </p:nvPicPr>
        <p:blipFill>
          <a:blip r:embed="rId4" cstate="print"/>
          <a:stretch>
            <a:fillRect/>
          </a:stretch>
        </p:blipFill>
        <p:spPr>
          <a:xfrm>
            <a:off x="4724400" y="3657600"/>
            <a:ext cx="614923" cy="950336"/>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Service Discovery: </a:t>
            </a:r>
            <a:r>
              <a:rPr lang="en-US" sz="4400" dirty="0" err="1" smtClean="0"/>
              <a:t>HelpUpdate</a:t>
            </a:r>
            <a:r>
              <a:rPr lang="en-US" dirty="0" smtClean="0"/>
              <a:t> </a:t>
            </a:r>
            <a:endParaRPr lang="en-US" dirty="0"/>
          </a:p>
        </p:txBody>
      </p:sp>
      <p:sp>
        <p:nvSpPr>
          <p:cNvPr id="3" name="Content Placeholder 2"/>
          <p:cNvSpPr>
            <a:spLocks noGrp="1"/>
          </p:cNvSpPr>
          <p:nvPr>
            <p:ph idx="1"/>
          </p:nvPr>
        </p:nvSpPr>
        <p:spPr/>
        <p:txBody>
          <a:bodyPr/>
          <a:lstStyle/>
          <a:p>
            <a:pPr>
              <a:buNone/>
            </a:pPr>
            <a:endParaRPr lang="en-US" dirty="0" smtClean="0"/>
          </a:p>
          <a:p>
            <a:endParaRPr lang="en-US" dirty="0" smtClean="0"/>
          </a:p>
          <a:p>
            <a:endParaRPr lang="en-US" dirty="0" smtClean="0"/>
          </a:p>
          <a:p>
            <a:endParaRPr lang="en-US" dirty="0" smtClean="0"/>
          </a:p>
          <a:p>
            <a:endParaRPr lang="en-US" dirty="0" smtClean="0"/>
          </a:p>
          <a:p>
            <a:r>
              <a:rPr lang="en-US" dirty="0" smtClean="0"/>
              <a:t>Tolerance value:</a:t>
            </a:r>
          </a:p>
          <a:p>
            <a:pPr>
              <a:buNone/>
            </a:pPr>
            <a:endParaRPr lang="en-US" dirty="0" smtClean="0"/>
          </a:p>
          <a:p>
            <a:pPr>
              <a:buNone/>
            </a:pPr>
            <a:endParaRPr lang="en-US" dirty="0" smtClean="0"/>
          </a:p>
          <a:p>
            <a:pPr>
              <a:buNone/>
            </a:pPr>
            <a:endParaRPr lang="en-US" dirty="0"/>
          </a:p>
        </p:txBody>
      </p:sp>
      <p:pic>
        <p:nvPicPr>
          <p:cNvPr id="4" name="Picture 3" descr="angel.jpg"/>
          <p:cNvPicPr>
            <a:picLocks noChangeAspect="1"/>
          </p:cNvPicPr>
          <p:nvPr/>
        </p:nvPicPr>
        <p:blipFill>
          <a:blip r:embed="rId3" cstate="print"/>
          <a:stretch>
            <a:fillRect/>
          </a:stretch>
        </p:blipFill>
        <p:spPr>
          <a:xfrm>
            <a:off x="3429000" y="1981200"/>
            <a:ext cx="533400" cy="612899"/>
          </a:xfrm>
          <a:prstGeom prst="rect">
            <a:avLst/>
          </a:prstGeom>
        </p:spPr>
      </p:pic>
      <p:pic>
        <p:nvPicPr>
          <p:cNvPr id="6" name="Picture 5" descr="server.jpg"/>
          <p:cNvPicPr>
            <a:picLocks noChangeAspect="1"/>
          </p:cNvPicPr>
          <p:nvPr/>
        </p:nvPicPr>
        <p:blipFill>
          <a:blip r:embed="rId4" cstate="print"/>
          <a:stretch>
            <a:fillRect/>
          </a:stretch>
        </p:blipFill>
        <p:spPr>
          <a:xfrm>
            <a:off x="8077200" y="1676400"/>
            <a:ext cx="614923" cy="950336"/>
          </a:xfrm>
          <a:prstGeom prst="rect">
            <a:avLst/>
          </a:prstGeom>
        </p:spPr>
      </p:pic>
      <p:sp>
        <p:nvSpPr>
          <p:cNvPr id="7" name="TextBox 6"/>
          <p:cNvSpPr txBox="1"/>
          <p:nvPr/>
        </p:nvSpPr>
        <p:spPr>
          <a:xfrm>
            <a:off x="609600" y="1828800"/>
            <a:ext cx="2971800" cy="1569660"/>
          </a:xfrm>
          <a:prstGeom prst="rect">
            <a:avLst/>
          </a:prstGeom>
          <a:noFill/>
        </p:spPr>
        <p:txBody>
          <a:bodyPr wrap="square" rtlCol="0">
            <a:spAutoFit/>
          </a:bodyPr>
          <a:lstStyle/>
          <a:p>
            <a:r>
              <a:rPr lang="en-US" sz="2400" dirty="0" smtClean="0">
                <a:solidFill>
                  <a:schemeClr val="tx1">
                    <a:lumMod val="65000"/>
                    <a:lumOff val="35000"/>
                  </a:schemeClr>
                </a:solidFill>
              </a:rPr>
              <a:t>Profile: p</a:t>
            </a:r>
          </a:p>
          <a:p>
            <a:r>
              <a:rPr lang="en-US" sz="2400" dirty="0" smtClean="0">
                <a:solidFill>
                  <a:schemeClr val="tx1">
                    <a:lumMod val="65000"/>
                    <a:lumOff val="35000"/>
                  </a:schemeClr>
                </a:solidFill>
              </a:rPr>
              <a:t>Personalized blur: r</a:t>
            </a:r>
          </a:p>
          <a:p>
            <a:r>
              <a:rPr lang="en-US" sz="2400" dirty="0" smtClean="0">
                <a:solidFill>
                  <a:schemeClr val="tx1">
                    <a:lumMod val="65000"/>
                    <a:lumOff val="35000"/>
                  </a:schemeClr>
                </a:solidFill>
              </a:rPr>
              <a:t>Tolerance value: </a:t>
            </a:r>
            <a:r>
              <a:rPr lang="en-US" sz="2400" dirty="0" smtClean="0">
                <a:solidFill>
                  <a:schemeClr val="tx1">
                    <a:lumMod val="65000"/>
                    <a:lumOff val="35000"/>
                  </a:schemeClr>
                </a:solidFill>
              </a:rPr>
              <a:t>t</a:t>
            </a:r>
            <a:endParaRPr lang="en-US" sz="2400" dirty="0" smtClean="0">
              <a:solidFill>
                <a:schemeClr val="tx1">
                  <a:lumMod val="65000"/>
                  <a:lumOff val="35000"/>
                </a:schemeClr>
              </a:solidFill>
            </a:endParaRPr>
          </a:p>
          <a:p>
            <a:r>
              <a:rPr lang="en-US" sz="2400" dirty="0" smtClean="0">
                <a:solidFill>
                  <a:schemeClr val="tx1">
                    <a:lumMod val="65000"/>
                    <a:lumOff val="35000"/>
                  </a:schemeClr>
                </a:solidFill>
              </a:rPr>
              <a:t>Shared secret: </a:t>
            </a:r>
            <a:r>
              <a:rPr lang="en-US" sz="2400" dirty="0" err="1" smtClean="0">
                <a:solidFill>
                  <a:schemeClr val="tx1">
                    <a:lumMod val="65000"/>
                    <a:lumOff val="35000"/>
                  </a:schemeClr>
                </a:solidFill>
              </a:rPr>
              <a:t>sk</a:t>
            </a:r>
            <a:endParaRPr lang="en-US" sz="2400" dirty="0">
              <a:solidFill>
                <a:schemeClr val="tx1">
                  <a:lumMod val="65000"/>
                  <a:lumOff val="35000"/>
                </a:schemeClr>
              </a:solidFill>
            </a:endParaRPr>
          </a:p>
        </p:txBody>
      </p:sp>
      <p:cxnSp>
        <p:nvCxnSpPr>
          <p:cNvPr id="8" name="Straight Arrow Connector 7"/>
          <p:cNvCxnSpPr/>
          <p:nvPr/>
        </p:nvCxnSpPr>
        <p:spPr>
          <a:xfrm>
            <a:off x="4114800" y="2362200"/>
            <a:ext cx="3429000" cy="1588"/>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724400" y="1828800"/>
            <a:ext cx="2209800" cy="461665"/>
          </a:xfrm>
          <a:prstGeom prst="rect">
            <a:avLst/>
          </a:prstGeom>
          <a:noFill/>
        </p:spPr>
        <p:txBody>
          <a:bodyPr wrap="square" rtlCol="0">
            <a:spAutoFit/>
          </a:bodyPr>
          <a:lstStyle/>
          <a:p>
            <a:r>
              <a:rPr lang="en-US" sz="2400" dirty="0" smtClean="0">
                <a:solidFill>
                  <a:schemeClr val="tx1">
                    <a:lumMod val="65000"/>
                    <a:lumOff val="35000"/>
                  </a:schemeClr>
                </a:solidFill>
              </a:rPr>
              <a:t>(p +</a:t>
            </a:r>
            <a:r>
              <a:rPr lang="en-US" sz="2400" baseline="-25000" dirty="0" smtClean="0">
                <a:solidFill>
                  <a:schemeClr val="tx1">
                    <a:lumMod val="65000"/>
                    <a:lumOff val="35000"/>
                  </a:schemeClr>
                </a:solidFill>
              </a:rPr>
              <a:t> </a:t>
            </a:r>
            <a:r>
              <a:rPr lang="en-US" sz="2400" dirty="0" smtClean="0">
                <a:solidFill>
                  <a:schemeClr val="tx1">
                    <a:lumMod val="65000"/>
                    <a:lumOff val="35000"/>
                  </a:schemeClr>
                </a:solidFill>
              </a:rPr>
              <a:t>r) mod P</a:t>
            </a:r>
            <a:endParaRPr lang="en-US" sz="2400" dirty="0">
              <a:solidFill>
                <a:schemeClr val="tx1">
                  <a:lumMod val="65000"/>
                  <a:lumOff val="35000"/>
                </a:schemeClr>
              </a:solidFill>
            </a:endParaRPr>
          </a:p>
        </p:txBody>
      </p:sp>
      <p:sp>
        <p:nvSpPr>
          <p:cNvPr id="10" name="TextBox 9"/>
          <p:cNvSpPr txBox="1"/>
          <p:nvPr/>
        </p:nvSpPr>
        <p:spPr>
          <a:xfrm>
            <a:off x="4800600" y="2362200"/>
            <a:ext cx="2209800" cy="461665"/>
          </a:xfrm>
          <a:prstGeom prst="rect">
            <a:avLst/>
          </a:prstGeom>
          <a:noFill/>
        </p:spPr>
        <p:txBody>
          <a:bodyPr wrap="square" rtlCol="0">
            <a:spAutoFit/>
          </a:bodyPr>
          <a:lstStyle/>
          <a:p>
            <a:pPr algn="ctr"/>
            <a:r>
              <a:rPr lang="en-US" sz="2400" dirty="0" err="1" smtClean="0">
                <a:solidFill>
                  <a:schemeClr val="tx1">
                    <a:lumMod val="65000"/>
                    <a:lumOff val="35000"/>
                  </a:schemeClr>
                </a:solidFill>
              </a:rPr>
              <a:t>E</a:t>
            </a:r>
            <a:r>
              <a:rPr lang="en-US" sz="2400" baseline="-25000" dirty="0" err="1" smtClean="0">
                <a:solidFill>
                  <a:schemeClr val="tx1">
                    <a:lumMod val="65000"/>
                    <a:lumOff val="35000"/>
                  </a:schemeClr>
                </a:solidFill>
              </a:rPr>
              <a:t>sk</a:t>
            </a:r>
            <a:r>
              <a:rPr lang="en-US" sz="2400" dirty="0" smtClean="0">
                <a:solidFill>
                  <a:schemeClr val="tx1">
                    <a:lumMod val="65000"/>
                    <a:lumOff val="35000"/>
                  </a:schemeClr>
                </a:solidFill>
              </a:rPr>
              <a:t>(r), </a:t>
            </a:r>
            <a:r>
              <a:rPr lang="en-US" sz="2400" dirty="0" err="1" smtClean="0">
                <a:solidFill>
                  <a:schemeClr val="tx1">
                    <a:lumMod val="65000"/>
                    <a:lumOff val="35000"/>
                  </a:schemeClr>
                </a:solidFill>
              </a:rPr>
              <a:t>E</a:t>
            </a:r>
            <a:r>
              <a:rPr lang="en-US" sz="2400" baseline="-25000" dirty="0" err="1" smtClean="0">
                <a:solidFill>
                  <a:schemeClr val="tx1">
                    <a:lumMod val="65000"/>
                    <a:lumOff val="35000"/>
                  </a:schemeClr>
                </a:solidFill>
              </a:rPr>
              <a:t>sk</a:t>
            </a:r>
            <a:r>
              <a:rPr lang="en-US" sz="2400" dirty="0" smtClean="0">
                <a:solidFill>
                  <a:schemeClr val="tx1">
                    <a:lumMod val="65000"/>
                    <a:lumOff val="35000"/>
                  </a:schemeClr>
                </a:solidFill>
              </a:rPr>
              <a:t>(t)</a:t>
            </a:r>
            <a:endParaRPr lang="en-US" sz="2400" dirty="0" smtClean="0">
              <a:solidFill>
                <a:schemeClr val="tx1">
                  <a:lumMod val="65000"/>
                  <a:lumOff val="35000"/>
                </a:schemeClr>
              </a:solidFill>
            </a:endParaRPr>
          </a:p>
        </p:txBody>
      </p:sp>
      <p:sp>
        <p:nvSpPr>
          <p:cNvPr id="11" name="Oval 10"/>
          <p:cNvSpPr/>
          <p:nvPr/>
        </p:nvSpPr>
        <p:spPr>
          <a:xfrm>
            <a:off x="3810000" y="4267200"/>
            <a:ext cx="1905000" cy="1905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648200" y="5105400"/>
            <a:ext cx="228600" cy="228600"/>
          </a:xfrm>
          <a:prstGeom prst="ellipse">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p:cNvCxnSpPr>
            <a:stCxn id="12" idx="2"/>
            <a:endCxn id="11" idx="2"/>
          </p:cNvCxnSpPr>
          <p:nvPr/>
        </p:nvCxnSpPr>
        <p:spPr>
          <a:xfrm rot="10800000">
            <a:off x="3810000" y="5219700"/>
            <a:ext cx="838200" cy="1588"/>
          </a:xfrm>
          <a:prstGeom prst="straightConnector1">
            <a:avLst/>
          </a:prstGeom>
          <a:ln w="381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038600" y="4876800"/>
            <a:ext cx="533400" cy="369332"/>
          </a:xfrm>
          <a:prstGeom prst="rect">
            <a:avLst/>
          </a:prstGeom>
          <a:noFill/>
        </p:spPr>
        <p:txBody>
          <a:bodyPr wrap="square" rtlCol="0">
            <a:spAutoFit/>
          </a:bodyPr>
          <a:lstStyle/>
          <a:p>
            <a:r>
              <a:rPr lang="en-US" dirty="0" smtClean="0"/>
              <a:t>t</a:t>
            </a:r>
            <a:endParaRPr lang="en-US" dirty="0"/>
          </a:p>
        </p:txBody>
      </p:sp>
      <p:sp>
        <p:nvSpPr>
          <p:cNvPr id="20" name="Oval 19"/>
          <p:cNvSpPr/>
          <p:nvPr/>
        </p:nvSpPr>
        <p:spPr>
          <a:xfrm>
            <a:off x="5181600" y="4724400"/>
            <a:ext cx="228600" cy="228600"/>
          </a:xfrm>
          <a:prstGeom prst="ellipse">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6019800" y="5029200"/>
            <a:ext cx="228600" cy="228600"/>
          </a:xfrm>
          <a:prstGeom prst="ellipse">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4648200" y="5334000"/>
            <a:ext cx="304800" cy="369332"/>
          </a:xfrm>
          <a:prstGeom prst="rect">
            <a:avLst/>
          </a:prstGeom>
          <a:noFill/>
        </p:spPr>
        <p:txBody>
          <a:bodyPr wrap="square" rtlCol="0">
            <a:spAutoFit/>
          </a:bodyPr>
          <a:lstStyle/>
          <a:p>
            <a:r>
              <a:rPr lang="en-US" dirty="0" smtClean="0"/>
              <a:t>A</a:t>
            </a:r>
            <a:endParaRPr lang="en-US" dirty="0"/>
          </a:p>
        </p:txBody>
      </p:sp>
      <p:sp>
        <p:nvSpPr>
          <p:cNvPr id="23" name="TextBox 22"/>
          <p:cNvSpPr txBox="1"/>
          <p:nvPr/>
        </p:nvSpPr>
        <p:spPr>
          <a:xfrm>
            <a:off x="5181600" y="4953000"/>
            <a:ext cx="304800" cy="369332"/>
          </a:xfrm>
          <a:prstGeom prst="rect">
            <a:avLst/>
          </a:prstGeom>
          <a:noFill/>
        </p:spPr>
        <p:txBody>
          <a:bodyPr wrap="square" rtlCol="0">
            <a:spAutoFit/>
          </a:bodyPr>
          <a:lstStyle/>
          <a:p>
            <a:r>
              <a:rPr lang="en-US" dirty="0" smtClean="0"/>
              <a:t>B</a:t>
            </a:r>
            <a:endParaRPr lang="en-US" dirty="0"/>
          </a:p>
        </p:txBody>
      </p:sp>
      <p:sp>
        <p:nvSpPr>
          <p:cNvPr id="24" name="TextBox 23"/>
          <p:cNvSpPr txBox="1"/>
          <p:nvPr/>
        </p:nvSpPr>
        <p:spPr>
          <a:xfrm>
            <a:off x="6019800" y="5257800"/>
            <a:ext cx="304800" cy="369332"/>
          </a:xfrm>
          <a:prstGeom prst="rect">
            <a:avLst/>
          </a:prstGeom>
          <a:noFill/>
        </p:spPr>
        <p:txBody>
          <a:bodyPr wrap="square" rtlCol="0">
            <a:spAutoFit/>
          </a:bodyPr>
          <a:lstStyle/>
          <a:p>
            <a:r>
              <a:rPr lang="en-US" dirty="0" smtClean="0"/>
              <a:t>C</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Private Service Discovery: </a:t>
            </a:r>
            <a:r>
              <a:rPr lang="en-US" dirty="0" err="1" smtClean="0"/>
              <a:t>HelpR</a:t>
            </a:r>
            <a:r>
              <a:rPr lang="en-US" sz="4400" dirty="0" err="1" smtClean="0"/>
              <a:t>edistribution</a:t>
            </a:r>
            <a:endParaRPr lang="en-US" sz="4400" dirty="0"/>
          </a:p>
        </p:txBody>
      </p:sp>
      <p:sp>
        <p:nvSpPr>
          <p:cNvPr id="3" name="Content Placeholder 2"/>
          <p:cNvSpPr>
            <a:spLocks noGrp="1"/>
          </p:cNvSpPr>
          <p:nvPr>
            <p:ph idx="1"/>
          </p:nvPr>
        </p:nvSpPr>
        <p:spPr/>
        <p:txBody>
          <a:bodyPr/>
          <a:lstStyle/>
          <a:p>
            <a:r>
              <a:rPr lang="en-US" dirty="0" smtClean="0"/>
              <a:t>Invoked by the server.</a:t>
            </a:r>
          </a:p>
          <a:p>
            <a:r>
              <a:rPr lang="en-US" dirty="0" smtClean="0"/>
              <a:t>Server sends </a:t>
            </a:r>
            <a:r>
              <a:rPr lang="en-US" dirty="0" smtClean="0">
                <a:hlinkClick r:id="rId2" action="ppaction://hlinksldjump"/>
              </a:rPr>
              <a:t>client-specific table</a:t>
            </a:r>
            <a:r>
              <a:rPr lang="en-US" dirty="0" smtClean="0"/>
              <a:t>(T) to every </a:t>
            </a:r>
            <a:r>
              <a:rPr lang="en-US" dirty="0" smtClean="0"/>
              <a:t> servicing client</a:t>
            </a:r>
            <a:r>
              <a:rPr lang="en-US" dirty="0" smtClean="0"/>
              <a:t>. Client-specific table contains enough information for each </a:t>
            </a:r>
            <a:r>
              <a:rPr lang="en-US" dirty="0" smtClean="0"/>
              <a:t>servicing client </a:t>
            </a:r>
            <a:r>
              <a:rPr lang="en-US" dirty="0" smtClean="0"/>
              <a:t>to </a:t>
            </a:r>
            <a:r>
              <a:rPr lang="en-US" dirty="0" smtClean="0"/>
              <a:t>securely compute </a:t>
            </a:r>
            <a:r>
              <a:rPr lang="en-US" dirty="0" smtClean="0"/>
              <a:t>near-neighbors of the requested profile. </a:t>
            </a:r>
          </a:p>
          <a:p>
            <a:endParaRPr lang="en-US" dirty="0" smtClean="0"/>
          </a:p>
          <a:p>
            <a:endParaRPr lang="en-US" dirty="0" smtClean="0"/>
          </a:p>
          <a:p>
            <a:endParaRPr lang="en-US" dirty="0" smtClean="0"/>
          </a:p>
          <a:p>
            <a:endParaRPr lang="en-US" dirty="0" smtClean="0"/>
          </a:p>
          <a:p>
            <a:pPr>
              <a:buNone/>
            </a:pPr>
            <a:r>
              <a:rPr lang="en-US" dirty="0" smtClean="0"/>
              <a:t>    </a:t>
            </a:r>
            <a:endParaRPr lang="en-US" dirty="0"/>
          </a:p>
        </p:txBody>
      </p:sp>
      <p:pic>
        <p:nvPicPr>
          <p:cNvPr id="4" name="Picture 3" descr="server.jpg"/>
          <p:cNvPicPr>
            <a:picLocks noChangeAspect="1"/>
          </p:cNvPicPr>
          <p:nvPr/>
        </p:nvPicPr>
        <p:blipFill>
          <a:blip r:embed="rId3" cstate="print"/>
          <a:stretch>
            <a:fillRect/>
          </a:stretch>
        </p:blipFill>
        <p:spPr>
          <a:xfrm>
            <a:off x="2209800" y="4114800"/>
            <a:ext cx="614923" cy="950336"/>
          </a:xfrm>
          <a:prstGeom prst="rect">
            <a:avLst/>
          </a:prstGeom>
        </p:spPr>
      </p:pic>
      <p:pic>
        <p:nvPicPr>
          <p:cNvPr id="5" name="Picture 4" descr="angel.jpg"/>
          <p:cNvPicPr>
            <a:picLocks noChangeAspect="1"/>
          </p:cNvPicPr>
          <p:nvPr/>
        </p:nvPicPr>
        <p:blipFill>
          <a:blip r:embed="rId4" cstate="print"/>
          <a:stretch>
            <a:fillRect/>
          </a:stretch>
        </p:blipFill>
        <p:spPr>
          <a:xfrm>
            <a:off x="5562600" y="4191000"/>
            <a:ext cx="533400" cy="612899"/>
          </a:xfrm>
          <a:prstGeom prst="rect">
            <a:avLst/>
          </a:prstGeom>
        </p:spPr>
      </p:pic>
      <p:cxnSp>
        <p:nvCxnSpPr>
          <p:cNvPr id="6" name="Straight Arrow Connector 5"/>
          <p:cNvCxnSpPr/>
          <p:nvPr/>
        </p:nvCxnSpPr>
        <p:spPr>
          <a:xfrm>
            <a:off x="3048000" y="4495800"/>
            <a:ext cx="2362200" cy="1588"/>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124200" y="4038600"/>
            <a:ext cx="2209800" cy="461665"/>
          </a:xfrm>
          <a:prstGeom prst="rect">
            <a:avLst/>
          </a:prstGeom>
          <a:noFill/>
        </p:spPr>
        <p:txBody>
          <a:bodyPr wrap="square" rtlCol="0">
            <a:spAutoFit/>
          </a:bodyPr>
          <a:lstStyle/>
          <a:p>
            <a:pPr algn="ctr"/>
            <a:r>
              <a:rPr lang="en-US" sz="2400" dirty="0" smtClean="0">
                <a:solidFill>
                  <a:schemeClr val="tx1">
                    <a:lumMod val="65000"/>
                    <a:lumOff val="35000"/>
                  </a:schemeClr>
                </a:solidFill>
              </a:rPr>
              <a:t>T</a:t>
            </a:r>
            <a:endParaRPr lang="en-US" sz="2400" dirty="0">
              <a:solidFill>
                <a:schemeClr val="tx1">
                  <a:lumMod val="65000"/>
                  <a:lumOff val="35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r>
              <a:rPr lang="en-US" dirty="0" smtClean="0"/>
              <a:t>Introduction</a:t>
            </a:r>
          </a:p>
          <a:p>
            <a:r>
              <a:rPr lang="en-US" dirty="0" smtClean="0"/>
              <a:t>Completed work</a:t>
            </a:r>
          </a:p>
          <a:p>
            <a:r>
              <a:rPr lang="en-US" dirty="0" smtClean="0"/>
              <a:t>Future works</a:t>
            </a:r>
          </a:p>
          <a:p>
            <a:r>
              <a:rPr lang="en-US" dirty="0" smtClean="0"/>
              <a:t>Plan</a:t>
            </a:r>
          </a:p>
          <a:p>
            <a:r>
              <a:rPr lang="en-US" dirty="0" smtClean="0"/>
              <a:t>Conclusion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534400" cy="1111664"/>
          </a:xfrm>
        </p:spPr>
        <p:txBody>
          <a:bodyPr>
            <a:normAutofit fontScale="90000"/>
          </a:bodyPr>
          <a:lstStyle/>
          <a:p>
            <a:r>
              <a:rPr lang="en-US" sz="6000" dirty="0" smtClean="0"/>
              <a:t>Private Service Discovery:</a:t>
            </a:r>
            <a:r>
              <a:rPr lang="en-US" dirty="0" smtClean="0"/>
              <a:t> </a:t>
            </a:r>
            <a:r>
              <a:rPr lang="en-US" sz="4400" dirty="0" smtClean="0"/>
              <a:t>Distance-computation</a:t>
            </a:r>
            <a:endParaRPr lang="en-US" sz="4400" dirty="0"/>
          </a:p>
        </p:txBody>
      </p:sp>
      <p:sp>
        <p:nvSpPr>
          <p:cNvPr id="3" name="Content Placeholder 2"/>
          <p:cNvSpPr>
            <a:spLocks noGrp="1"/>
          </p:cNvSpPr>
          <p:nvPr>
            <p:ph idx="1"/>
          </p:nvPr>
        </p:nvSpPr>
        <p:spPr>
          <a:xfrm>
            <a:off x="304800" y="1600200"/>
            <a:ext cx="8839200" cy="5715000"/>
          </a:xfrm>
        </p:spPr>
        <p:txBody>
          <a:bodyPr/>
          <a:lstStyle/>
          <a:p>
            <a:r>
              <a:rPr lang="en-US" dirty="0" smtClean="0"/>
              <a:t>Clients invoke distance-computation after receiving client-specific table.</a:t>
            </a:r>
          </a:p>
          <a:p>
            <a:pPr>
              <a:buNone/>
            </a:pPr>
            <a:endParaRPr lang="en-US" dirty="0" smtClean="0"/>
          </a:p>
          <a:p>
            <a:r>
              <a:rPr lang="en-US" dirty="0" smtClean="0"/>
              <a:t>A </a:t>
            </a:r>
            <a:r>
              <a:rPr lang="en-US" dirty="0" smtClean="0"/>
              <a:t>servicing client </a:t>
            </a:r>
            <a:r>
              <a:rPr lang="en-US" dirty="0" smtClean="0"/>
              <a:t>(j) informs the requesting client about the other clients whose blurred profile information satisfies a </a:t>
            </a:r>
            <a:r>
              <a:rPr lang="en-US" dirty="0" smtClean="0">
                <a:hlinkClick r:id="rId2" action="ppaction://hlinksldjump"/>
              </a:rPr>
              <a:t>predicate</a:t>
            </a:r>
            <a:r>
              <a:rPr lang="en-US" dirty="0" smtClean="0"/>
              <a:t>. The predicate checks if a client is capable of offering help to the request.</a:t>
            </a:r>
          </a:p>
          <a:p>
            <a:pPr>
              <a:buNone/>
            </a:pPr>
            <a:endParaRPr lang="en-US" baseline="30000" dirty="0" smtClean="0"/>
          </a:p>
          <a:p>
            <a:pPr>
              <a:buNone/>
            </a:pPr>
            <a:r>
              <a:rPr lang="en-US" dirty="0" smtClean="0"/>
              <a:t>         </a:t>
            </a:r>
            <a:endParaRPr lang="en-US" dirty="0"/>
          </a:p>
        </p:txBody>
      </p:sp>
      <p:sp>
        <p:nvSpPr>
          <p:cNvPr id="296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970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970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Service Discovery: Security</a:t>
            </a:r>
            <a:endParaRPr lang="en-US" dirty="0"/>
          </a:p>
        </p:txBody>
      </p:sp>
      <p:sp>
        <p:nvSpPr>
          <p:cNvPr id="3" name="Content Placeholder 2"/>
          <p:cNvSpPr>
            <a:spLocks noGrp="1"/>
          </p:cNvSpPr>
          <p:nvPr>
            <p:ph idx="1"/>
          </p:nvPr>
        </p:nvSpPr>
        <p:spPr/>
        <p:txBody>
          <a:bodyPr/>
          <a:lstStyle/>
          <a:p>
            <a:r>
              <a:rPr lang="en-US" dirty="0" smtClean="0"/>
              <a:t>Security against different attacks</a:t>
            </a:r>
            <a:r>
              <a:rPr lang="en-US" baseline="30000" dirty="0" smtClean="0"/>
              <a:t>†</a:t>
            </a:r>
            <a:r>
              <a:rPr lang="en-US" dirty="0" smtClean="0"/>
              <a:t>,</a:t>
            </a:r>
          </a:p>
          <a:p>
            <a:pPr lvl="1">
              <a:buFont typeface="Wingdings" pitchFamily="2" charset="2"/>
              <a:buChar char="§"/>
            </a:pPr>
            <a:r>
              <a:rPr lang="en-US" dirty="0" smtClean="0"/>
              <a:t>External Attacker: 1/P</a:t>
            </a:r>
          </a:p>
          <a:p>
            <a:pPr lvl="1">
              <a:buFont typeface="Wingdings" pitchFamily="2" charset="2"/>
              <a:buChar char="§"/>
            </a:pPr>
            <a:r>
              <a:rPr lang="en-US" dirty="0" smtClean="0"/>
              <a:t>Rogue server: 1/P</a:t>
            </a:r>
          </a:p>
          <a:p>
            <a:pPr lvl="1">
              <a:buFont typeface="Wingdings" pitchFamily="2" charset="2"/>
              <a:buChar char="§"/>
            </a:pPr>
            <a:r>
              <a:rPr lang="en-US" dirty="0" smtClean="0"/>
              <a:t>Passive attack by rogue client(s): 1/P</a:t>
            </a:r>
          </a:p>
          <a:p>
            <a:pPr lvl="1">
              <a:buFont typeface="Wingdings" pitchFamily="2" charset="2"/>
              <a:buChar char="§"/>
            </a:pPr>
            <a:r>
              <a:rPr lang="en-US" dirty="0" smtClean="0"/>
              <a:t>Active attack by rogue client(s): 1/P</a:t>
            </a:r>
            <a:endParaRPr lang="en-US" dirty="0"/>
          </a:p>
        </p:txBody>
      </p:sp>
      <p:sp>
        <p:nvSpPr>
          <p:cNvPr id="4" name="Rounded Rectangle 3"/>
          <p:cNvSpPr/>
          <p:nvPr/>
        </p:nvSpPr>
        <p:spPr>
          <a:xfrm>
            <a:off x="533400" y="4724400"/>
            <a:ext cx="7924800" cy="1352729"/>
          </a:xfrm>
          <a:prstGeom prst="roundRect">
            <a:avLst/>
          </a:prstGeom>
          <a:gradFill>
            <a:gsLst>
              <a:gs pos="0">
                <a:srgbClr val="FFEFD1"/>
              </a:gs>
              <a:gs pos="64999">
                <a:srgbClr val="F0EBD5"/>
              </a:gs>
              <a:gs pos="100000">
                <a:srgbClr val="D1C39F"/>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762000" y="4876801"/>
            <a:ext cx="7620000" cy="923330"/>
          </a:xfrm>
          <a:prstGeom prst="rect">
            <a:avLst/>
          </a:prstGeom>
          <a:noFill/>
        </p:spPr>
        <p:txBody>
          <a:bodyPr wrap="square" rtlCol="0">
            <a:spAutoFit/>
          </a:bodyPr>
          <a:lstStyle/>
          <a:p>
            <a:r>
              <a:rPr lang="en-US" dirty="0" smtClean="0"/>
              <a:t>Reference:</a:t>
            </a:r>
            <a:endParaRPr lang="en-US" sz="1700" dirty="0" smtClean="0"/>
          </a:p>
          <a:p>
            <a:pPr>
              <a:buNone/>
            </a:pPr>
            <a:r>
              <a:rPr lang="en-US" sz="1700" dirty="0" smtClean="0"/>
              <a:t> </a:t>
            </a:r>
            <a:r>
              <a:rPr lang="en-US" dirty="0" smtClean="0"/>
              <a:t>† </a:t>
            </a:r>
            <a:r>
              <a:rPr lang="en-US" dirty="0" err="1" smtClean="0"/>
              <a:t>Abhishek</a:t>
            </a:r>
            <a:r>
              <a:rPr lang="en-US" dirty="0" smtClean="0"/>
              <a:t> </a:t>
            </a:r>
            <a:r>
              <a:rPr lang="en-US" dirty="0" err="1" smtClean="0"/>
              <a:t>Samanta</a:t>
            </a:r>
            <a:r>
              <a:rPr lang="en-US" dirty="0" smtClean="0"/>
              <a:t>, </a:t>
            </a:r>
            <a:r>
              <a:rPr lang="en-US" dirty="0" err="1" smtClean="0"/>
              <a:t>Fangfei</a:t>
            </a:r>
            <a:r>
              <a:rPr lang="en-US" dirty="0" smtClean="0"/>
              <a:t> Zhou, Ravi </a:t>
            </a:r>
            <a:r>
              <a:rPr lang="en-US" dirty="0" err="1" smtClean="0"/>
              <a:t>sundaram</a:t>
            </a:r>
            <a:r>
              <a:rPr lang="en-US" dirty="0" smtClean="0"/>
              <a:t>, </a:t>
            </a:r>
            <a:r>
              <a:rPr lang="en-US" dirty="0" err="1" smtClean="0"/>
              <a:t>SamaritanCloud</a:t>
            </a:r>
            <a:r>
              <a:rPr lang="en-US" dirty="0" smtClean="0"/>
              <a:t>: Secure and Scalable Infrastructure for enabling Location-based Services </a:t>
            </a:r>
            <a:endParaRPr lang="en-US" dirty="0">
              <a:solidFill>
                <a:schemeClr val="bg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Service Discovery: Evaluation</a:t>
            </a:r>
            <a:endParaRPr lang="en-US" dirty="0"/>
          </a:p>
        </p:txBody>
      </p:sp>
      <p:sp>
        <p:nvSpPr>
          <p:cNvPr id="3" name="Content Placeholder 2"/>
          <p:cNvSpPr>
            <a:spLocks noGrp="1"/>
          </p:cNvSpPr>
          <p:nvPr>
            <p:ph idx="1"/>
          </p:nvPr>
        </p:nvSpPr>
        <p:spPr>
          <a:xfrm>
            <a:off x="457200" y="1600200"/>
            <a:ext cx="8229600" cy="4876800"/>
          </a:xfrm>
        </p:spPr>
        <p:txBody>
          <a:bodyPr/>
          <a:lstStyle/>
          <a:p>
            <a:r>
              <a:rPr lang="en-US" dirty="0" smtClean="0"/>
              <a:t>Runtime of different phases of proposed system on servicing client side</a:t>
            </a:r>
          </a:p>
          <a:p>
            <a:endParaRPr lang="en-US" dirty="0" smtClean="0"/>
          </a:p>
          <a:p>
            <a:endParaRPr lang="en-US" dirty="0" smtClean="0"/>
          </a:p>
          <a:p>
            <a:endParaRPr lang="en-US" dirty="0" smtClean="0"/>
          </a:p>
          <a:p>
            <a:endParaRPr lang="en-US" dirty="0" smtClean="0"/>
          </a:p>
          <a:p>
            <a:r>
              <a:rPr lang="en-US" dirty="0" smtClean="0"/>
              <a:t>Impact of proposed system as </a:t>
            </a:r>
            <a:r>
              <a:rPr lang="en-US" dirty="0" err="1" smtClean="0"/>
              <a:t>iOS</a:t>
            </a:r>
            <a:r>
              <a:rPr lang="en-US" dirty="0" smtClean="0"/>
              <a:t> 5 application on battery life in </a:t>
            </a:r>
            <a:r>
              <a:rPr lang="en-US" dirty="0" err="1" smtClean="0"/>
              <a:t>ProfileUpdate</a:t>
            </a:r>
            <a:endParaRPr lang="en-US" dirty="0" smtClean="0"/>
          </a:p>
        </p:txBody>
      </p:sp>
      <p:graphicFrame>
        <p:nvGraphicFramePr>
          <p:cNvPr id="4" name="Table 3"/>
          <p:cNvGraphicFramePr>
            <a:graphicFrameLocks noGrp="1"/>
          </p:cNvGraphicFramePr>
          <p:nvPr/>
        </p:nvGraphicFramePr>
        <p:xfrm>
          <a:off x="1447800" y="2590800"/>
          <a:ext cx="6096000" cy="741680"/>
        </p:xfrm>
        <a:graphic>
          <a:graphicData uri="http://schemas.openxmlformats.org/drawingml/2006/table">
            <a:tbl>
              <a:tblPr firstRow="1" bandRow="1">
                <a:tableStyleId>{74C1A8A3-306A-4EB7-A6B1-4F7E0EB9C5D6}</a:tableStyleId>
              </a:tblPr>
              <a:tblGrid>
                <a:gridCol w="3048000"/>
                <a:gridCol w="3048000"/>
              </a:tblGrid>
              <a:tr h="370840">
                <a:tc>
                  <a:txBody>
                    <a:bodyPr/>
                    <a:lstStyle/>
                    <a:p>
                      <a:pPr algn="ctr"/>
                      <a:r>
                        <a:rPr lang="en-US" dirty="0" err="1" smtClean="0"/>
                        <a:t>ProfileUpdate</a:t>
                      </a:r>
                      <a:endParaRPr lang="en-US" dirty="0"/>
                    </a:p>
                  </a:txBody>
                  <a:tcPr/>
                </a:tc>
                <a:tc>
                  <a:txBody>
                    <a:bodyPr/>
                    <a:lstStyle/>
                    <a:p>
                      <a:pPr algn="ctr"/>
                      <a:r>
                        <a:rPr lang="en-US" dirty="0" smtClean="0"/>
                        <a:t>Help-Request</a:t>
                      </a:r>
                      <a:endParaRPr lang="en-US" dirty="0"/>
                    </a:p>
                  </a:txBody>
                  <a:tcPr/>
                </a:tc>
              </a:tr>
              <a:tr h="370840">
                <a:tc>
                  <a:txBody>
                    <a:bodyPr/>
                    <a:lstStyle/>
                    <a:p>
                      <a:pPr algn="ctr"/>
                      <a:r>
                        <a:rPr lang="en-US" dirty="0" smtClean="0"/>
                        <a:t>O(1)</a:t>
                      </a:r>
                      <a:endParaRPr lang="en-US" dirty="0"/>
                    </a:p>
                  </a:txBody>
                  <a:tcPr/>
                </a:tc>
                <a:tc>
                  <a:txBody>
                    <a:bodyPr/>
                    <a:lstStyle/>
                    <a:p>
                      <a:pPr algn="ctr"/>
                      <a:r>
                        <a:rPr lang="en-US" dirty="0" smtClean="0"/>
                        <a:t>O(</a:t>
                      </a:r>
                      <a:r>
                        <a:rPr lang="en-US" dirty="0" err="1" smtClean="0"/>
                        <a:t>d.</a:t>
                      </a:r>
                      <a:r>
                        <a:rPr lang="en-US" baseline="0" dirty="0" err="1" smtClean="0"/>
                        <a:t>loglog</a:t>
                      </a:r>
                      <a:r>
                        <a:rPr lang="en-US" baseline="0" dirty="0" smtClean="0"/>
                        <a:t>(n))</a:t>
                      </a:r>
                      <a:endParaRPr lang="en-US" dirty="0"/>
                    </a:p>
                  </a:txBody>
                  <a:tcPr/>
                </a:tc>
              </a:tr>
            </a:tbl>
          </a:graphicData>
        </a:graphic>
      </p:graphicFrame>
      <p:graphicFrame>
        <p:nvGraphicFramePr>
          <p:cNvPr id="6" name="Table 5"/>
          <p:cNvGraphicFramePr>
            <a:graphicFrameLocks noGrp="1"/>
          </p:cNvGraphicFramePr>
          <p:nvPr/>
        </p:nvGraphicFramePr>
        <p:xfrm>
          <a:off x="762000" y="5029200"/>
          <a:ext cx="8001000" cy="1483360"/>
        </p:xfrm>
        <a:graphic>
          <a:graphicData uri="http://schemas.openxmlformats.org/drawingml/2006/table">
            <a:tbl>
              <a:tblPr firstRow="1" bandRow="1">
                <a:tableStyleId>{00A15C55-8517-42AA-B614-E9B94910E393}</a:tableStyleId>
              </a:tblPr>
              <a:tblGrid>
                <a:gridCol w="1371600"/>
                <a:gridCol w="1447800"/>
                <a:gridCol w="1600200"/>
                <a:gridCol w="3581400"/>
              </a:tblGrid>
              <a:tr h="370840">
                <a:tc rowSpan="2">
                  <a:txBody>
                    <a:bodyPr/>
                    <a:lstStyle/>
                    <a:p>
                      <a:pPr algn="ctr"/>
                      <a:r>
                        <a:rPr lang="en-US" dirty="0" smtClean="0"/>
                        <a:t>Network</a:t>
                      </a:r>
                      <a:endParaRPr lang="en-US" dirty="0"/>
                    </a:p>
                  </a:txBody>
                  <a:tcPr/>
                </a:tc>
                <a:tc gridSpan="3">
                  <a:txBody>
                    <a:bodyPr/>
                    <a:lstStyle/>
                    <a:p>
                      <a:pPr algn="ctr"/>
                      <a:r>
                        <a:rPr lang="en-US" dirty="0" smtClean="0"/>
                        <a:t>Location computing tool</a:t>
                      </a:r>
                      <a:endParaRPr lang="en-US" dirty="0"/>
                    </a:p>
                  </a:txBody>
                  <a:tcPr/>
                </a:tc>
                <a:tc hMerge="1">
                  <a:txBody>
                    <a:bodyPr/>
                    <a:lstStyle/>
                    <a:p>
                      <a:endParaRPr lang="en-US" dirty="0"/>
                    </a:p>
                  </a:txBody>
                  <a:tcPr/>
                </a:tc>
                <a:tc hMerge="1">
                  <a:txBody>
                    <a:bodyPr/>
                    <a:lstStyle/>
                    <a:p>
                      <a:endParaRPr lang="en-US" dirty="0"/>
                    </a:p>
                  </a:txBody>
                  <a:tcPr/>
                </a:tc>
              </a:tr>
              <a:tr h="370840">
                <a:tc vMerge="1">
                  <a:txBody>
                    <a:bodyPr/>
                    <a:lstStyle/>
                    <a:p>
                      <a:endParaRPr lang="en-US" dirty="0"/>
                    </a:p>
                  </a:txBody>
                  <a:tcPr/>
                </a:tc>
                <a:tc>
                  <a:txBody>
                    <a:bodyPr/>
                    <a:lstStyle/>
                    <a:p>
                      <a:pPr algn="ctr"/>
                      <a:r>
                        <a:rPr lang="en-US" dirty="0" smtClean="0"/>
                        <a:t>GPS</a:t>
                      </a:r>
                      <a:endParaRPr lang="en-US" dirty="0"/>
                    </a:p>
                  </a:txBody>
                  <a:tcPr>
                    <a:solidFill>
                      <a:schemeClr val="accent4"/>
                    </a:solidFill>
                  </a:tcPr>
                </a:tc>
                <a:tc>
                  <a:txBody>
                    <a:bodyPr/>
                    <a:lstStyle/>
                    <a:p>
                      <a:pPr algn="ctr"/>
                      <a:r>
                        <a:rPr lang="en-US" dirty="0" err="1" smtClean="0"/>
                        <a:t>WiFi</a:t>
                      </a:r>
                      <a:r>
                        <a:rPr lang="en-US" dirty="0" smtClean="0"/>
                        <a:t>/Cellular</a:t>
                      </a:r>
                      <a:endParaRPr lang="en-US" dirty="0"/>
                    </a:p>
                  </a:txBody>
                  <a:tcPr>
                    <a:solidFill>
                      <a:schemeClr val="accent4"/>
                    </a:solidFill>
                  </a:tcPr>
                </a:tc>
                <a:tc>
                  <a:txBody>
                    <a:bodyPr/>
                    <a:lstStyle/>
                    <a:p>
                      <a:pPr algn="ctr"/>
                      <a:r>
                        <a:rPr lang="en-US" dirty="0" smtClean="0"/>
                        <a:t>Significant-change</a:t>
                      </a:r>
                      <a:r>
                        <a:rPr lang="en-US" baseline="0" dirty="0" smtClean="0"/>
                        <a:t> location service</a:t>
                      </a:r>
                      <a:endParaRPr lang="en-US" dirty="0"/>
                    </a:p>
                  </a:txBody>
                  <a:tcPr>
                    <a:solidFill>
                      <a:schemeClr val="accent4"/>
                    </a:solidFill>
                  </a:tcPr>
                </a:tc>
              </a:tr>
              <a:tr h="370840">
                <a:tc>
                  <a:txBody>
                    <a:bodyPr/>
                    <a:lstStyle/>
                    <a:p>
                      <a:pPr algn="ctr"/>
                      <a:r>
                        <a:rPr lang="en-US" dirty="0" smtClean="0"/>
                        <a:t>3G</a:t>
                      </a:r>
                      <a:endParaRPr lang="en-US" dirty="0"/>
                    </a:p>
                  </a:txBody>
                  <a:tcPr/>
                </a:tc>
                <a:tc>
                  <a:txBody>
                    <a:bodyPr/>
                    <a:lstStyle/>
                    <a:p>
                      <a:pPr algn="ctr"/>
                      <a:r>
                        <a:rPr lang="en-US" dirty="0" smtClean="0"/>
                        <a:t>10h</a:t>
                      </a:r>
                      <a:endParaRPr lang="en-US" dirty="0"/>
                    </a:p>
                  </a:txBody>
                  <a:tcPr/>
                </a:tc>
                <a:tc>
                  <a:txBody>
                    <a:bodyPr/>
                    <a:lstStyle/>
                    <a:p>
                      <a:pPr algn="ctr"/>
                      <a:r>
                        <a:rPr lang="en-US" dirty="0" smtClean="0"/>
                        <a:t>12h 8mins</a:t>
                      </a:r>
                      <a:endParaRPr lang="en-US" dirty="0"/>
                    </a:p>
                  </a:txBody>
                  <a:tcPr/>
                </a:tc>
                <a:tc>
                  <a:txBody>
                    <a:bodyPr/>
                    <a:lstStyle/>
                    <a:p>
                      <a:pPr algn="ctr"/>
                      <a:r>
                        <a:rPr lang="en-US" dirty="0" smtClean="0"/>
                        <a:t>12h 10mins</a:t>
                      </a:r>
                      <a:endParaRPr lang="en-US" dirty="0"/>
                    </a:p>
                  </a:txBody>
                  <a:tcPr/>
                </a:tc>
              </a:tr>
              <a:tr h="370840">
                <a:tc>
                  <a:txBody>
                    <a:bodyPr/>
                    <a:lstStyle/>
                    <a:p>
                      <a:pPr algn="ctr"/>
                      <a:r>
                        <a:rPr lang="en-US" dirty="0" err="1" smtClean="0"/>
                        <a:t>Wifi</a:t>
                      </a:r>
                      <a:endParaRPr lang="en-US" dirty="0"/>
                    </a:p>
                  </a:txBody>
                  <a:tcPr/>
                </a:tc>
                <a:tc>
                  <a:txBody>
                    <a:bodyPr/>
                    <a:lstStyle/>
                    <a:p>
                      <a:r>
                        <a:rPr lang="en-US" dirty="0" smtClean="0"/>
                        <a:t>11h 14mins</a:t>
                      </a:r>
                      <a:endParaRPr lang="en-US" dirty="0"/>
                    </a:p>
                  </a:txBody>
                  <a:tcPr/>
                </a:tc>
                <a:tc>
                  <a:txBody>
                    <a:bodyPr/>
                    <a:lstStyle/>
                    <a:p>
                      <a:pPr algn="ctr"/>
                      <a:r>
                        <a:rPr lang="en-US" dirty="0" smtClean="0"/>
                        <a:t>16h 14mins</a:t>
                      </a:r>
                      <a:endParaRPr lang="en-US" dirty="0"/>
                    </a:p>
                  </a:txBody>
                  <a:tcPr/>
                </a:tc>
                <a:tc>
                  <a:txBody>
                    <a:bodyPr/>
                    <a:lstStyle/>
                    <a:p>
                      <a:pPr algn="ctr"/>
                      <a:r>
                        <a:rPr lang="en-US" dirty="0" smtClean="0"/>
                        <a:t>16h</a:t>
                      </a:r>
                      <a:endParaRPr lang="en-US" dirty="0"/>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r>
              <a:rPr lang="en-US" dirty="0" smtClean="0">
                <a:solidFill>
                  <a:schemeClr val="tx2">
                    <a:lumMod val="40000"/>
                    <a:lumOff val="60000"/>
                  </a:schemeClr>
                </a:solidFill>
              </a:rPr>
              <a:t>Introduction</a:t>
            </a:r>
          </a:p>
          <a:p>
            <a:r>
              <a:rPr lang="en-US" dirty="0" smtClean="0">
                <a:solidFill>
                  <a:schemeClr val="tx2">
                    <a:lumMod val="40000"/>
                    <a:lumOff val="60000"/>
                  </a:schemeClr>
                </a:solidFill>
              </a:rPr>
              <a:t>Completed work</a:t>
            </a:r>
          </a:p>
          <a:p>
            <a:r>
              <a:rPr lang="en-US" dirty="0" smtClean="0">
                <a:solidFill>
                  <a:schemeClr val="tx1"/>
                </a:solidFill>
              </a:rPr>
              <a:t>Future works</a:t>
            </a:r>
          </a:p>
          <a:p>
            <a:r>
              <a:rPr lang="en-US" dirty="0" smtClean="0">
                <a:solidFill>
                  <a:schemeClr val="tx2">
                    <a:lumMod val="40000"/>
                    <a:lumOff val="60000"/>
                  </a:schemeClr>
                </a:solidFill>
              </a:rPr>
              <a:t>Plan</a:t>
            </a:r>
          </a:p>
          <a:p>
            <a:r>
              <a:rPr lang="en-US" dirty="0" smtClean="0">
                <a:solidFill>
                  <a:schemeClr val="tx2">
                    <a:lumMod val="40000"/>
                    <a:lumOff val="60000"/>
                  </a:schemeClr>
                </a:solidFill>
              </a:rPr>
              <a:t>Conclusion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Asynchronous channel discovery: </a:t>
            </a:r>
            <a:r>
              <a:rPr lang="en-US" sz="4400" dirty="0" smtClean="0"/>
              <a:t>Scarce band</a:t>
            </a:r>
            <a:endParaRPr lang="en-US" sz="4400" dirty="0"/>
          </a:p>
        </p:txBody>
      </p:sp>
      <p:sp>
        <p:nvSpPr>
          <p:cNvPr id="3" name="Content Placeholder 2"/>
          <p:cNvSpPr>
            <a:spLocks noGrp="1"/>
          </p:cNvSpPr>
          <p:nvPr>
            <p:ph idx="1"/>
          </p:nvPr>
        </p:nvSpPr>
        <p:spPr>
          <a:xfrm>
            <a:off x="457200" y="1600200"/>
            <a:ext cx="8229600" cy="4876800"/>
          </a:xfrm>
        </p:spPr>
        <p:txBody>
          <a:bodyPr>
            <a:normAutofit lnSpcReduction="10000"/>
          </a:bodyPr>
          <a:lstStyle/>
          <a:p>
            <a:r>
              <a:rPr lang="en-US" dirty="0" smtClean="0"/>
              <a:t>Radio spectrum is allocated with static licensing to a particular radio standard.</a:t>
            </a:r>
          </a:p>
          <a:p>
            <a:endParaRPr lang="en-US" dirty="0" smtClean="0"/>
          </a:p>
          <a:p>
            <a:r>
              <a:rPr lang="en-US" dirty="0" smtClean="0"/>
              <a:t>Many devices use unlicensed frequency bands, because of no licensing cost.</a:t>
            </a:r>
          </a:p>
          <a:p>
            <a:pPr lvl="1">
              <a:buFont typeface="Wingdings" pitchFamily="2" charset="2"/>
              <a:buChar char="§"/>
            </a:pPr>
            <a:r>
              <a:rPr lang="en-US" dirty="0" smtClean="0"/>
              <a:t>Overcrowded unlicensed bands (e.g. ISM band)</a:t>
            </a:r>
          </a:p>
          <a:p>
            <a:pPr lvl="1">
              <a:buFont typeface="Wingdings" pitchFamily="2" charset="2"/>
              <a:buChar char="§"/>
            </a:pPr>
            <a:r>
              <a:rPr lang="en-US" dirty="0" smtClean="0"/>
              <a:t>Less efficient communication due to high interference.</a:t>
            </a:r>
          </a:p>
          <a:p>
            <a:pPr lvl="1">
              <a:buFont typeface="Wingdings" pitchFamily="2" charset="2"/>
              <a:buChar char="§"/>
            </a:pPr>
            <a:endParaRPr lang="en-US" dirty="0" smtClean="0"/>
          </a:p>
          <a:p>
            <a:r>
              <a:rPr lang="en-US" dirty="0" smtClean="0"/>
              <a:t>Licensed bands are less crowded. </a:t>
            </a:r>
          </a:p>
          <a:p>
            <a:endParaRPr lang="en-US" dirty="0" smtClean="0"/>
          </a:p>
          <a:p>
            <a:r>
              <a:rPr lang="en-US" dirty="0" smtClean="0"/>
              <a:t>Solution: </a:t>
            </a:r>
          </a:p>
          <a:p>
            <a:pPr lvl="1">
              <a:buFont typeface="Wingdings" pitchFamily="2" charset="2"/>
              <a:buChar char="§"/>
            </a:pPr>
            <a:r>
              <a:rPr lang="en-US" dirty="0" smtClean="0"/>
              <a:t>Dynamic spectrum access (DSA)</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Asynchronous channel discovery: DSA</a:t>
            </a:r>
            <a:endParaRPr lang="en-US" dirty="0"/>
          </a:p>
        </p:txBody>
      </p:sp>
      <p:sp>
        <p:nvSpPr>
          <p:cNvPr id="3" name="Content Placeholder 2"/>
          <p:cNvSpPr>
            <a:spLocks noGrp="1"/>
          </p:cNvSpPr>
          <p:nvPr>
            <p:ph idx="1"/>
          </p:nvPr>
        </p:nvSpPr>
        <p:spPr>
          <a:xfrm>
            <a:off x="457200" y="1600200"/>
            <a:ext cx="8229600" cy="4953000"/>
          </a:xfrm>
        </p:spPr>
        <p:txBody>
          <a:bodyPr/>
          <a:lstStyle/>
          <a:p>
            <a:r>
              <a:rPr lang="en-US" dirty="0" smtClean="0"/>
              <a:t>Dynamic spectrum access (DSA) technique uses licensed frequency bands opportunistically (when, primary users of licensed bands are not present) along with unlicensed bands.</a:t>
            </a:r>
          </a:p>
          <a:p>
            <a:pPr>
              <a:buNone/>
            </a:pPr>
            <a:endParaRPr lang="en-US" dirty="0" smtClean="0"/>
          </a:p>
          <a:p>
            <a:r>
              <a:rPr lang="en-US" dirty="0" smtClean="0"/>
              <a:t>Advantage: </a:t>
            </a:r>
          </a:p>
          <a:p>
            <a:pPr lvl="1">
              <a:buFont typeface="Wingdings" pitchFamily="2" charset="2"/>
              <a:buChar char="§"/>
            </a:pPr>
            <a:r>
              <a:rPr lang="en-US" dirty="0" smtClean="0"/>
              <a:t>More frequency bands.</a:t>
            </a:r>
          </a:p>
          <a:p>
            <a:pPr lvl="1">
              <a:buFont typeface="Wingdings" pitchFamily="2" charset="2"/>
              <a:buChar char="§"/>
            </a:pPr>
            <a:r>
              <a:rPr lang="en-US" dirty="0" smtClean="0"/>
              <a:t>Increased efficiency owing to less interference.</a:t>
            </a:r>
          </a:p>
          <a:p>
            <a:pPr lvl="1">
              <a:buFont typeface="Wingdings" pitchFamily="2" charset="2"/>
              <a:buChar char="§"/>
            </a:pPr>
            <a:endParaRPr lang="en-US" dirty="0" smtClean="0"/>
          </a:p>
          <a:p>
            <a:r>
              <a:rPr lang="en-US" dirty="0" smtClean="0"/>
              <a:t>Challenge:</a:t>
            </a:r>
          </a:p>
          <a:p>
            <a:pPr lvl="1">
              <a:buFont typeface="Wingdings" pitchFamily="2" charset="2"/>
              <a:buChar char="§"/>
            </a:pPr>
            <a:r>
              <a:rPr lang="en-US" dirty="0" smtClean="0"/>
              <a:t>Efficient rendezvous among users.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111664"/>
          </a:xfrm>
        </p:spPr>
        <p:txBody>
          <a:bodyPr>
            <a:normAutofit/>
          </a:bodyPr>
          <a:lstStyle/>
          <a:p>
            <a:r>
              <a:rPr lang="en-US" sz="6000" dirty="0" smtClean="0"/>
              <a:t>Asynchronous channel discovery</a:t>
            </a:r>
            <a:r>
              <a:rPr lang="en-US" dirty="0" smtClean="0"/>
              <a:t>: </a:t>
            </a:r>
            <a:r>
              <a:rPr lang="en-US" sz="4900" dirty="0" smtClean="0"/>
              <a:t>Model</a:t>
            </a:r>
            <a:endParaRPr lang="en-US" dirty="0"/>
          </a:p>
        </p:txBody>
      </p:sp>
      <p:sp>
        <p:nvSpPr>
          <p:cNvPr id="3" name="Content Placeholder 2"/>
          <p:cNvSpPr>
            <a:spLocks noGrp="1"/>
          </p:cNvSpPr>
          <p:nvPr>
            <p:ph idx="1"/>
          </p:nvPr>
        </p:nvSpPr>
        <p:spPr>
          <a:xfrm>
            <a:off x="457200" y="1600200"/>
            <a:ext cx="8458200" cy="4953000"/>
          </a:xfrm>
        </p:spPr>
        <p:txBody>
          <a:bodyPr>
            <a:normAutofit/>
          </a:bodyPr>
          <a:lstStyle/>
          <a:p>
            <a:r>
              <a:rPr lang="en-US" dirty="0" smtClean="0"/>
              <a:t>Goal:</a:t>
            </a:r>
          </a:p>
          <a:p>
            <a:pPr>
              <a:buNone/>
            </a:pPr>
            <a:r>
              <a:rPr lang="en-US" dirty="0" smtClean="0"/>
              <a:t>           Compute hopping sequences of nodes enabling fast rendezvous. </a:t>
            </a:r>
          </a:p>
          <a:p>
            <a:pPr>
              <a:buNone/>
            </a:pPr>
            <a:endParaRPr lang="en-US" dirty="0" smtClean="0"/>
          </a:p>
          <a:p>
            <a:r>
              <a:rPr lang="en-US" dirty="0" smtClean="0"/>
              <a:t>Number of frequency bands available to network: n</a:t>
            </a:r>
          </a:p>
          <a:p>
            <a:pPr>
              <a:buNone/>
            </a:pPr>
            <a:endParaRPr lang="en-US" dirty="0" smtClean="0"/>
          </a:p>
          <a:p>
            <a:r>
              <a:rPr lang="en-US" dirty="0" smtClean="0"/>
              <a:t>Properties of nodes: </a:t>
            </a:r>
          </a:p>
          <a:p>
            <a:pPr lvl="1">
              <a:buFont typeface="Wingdings" pitchFamily="2" charset="2"/>
              <a:buChar char="§"/>
            </a:pPr>
            <a:r>
              <a:rPr lang="en-US" dirty="0" smtClean="0"/>
              <a:t>Asynchrony: Maintain ad-hoc nature of wireless network.</a:t>
            </a:r>
          </a:p>
          <a:p>
            <a:pPr lvl="1">
              <a:buFont typeface="Wingdings" pitchFamily="2" charset="2"/>
              <a:buChar char="§"/>
            </a:pPr>
            <a:r>
              <a:rPr lang="en-US" dirty="0" smtClean="0"/>
              <a:t>Asymmetry: Because of local interference or variation in radio capability, nodes have access to different sets of bands.</a:t>
            </a:r>
          </a:p>
          <a:p>
            <a:pPr lvl="1">
              <a:buFont typeface="Wingdings" pitchFamily="2" charset="2"/>
              <a:buChar char="§"/>
            </a:pPr>
            <a:r>
              <a:rPr lang="en-US" dirty="0" smtClean="0"/>
              <a:t>Anonymity: Schedule of each node must only depend on channels available to it, not its identity.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Asynchronous channel discovery: </a:t>
            </a:r>
            <a:r>
              <a:rPr lang="en-US" sz="3600" dirty="0" smtClean="0"/>
              <a:t>Techniques</a:t>
            </a:r>
            <a:endParaRPr lang="en-US" dirty="0"/>
          </a:p>
        </p:txBody>
      </p:sp>
      <p:sp>
        <p:nvSpPr>
          <p:cNvPr id="3" name="Content Placeholder 2"/>
          <p:cNvSpPr>
            <a:spLocks noGrp="1"/>
          </p:cNvSpPr>
          <p:nvPr>
            <p:ph idx="1"/>
          </p:nvPr>
        </p:nvSpPr>
        <p:spPr/>
        <p:txBody>
          <a:bodyPr/>
          <a:lstStyle/>
          <a:p>
            <a:r>
              <a:rPr lang="en-US" dirty="0" smtClean="0"/>
              <a:t>Random walk</a:t>
            </a:r>
            <a:r>
              <a:rPr lang="en-US" baseline="30000" dirty="0" smtClean="0"/>
              <a:t>†</a:t>
            </a:r>
            <a:r>
              <a:rPr lang="en-US" dirty="0" smtClean="0"/>
              <a:t>:</a:t>
            </a:r>
          </a:p>
          <a:p>
            <a:pPr>
              <a:buFont typeface="Wingdings" pitchFamily="2" charset="2"/>
              <a:buChar char="§"/>
            </a:pPr>
            <a:endParaRPr lang="en-US" dirty="0" smtClean="0"/>
          </a:p>
          <a:p>
            <a:pPr>
              <a:buFont typeface="Wingdings" pitchFamily="2" charset="2"/>
              <a:buChar char="§"/>
            </a:pPr>
            <a:endParaRPr lang="en-US" dirty="0" smtClean="0"/>
          </a:p>
          <a:p>
            <a:pPr>
              <a:buFont typeface="Wingdings" pitchFamily="2" charset="2"/>
              <a:buChar char="§"/>
            </a:pPr>
            <a:endParaRPr lang="en-US" dirty="0" smtClean="0"/>
          </a:p>
          <a:p>
            <a:pPr lvl="1">
              <a:buFont typeface="Wingdings" pitchFamily="2" charset="2"/>
              <a:buChar char="§"/>
            </a:pPr>
            <a:endParaRPr lang="en-US" dirty="0" smtClean="0"/>
          </a:p>
          <a:p>
            <a:pPr lvl="1">
              <a:buFont typeface="Wingdings" pitchFamily="2" charset="2"/>
              <a:buChar char="§"/>
            </a:pPr>
            <a:r>
              <a:rPr lang="en-US" dirty="0" smtClean="0">
                <a:hlinkClick r:id="rId3" action="ppaction://hlinksldjump"/>
              </a:rPr>
              <a:t>Time-to-rendezvous: O(n.log(n))</a:t>
            </a:r>
          </a:p>
          <a:p>
            <a:pPr lvl="1">
              <a:buFont typeface="Wingdings" pitchFamily="2" charset="2"/>
              <a:buChar char="§"/>
            </a:pPr>
            <a:r>
              <a:rPr lang="en-US" dirty="0" smtClean="0">
                <a:hlinkClick r:id="rId3" action="ppaction://hlinksldjump"/>
              </a:rPr>
              <a:t>Probability to rendezvous: n</a:t>
            </a:r>
            <a:r>
              <a:rPr lang="en-US" baseline="30000" dirty="0" smtClean="0">
                <a:hlinkClick r:id="rId3" action="ppaction://hlinksldjump"/>
              </a:rPr>
              <a:t>-O(1)</a:t>
            </a:r>
            <a:endParaRPr lang="en-US" baseline="30000" dirty="0" smtClean="0"/>
          </a:p>
          <a:p>
            <a:pPr lvl="1">
              <a:buFont typeface="Wingdings" pitchFamily="2" charset="2"/>
              <a:buChar char="§"/>
            </a:pPr>
            <a:r>
              <a:rPr lang="en-US" dirty="0" smtClean="0"/>
              <a:t>Disadvantage: Does not guarantee rendezvous</a:t>
            </a:r>
          </a:p>
          <a:p>
            <a:endParaRPr lang="en-US" dirty="0"/>
          </a:p>
        </p:txBody>
      </p:sp>
      <p:graphicFrame>
        <p:nvGraphicFramePr>
          <p:cNvPr id="4" name="Table 3"/>
          <p:cNvGraphicFramePr>
            <a:graphicFrameLocks noGrp="1"/>
          </p:cNvGraphicFramePr>
          <p:nvPr/>
        </p:nvGraphicFramePr>
        <p:xfrm>
          <a:off x="1295400" y="2286000"/>
          <a:ext cx="6096000" cy="457200"/>
        </p:xfrm>
        <a:graphic>
          <a:graphicData uri="http://schemas.openxmlformats.org/drawingml/2006/table">
            <a:tbl>
              <a:tblPr firstRow="1" bandRow="1">
                <a:tableStyleId>{C4B1156A-380E-4F78-BDF5-A606A8083BF9}</a:tableStyleId>
              </a:tblPr>
              <a:tblGrid>
                <a:gridCol w="609600"/>
                <a:gridCol w="609600"/>
                <a:gridCol w="609600"/>
                <a:gridCol w="609600"/>
                <a:gridCol w="609600"/>
                <a:gridCol w="609600"/>
                <a:gridCol w="609600"/>
                <a:gridCol w="609600"/>
                <a:gridCol w="609600"/>
                <a:gridCol w="609600"/>
              </a:tblGrid>
              <a:tr h="457200">
                <a:tc>
                  <a:txBody>
                    <a:bodyPr/>
                    <a:lstStyle/>
                    <a:p>
                      <a:pPr algn="ctr"/>
                      <a:r>
                        <a:rPr lang="en-US" dirty="0" smtClean="0"/>
                        <a:t>1</a:t>
                      </a:r>
                    </a:p>
                  </a:txBody>
                  <a:tcPr/>
                </a:tc>
                <a:tc>
                  <a:txBody>
                    <a:bodyPr/>
                    <a:lstStyle/>
                    <a:p>
                      <a:pPr algn="ctr"/>
                      <a:r>
                        <a:rPr lang="en-US" dirty="0" smtClean="0"/>
                        <a:t>2</a:t>
                      </a:r>
                      <a:endParaRPr lang="en-US" dirty="0"/>
                    </a:p>
                  </a:txBody>
                  <a:tcPr/>
                </a:tc>
                <a:tc>
                  <a:txBody>
                    <a:bodyPr/>
                    <a:lstStyle/>
                    <a:p>
                      <a:pPr algn="ctr"/>
                      <a:r>
                        <a:rPr lang="en-US" dirty="0" smtClean="0"/>
                        <a:t>3</a:t>
                      </a:r>
                      <a:endParaRPr lang="en-US" dirty="0"/>
                    </a:p>
                  </a:txBody>
                  <a:tcPr/>
                </a:tc>
                <a:tc>
                  <a:txBody>
                    <a:bodyPr/>
                    <a:lstStyle/>
                    <a:p>
                      <a:pPr algn="ctr"/>
                      <a:r>
                        <a:rPr lang="en-US" dirty="0" smtClean="0"/>
                        <a:t>4</a:t>
                      </a:r>
                      <a:endParaRPr lang="en-US" dirty="0"/>
                    </a:p>
                  </a:txBody>
                  <a:tcPr/>
                </a:tc>
                <a:tc>
                  <a:txBody>
                    <a:bodyPr/>
                    <a:lstStyle/>
                    <a:p>
                      <a:pPr algn="ctr"/>
                      <a:r>
                        <a:rPr lang="en-US" dirty="0" smtClean="0"/>
                        <a:t>5</a:t>
                      </a:r>
                      <a:endParaRPr lang="en-US" dirty="0"/>
                    </a:p>
                  </a:txBody>
                  <a:tcPr/>
                </a:tc>
                <a:tc>
                  <a:txBody>
                    <a:bodyPr/>
                    <a:lstStyle/>
                    <a:p>
                      <a:pPr algn="ctr"/>
                      <a:r>
                        <a:rPr lang="en-US" dirty="0" smtClean="0"/>
                        <a:t>6</a:t>
                      </a:r>
                      <a:endParaRPr lang="en-US" dirty="0"/>
                    </a:p>
                  </a:txBody>
                  <a:tcPr/>
                </a:tc>
                <a:tc>
                  <a:txBody>
                    <a:bodyPr/>
                    <a:lstStyle/>
                    <a:p>
                      <a:pPr algn="ctr"/>
                      <a:r>
                        <a:rPr lang="en-US" dirty="0" smtClean="0"/>
                        <a:t>7</a:t>
                      </a:r>
                      <a:endParaRPr lang="en-US" dirty="0"/>
                    </a:p>
                  </a:txBody>
                  <a:tcPr/>
                </a:tc>
                <a:tc>
                  <a:txBody>
                    <a:bodyPr/>
                    <a:lstStyle/>
                    <a:p>
                      <a:pPr algn="ctr"/>
                      <a:r>
                        <a:rPr lang="en-US" dirty="0" smtClean="0"/>
                        <a:t>8</a:t>
                      </a:r>
                      <a:endParaRPr lang="en-US" dirty="0"/>
                    </a:p>
                  </a:txBody>
                  <a:tcPr/>
                </a:tc>
                <a:tc>
                  <a:txBody>
                    <a:bodyPr/>
                    <a:lstStyle/>
                    <a:p>
                      <a:pPr algn="ctr"/>
                      <a:r>
                        <a:rPr lang="en-US" dirty="0" smtClean="0"/>
                        <a:t>9</a:t>
                      </a:r>
                      <a:endParaRPr lang="en-US" dirty="0"/>
                    </a:p>
                  </a:txBody>
                  <a:tcPr/>
                </a:tc>
                <a:tc>
                  <a:txBody>
                    <a:bodyPr/>
                    <a:lstStyle/>
                    <a:p>
                      <a:pPr algn="ctr"/>
                      <a:r>
                        <a:rPr lang="en-US" dirty="0" smtClean="0"/>
                        <a:t>10</a:t>
                      </a:r>
                      <a:endParaRPr lang="en-US" dirty="0"/>
                    </a:p>
                  </a:txBody>
                  <a:tcPr/>
                </a:tc>
              </a:tr>
            </a:tbl>
          </a:graphicData>
        </a:graphic>
      </p:graphicFrame>
      <p:cxnSp>
        <p:nvCxnSpPr>
          <p:cNvPr id="14" name="Straight Arrow Connector 13"/>
          <p:cNvCxnSpPr/>
          <p:nvPr/>
        </p:nvCxnSpPr>
        <p:spPr>
          <a:xfrm rot="5400000" flipH="1" flipV="1">
            <a:off x="1410494" y="3009106"/>
            <a:ext cx="381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flipH="1" flipV="1">
            <a:off x="2020094" y="3009106"/>
            <a:ext cx="381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flipH="1" flipV="1">
            <a:off x="2629694" y="3009106"/>
            <a:ext cx="381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3239294" y="3009106"/>
            <a:ext cx="381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flipH="1" flipV="1">
            <a:off x="3848894" y="3009106"/>
            <a:ext cx="381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flipH="1" flipV="1">
            <a:off x="4458494" y="3009106"/>
            <a:ext cx="381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5400000" flipH="1" flipV="1">
            <a:off x="5068094" y="3009106"/>
            <a:ext cx="381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5400000" flipH="1" flipV="1">
            <a:off x="5677694" y="3009106"/>
            <a:ext cx="381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5400000" flipH="1" flipV="1">
            <a:off x="6211094" y="3009106"/>
            <a:ext cx="381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5400000" flipH="1" flipV="1">
            <a:off x="6896894" y="3009106"/>
            <a:ext cx="381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4" name="Rounded Rectangle 23"/>
          <p:cNvSpPr/>
          <p:nvPr/>
        </p:nvSpPr>
        <p:spPr>
          <a:xfrm>
            <a:off x="762000" y="5486400"/>
            <a:ext cx="7924800" cy="990600"/>
          </a:xfrm>
          <a:prstGeom prst="roundRect">
            <a:avLst/>
          </a:prstGeom>
          <a:gradFill>
            <a:gsLst>
              <a:gs pos="0">
                <a:srgbClr val="FFEFD1"/>
              </a:gs>
              <a:gs pos="64999">
                <a:srgbClr val="F0EBD5"/>
              </a:gs>
              <a:gs pos="100000">
                <a:srgbClr val="D1C39F"/>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838200" y="5486400"/>
            <a:ext cx="7848600" cy="800219"/>
          </a:xfrm>
          <a:prstGeom prst="rect">
            <a:avLst/>
          </a:prstGeom>
          <a:noFill/>
        </p:spPr>
        <p:txBody>
          <a:bodyPr wrap="square" rtlCol="0">
            <a:spAutoFit/>
          </a:bodyPr>
          <a:lstStyle/>
          <a:p>
            <a:r>
              <a:rPr lang="en-US" dirty="0" smtClean="0"/>
              <a:t>References:</a:t>
            </a:r>
            <a:endParaRPr lang="en-US" sz="1700" dirty="0" smtClean="0"/>
          </a:p>
          <a:p>
            <a:pPr>
              <a:buNone/>
            </a:pPr>
            <a:r>
              <a:rPr lang="en-US" sz="1400" dirty="0" smtClean="0"/>
              <a:t> †M. </a:t>
            </a:r>
            <a:r>
              <a:rPr lang="en-US" sz="1400" dirty="0" err="1" smtClean="0"/>
              <a:t>Strasser</a:t>
            </a:r>
            <a:r>
              <a:rPr lang="en-US" sz="1400" dirty="0" smtClean="0"/>
              <a:t>, C. Popper, S. </a:t>
            </a:r>
            <a:r>
              <a:rPr lang="en-US" sz="1400" dirty="0" err="1" smtClean="0"/>
              <a:t>Capkun</a:t>
            </a:r>
            <a:r>
              <a:rPr lang="en-US" sz="1400" dirty="0" smtClean="0"/>
              <a:t>, M. </a:t>
            </a:r>
            <a:r>
              <a:rPr lang="en-US" sz="1400" dirty="0" err="1" smtClean="0"/>
              <a:t>Cagalj</a:t>
            </a:r>
            <a:r>
              <a:rPr lang="en-US" sz="1400" dirty="0" smtClean="0"/>
              <a:t>, Jamming-resistant key establishment using Uncoordinated Frequency Hopping</a:t>
            </a: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1000"/>
                                        <p:tgtEl>
                                          <p:spTgt spid="14"/>
                                        </p:tgtEl>
                                      </p:cBhvr>
                                    </p:animEffect>
                                    <p:set>
                                      <p:cBhvr>
                                        <p:cTn id="7" dur="1" fill="hold">
                                          <p:stCondLst>
                                            <p:cond delay="999"/>
                                          </p:stCondLst>
                                        </p:cTn>
                                        <p:tgtEl>
                                          <p:spTgt spid="14"/>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1000"/>
                                        <p:tgtEl>
                                          <p:spTgt spid="16"/>
                                        </p:tgtEl>
                                      </p:cBhvr>
                                    </p:animEffect>
                                  </p:childTnLst>
                                </p:cTn>
                              </p:par>
                            </p:childTnLst>
                          </p:cTn>
                        </p:par>
                        <p:par>
                          <p:cTn id="11" fill="hold">
                            <p:stCondLst>
                              <p:cond delay="1000"/>
                            </p:stCondLst>
                            <p:childTnLst>
                              <p:par>
                                <p:cTn id="12" presetID="10" presetClass="exit" presetSubtype="0" fill="hold" nodeType="afterEffect">
                                  <p:stCondLst>
                                    <p:cond delay="0"/>
                                  </p:stCondLst>
                                  <p:childTnLst>
                                    <p:animEffect transition="out" filter="fade">
                                      <p:cBhvr>
                                        <p:cTn id="13" dur="1000"/>
                                        <p:tgtEl>
                                          <p:spTgt spid="16"/>
                                        </p:tgtEl>
                                      </p:cBhvr>
                                    </p:animEffect>
                                    <p:set>
                                      <p:cBhvr>
                                        <p:cTn id="14" dur="1" fill="hold">
                                          <p:stCondLst>
                                            <p:cond delay="999"/>
                                          </p:stCondLst>
                                        </p:cTn>
                                        <p:tgtEl>
                                          <p:spTgt spid="16"/>
                                        </p:tgtEl>
                                        <p:attrNameLst>
                                          <p:attrName>style.visibility</p:attrName>
                                        </p:attrNameLst>
                                      </p:cBhvr>
                                      <p:to>
                                        <p:strVal val="hidden"/>
                                      </p:to>
                                    </p:set>
                                  </p:childTnLst>
                                </p:cTn>
                              </p:par>
                              <p:par>
                                <p:cTn id="15" presetID="10" presetClass="entr" presetSubtype="0"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1000"/>
                                        <p:tgtEl>
                                          <p:spTgt spid="23"/>
                                        </p:tgtEl>
                                      </p:cBhvr>
                                    </p:animEffect>
                                  </p:childTnLst>
                                </p:cTn>
                              </p:par>
                            </p:childTnLst>
                          </p:cTn>
                        </p:par>
                        <p:par>
                          <p:cTn id="18" fill="hold">
                            <p:stCondLst>
                              <p:cond delay="2000"/>
                            </p:stCondLst>
                            <p:childTnLst>
                              <p:par>
                                <p:cTn id="19" presetID="10" presetClass="exit" presetSubtype="0" fill="hold" nodeType="afterEffect">
                                  <p:stCondLst>
                                    <p:cond delay="0"/>
                                  </p:stCondLst>
                                  <p:childTnLst>
                                    <p:animEffect transition="out" filter="fade">
                                      <p:cBhvr>
                                        <p:cTn id="20" dur="1000"/>
                                        <p:tgtEl>
                                          <p:spTgt spid="23"/>
                                        </p:tgtEl>
                                      </p:cBhvr>
                                    </p:animEffect>
                                    <p:set>
                                      <p:cBhvr>
                                        <p:cTn id="21" dur="1" fill="hold">
                                          <p:stCondLst>
                                            <p:cond delay="999"/>
                                          </p:stCondLst>
                                        </p:cTn>
                                        <p:tgtEl>
                                          <p:spTgt spid="23"/>
                                        </p:tgtEl>
                                        <p:attrNameLst>
                                          <p:attrName>style.visibility</p:attrName>
                                        </p:attrNameLst>
                                      </p:cBhvr>
                                      <p:to>
                                        <p:strVal val="hidden"/>
                                      </p:to>
                                    </p:set>
                                  </p:childTnLst>
                                </p:cTn>
                              </p:par>
                              <p:par>
                                <p:cTn id="22" presetID="10" presetClass="entr" presetSubtype="0" fill="hold"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1000"/>
                                        <p:tgtEl>
                                          <p:spTgt spid="20"/>
                                        </p:tgtEl>
                                      </p:cBhvr>
                                    </p:animEffect>
                                  </p:childTnLst>
                                </p:cTn>
                              </p:par>
                            </p:childTnLst>
                          </p:cTn>
                        </p:par>
                        <p:par>
                          <p:cTn id="25" fill="hold">
                            <p:stCondLst>
                              <p:cond delay="3000"/>
                            </p:stCondLst>
                            <p:childTnLst>
                              <p:par>
                                <p:cTn id="26" presetID="10" presetClass="exit" presetSubtype="0" fill="hold" nodeType="afterEffect">
                                  <p:stCondLst>
                                    <p:cond delay="0"/>
                                  </p:stCondLst>
                                  <p:childTnLst>
                                    <p:animEffect transition="out" filter="fade">
                                      <p:cBhvr>
                                        <p:cTn id="27" dur="1000"/>
                                        <p:tgtEl>
                                          <p:spTgt spid="20"/>
                                        </p:tgtEl>
                                      </p:cBhvr>
                                    </p:animEffect>
                                    <p:set>
                                      <p:cBhvr>
                                        <p:cTn id="28" dur="1" fill="hold">
                                          <p:stCondLst>
                                            <p:cond delay="999"/>
                                          </p:stCondLst>
                                        </p:cTn>
                                        <p:tgtEl>
                                          <p:spTgt spid="20"/>
                                        </p:tgtEl>
                                        <p:attrNameLst>
                                          <p:attrName>style.visibility</p:attrName>
                                        </p:attrNameLst>
                                      </p:cBhvr>
                                      <p:to>
                                        <p:strVal val="hidden"/>
                                      </p:to>
                                    </p:set>
                                  </p:childTnLst>
                                </p:cTn>
                              </p:par>
                              <p:par>
                                <p:cTn id="29" presetID="10" presetClass="entr" presetSubtype="0"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1000"/>
                                        <p:tgtEl>
                                          <p:spTgt spid="15"/>
                                        </p:tgtEl>
                                      </p:cBhvr>
                                    </p:animEffect>
                                  </p:childTnLst>
                                </p:cTn>
                              </p:par>
                            </p:childTnLst>
                          </p:cTn>
                        </p:par>
                        <p:par>
                          <p:cTn id="32" fill="hold">
                            <p:stCondLst>
                              <p:cond delay="4000"/>
                            </p:stCondLst>
                            <p:childTnLst>
                              <p:par>
                                <p:cTn id="33" presetID="10" presetClass="exit" presetSubtype="0" fill="hold" nodeType="afterEffect">
                                  <p:stCondLst>
                                    <p:cond delay="0"/>
                                  </p:stCondLst>
                                  <p:childTnLst>
                                    <p:animEffect transition="out" filter="fade">
                                      <p:cBhvr>
                                        <p:cTn id="34" dur="1000"/>
                                        <p:tgtEl>
                                          <p:spTgt spid="15"/>
                                        </p:tgtEl>
                                      </p:cBhvr>
                                    </p:animEffect>
                                    <p:set>
                                      <p:cBhvr>
                                        <p:cTn id="35" dur="1" fill="hold">
                                          <p:stCondLst>
                                            <p:cond delay="999"/>
                                          </p:stCondLst>
                                        </p:cTn>
                                        <p:tgtEl>
                                          <p:spTgt spid="15"/>
                                        </p:tgtEl>
                                        <p:attrNameLst>
                                          <p:attrName>style.visibility</p:attrName>
                                        </p:attrNameLst>
                                      </p:cBhvr>
                                      <p:to>
                                        <p:strVal val="hidden"/>
                                      </p:to>
                                    </p:set>
                                  </p:childTnLst>
                                </p:cTn>
                              </p:par>
                              <p:par>
                                <p:cTn id="36" presetID="10" presetClass="entr" presetSubtype="0" fill="hold" nodeType="with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fade">
                                      <p:cBhvr>
                                        <p:cTn id="38" dur="1000"/>
                                        <p:tgtEl>
                                          <p:spTgt spid="21"/>
                                        </p:tgtEl>
                                      </p:cBhvr>
                                    </p:animEffect>
                                  </p:childTnLst>
                                </p:cTn>
                              </p:par>
                            </p:childTnLst>
                          </p:cTn>
                        </p:par>
                        <p:par>
                          <p:cTn id="39" fill="hold">
                            <p:stCondLst>
                              <p:cond delay="5000"/>
                            </p:stCondLst>
                            <p:childTnLst>
                              <p:par>
                                <p:cTn id="40" presetID="10" presetClass="exit" presetSubtype="0" fill="hold" nodeType="afterEffect">
                                  <p:stCondLst>
                                    <p:cond delay="0"/>
                                  </p:stCondLst>
                                  <p:childTnLst>
                                    <p:animEffect transition="out" filter="fade">
                                      <p:cBhvr>
                                        <p:cTn id="41" dur="1000"/>
                                        <p:tgtEl>
                                          <p:spTgt spid="21"/>
                                        </p:tgtEl>
                                      </p:cBhvr>
                                    </p:animEffect>
                                    <p:set>
                                      <p:cBhvr>
                                        <p:cTn id="42" dur="1" fill="hold">
                                          <p:stCondLst>
                                            <p:cond delay="999"/>
                                          </p:stCondLst>
                                        </p:cTn>
                                        <p:tgtEl>
                                          <p:spTgt spid="21"/>
                                        </p:tgtEl>
                                        <p:attrNameLst>
                                          <p:attrName>style.visibility</p:attrName>
                                        </p:attrNameLst>
                                      </p:cBhvr>
                                      <p:to>
                                        <p:strVal val="hidden"/>
                                      </p:to>
                                    </p:set>
                                  </p:childTnLst>
                                </p:cTn>
                              </p:par>
                              <p:par>
                                <p:cTn id="43" presetID="10" presetClass="entr" presetSubtype="0" fill="hold" nodeType="with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fade">
                                      <p:cBhvr>
                                        <p:cTn id="45" dur="1000"/>
                                        <p:tgtEl>
                                          <p:spTgt spid="17"/>
                                        </p:tgtEl>
                                      </p:cBhvr>
                                    </p:animEffect>
                                  </p:childTnLst>
                                </p:cTn>
                              </p:par>
                            </p:childTnLst>
                          </p:cTn>
                        </p:par>
                        <p:par>
                          <p:cTn id="46" fill="hold">
                            <p:stCondLst>
                              <p:cond delay="6000"/>
                            </p:stCondLst>
                            <p:childTnLst>
                              <p:par>
                                <p:cTn id="47" presetID="10" presetClass="exit" presetSubtype="0" fill="hold" nodeType="afterEffect">
                                  <p:stCondLst>
                                    <p:cond delay="0"/>
                                  </p:stCondLst>
                                  <p:childTnLst>
                                    <p:animEffect transition="out" filter="fade">
                                      <p:cBhvr>
                                        <p:cTn id="48" dur="1000"/>
                                        <p:tgtEl>
                                          <p:spTgt spid="17"/>
                                        </p:tgtEl>
                                      </p:cBhvr>
                                    </p:animEffect>
                                    <p:set>
                                      <p:cBhvr>
                                        <p:cTn id="49" dur="1" fill="hold">
                                          <p:stCondLst>
                                            <p:cond delay="999"/>
                                          </p:stCondLst>
                                        </p:cTn>
                                        <p:tgtEl>
                                          <p:spTgt spid="17"/>
                                        </p:tgtEl>
                                        <p:attrNameLst>
                                          <p:attrName>style.visibility</p:attrName>
                                        </p:attrNameLst>
                                      </p:cBhvr>
                                      <p:to>
                                        <p:strVal val="hidden"/>
                                      </p:to>
                                    </p:set>
                                  </p:childTnLst>
                                </p:cTn>
                              </p:par>
                              <p:par>
                                <p:cTn id="50" presetID="10" presetClass="entr" presetSubtype="0" fill="hold"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fade">
                                      <p:cBhvr>
                                        <p:cTn id="52" dur="1000"/>
                                        <p:tgtEl>
                                          <p:spTgt spid="18"/>
                                        </p:tgtEl>
                                      </p:cBhvr>
                                    </p:animEffect>
                                  </p:childTnLst>
                                </p:cTn>
                              </p:par>
                            </p:childTnLst>
                          </p:cTn>
                        </p:par>
                        <p:par>
                          <p:cTn id="53" fill="hold">
                            <p:stCondLst>
                              <p:cond delay="7000"/>
                            </p:stCondLst>
                            <p:childTnLst>
                              <p:par>
                                <p:cTn id="54" presetID="10" presetClass="exit" presetSubtype="0" fill="hold" nodeType="afterEffect">
                                  <p:stCondLst>
                                    <p:cond delay="0"/>
                                  </p:stCondLst>
                                  <p:childTnLst>
                                    <p:animEffect transition="out" filter="fade">
                                      <p:cBhvr>
                                        <p:cTn id="55" dur="1000"/>
                                        <p:tgtEl>
                                          <p:spTgt spid="18"/>
                                        </p:tgtEl>
                                      </p:cBhvr>
                                    </p:animEffect>
                                    <p:set>
                                      <p:cBhvr>
                                        <p:cTn id="56" dur="1" fill="hold">
                                          <p:stCondLst>
                                            <p:cond delay="999"/>
                                          </p:stCondLst>
                                        </p:cTn>
                                        <p:tgtEl>
                                          <p:spTgt spid="18"/>
                                        </p:tgtEl>
                                        <p:attrNameLst>
                                          <p:attrName>style.visibility</p:attrName>
                                        </p:attrNameLst>
                                      </p:cBhvr>
                                      <p:to>
                                        <p:strVal val="hidden"/>
                                      </p:to>
                                    </p:set>
                                  </p:childTnLst>
                                </p:cTn>
                              </p:par>
                              <p:par>
                                <p:cTn id="57" presetID="10" presetClass="entr" presetSubtype="0" fill="hold" nodeType="withEffect">
                                  <p:stCondLst>
                                    <p:cond delay="0"/>
                                  </p:stCondLst>
                                  <p:childTnLst>
                                    <p:set>
                                      <p:cBhvr>
                                        <p:cTn id="58" dur="1" fill="hold">
                                          <p:stCondLst>
                                            <p:cond delay="0"/>
                                          </p:stCondLst>
                                        </p:cTn>
                                        <p:tgtEl>
                                          <p:spTgt spid="22"/>
                                        </p:tgtEl>
                                        <p:attrNameLst>
                                          <p:attrName>style.visibility</p:attrName>
                                        </p:attrNameLst>
                                      </p:cBhvr>
                                      <p:to>
                                        <p:strVal val="visible"/>
                                      </p:to>
                                    </p:set>
                                    <p:animEffect transition="in" filter="fade">
                                      <p:cBhvr>
                                        <p:cTn id="59" dur="1000"/>
                                        <p:tgtEl>
                                          <p:spTgt spid="22"/>
                                        </p:tgtEl>
                                      </p:cBhvr>
                                    </p:animEffect>
                                  </p:childTnLst>
                                </p:cTn>
                              </p:par>
                            </p:childTnLst>
                          </p:cTn>
                        </p:par>
                        <p:par>
                          <p:cTn id="60" fill="hold">
                            <p:stCondLst>
                              <p:cond delay="8000"/>
                            </p:stCondLst>
                            <p:childTnLst>
                              <p:par>
                                <p:cTn id="61" presetID="10" presetClass="exit" presetSubtype="0" fill="hold" nodeType="afterEffect">
                                  <p:stCondLst>
                                    <p:cond delay="0"/>
                                  </p:stCondLst>
                                  <p:childTnLst>
                                    <p:animEffect transition="out" filter="fade">
                                      <p:cBhvr>
                                        <p:cTn id="62" dur="1000"/>
                                        <p:tgtEl>
                                          <p:spTgt spid="22"/>
                                        </p:tgtEl>
                                      </p:cBhvr>
                                    </p:animEffect>
                                    <p:set>
                                      <p:cBhvr>
                                        <p:cTn id="63" dur="1" fill="hold">
                                          <p:stCondLst>
                                            <p:cond delay="999"/>
                                          </p:stCondLst>
                                        </p:cTn>
                                        <p:tgtEl>
                                          <p:spTgt spid="22"/>
                                        </p:tgtEl>
                                        <p:attrNameLst>
                                          <p:attrName>style.visibility</p:attrName>
                                        </p:attrNameLst>
                                      </p:cBhvr>
                                      <p:to>
                                        <p:strVal val="hidden"/>
                                      </p:to>
                                    </p:set>
                                  </p:childTnLst>
                                </p:cTn>
                              </p:par>
                              <p:par>
                                <p:cTn id="64" presetID="10" presetClass="entr" presetSubtype="0" fill="hold" nodeType="withEffect">
                                  <p:stCondLst>
                                    <p:cond delay="0"/>
                                  </p:stCondLst>
                                  <p:childTnLst>
                                    <p:set>
                                      <p:cBhvr>
                                        <p:cTn id="65" dur="1" fill="hold">
                                          <p:stCondLst>
                                            <p:cond delay="0"/>
                                          </p:stCondLst>
                                        </p:cTn>
                                        <p:tgtEl>
                                          <p:spTgt spid="16"/>
                                        </p:tgtEl>
                                        <p:attrNameLst>
                                          <p:attrName>style.visibility</p:attrName>
                                        </p:attrNameLst>
                                      </p:cBhvr>
                                      <p:to>
                                        <p:strVal val="visible"/>
                                      </p:to>
                                    </p:set>
                                    <p:animEffect transition="in" filter="fade">
                                      <p:cBhvr>
                                        <p:cTn id="66" dur="1000"/>
                                        <p:tgtEl>
                                          <p:spTgt spid="16"/>
                                        </p:tgtEl>
                                      </p:cBhvr>
                                    </p:animEffect>
                                  </p:childTnLst>
                                </p:cTn>
                              </p:par>
                            </p:childTnLst>
                          </p:cTn>
                        </p:par>
                        <p:par>
                          <p:cTn id="67" fill="hold">
                            <p:stCondLst>
                              <p:cond delay="9000"/>
                            </p:stCondLst>
                            <p:childTnLst>
                              <p:par>
                                <p:cTn id="68" presetID="10" presetClass="exit" presetSubtype="0" fill="hold" nodeType="afterEffect">
                                  <p:stCondLst>
                                    <p:cond delay="0"/>
                                  </p:stCondLst>
                                  <p:childTnLst>
                                    <p:animEffect transition="out" filter="fade">
                                      <p:cBhvr>
                                        <p:cTn id="69" dur="1000"/>
                                        <p:tgtEl>
                                          <p:spTgt spid="16"/>
                                        </p:tgtEl>
                                      </p:cBhvr>
                                    </p:animEffect>
                                    <p:set>
                                      <p:cBhvr>
                                        <p:cTn id="70" dur="1" fill="hold">
                                          <p:stCondLst>
                                            <p:cond delay="999"/>
                                          </p:stCondLst>
                                        </p:cTn>
                                        <p:tgtEl>
                                          <p:spTgt spid="16"/>
                                        </p:tgtEl>
                                        <p:attrNameLst>
                                          <p:attrName>style.visibility</p:attrName>
                                        </p:attrNameLst>
                                      </p:cBhvr>
                                      <p:to>
                                        <p:strVal val="hidden"/>
                                      </p:to>
                                    </p:set>
                                  </p:childTnLst>
                                </p:cTn>
                              </p:par>
                              <p:par>
                                <p:cTn id="71" presetID="10" presetClass="entr" presetSubtype="0" fill="hold" nodeType="withEffect">
                                  <p:stCondLst>
                                    <p:cond delay="0"/>
                                  </p:stCondLst>
                                  <p:childTnLst>
                                    <p:set>
                                      <p:cBhvr>
                                        <p:cTn id="72" dur="1" fill="hold">
                                          <p:stCondLst>
                                            <p:cond delay="0"/>
                                          </p:stCondLst>
                                        </p:cTn>
                                        <p:tgtEl>
                                          <p:spTgt spid="19"/>
                                        </p:tgtEl>
                                        <p:attrNameLst>
                                          <p:attrName>style.visibility</p:attrName>
                                        </p:attrNameLst>
                                      </p:cBhvr>
                                      <p:to>
                                        <p:strVal val="visible"/>
                                      </p:to>
                                    </p:set>
                                    <p:animEffect transition="in" filter="fade">
                                      <p:cBhvr>
                                        <p:cTn id="73"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Asynchronous channel discovery: </a:t>
            </a:r>
            <a:r>
              <a:rPr lang="en-US" sz="3600" dirty="0" smtClean="0"/>
              <a:t>Techniques</a:t>
            </a:r>
            <a:endParaRPr lang="en-US" dirty="0"/>
          </a:p>
        </p:txBody>
      </p:sp>
      <p:sp>
        <p:nvSpPr>
          <p:cNvPr id="3" name="Content Placeholder 2"/>
          <p:cNvSpPr>
            <a:spLocks noGrp="1"/>
          </p:cNvSpPr>
          <p:nvPr>
            <p:ph idx="1"/>
          </p:nvPr>
        </p:nvSpPr>
        <p:spPr/>
        <p:txBody>
          <a:bodyPr/>
          <a:lstStyle/>
          <a:p>
            <a:r>
              <a:rPr lang="en-US" dirty="0" smtClean="0"/>
              <a:t>Ring-walk</a:t>
            </a:r>
            <a:r>
              <a:rPr lang="en-US" baseline="30000" dirty="0" smtClean="0"/>
              <a:t>‡</a:t>
            </a:r>
          </a:p>
          <a:p>
            <a:endParaRPr lang="en-US" baseline="30000" dirty="0" smtClean="0"/>
          </a:p>
          <a:p>
            <a:endParaRPr lang="en-US" baseline="30000" dirty="0" smtClean="0"/>
          </a:p>
          <a:p>
            <a:endParaRPr lang="en-US" baseline="30000" dirty="0" smtClean="0"/>
          </a:p>
          <a:p>
            <a:endParaRPr lang="en-US" baseline="30000" dirty="0" smtClean="0"/>
          </a:p>
          <a:p>
            <a:endParaRPr lang="en-US" baseline="30000" dirty="0" smtClean="0"/>
          </a:p>
          <a:p>
            <a:endParaRPr lang="en-US" baseline="30000" dirty="0" smtClean="0"/>
          </a:p>
          <a:p>
            <a:endParaRPr lang="en-US" baseline="30000" dirty="0" smtClean="0"/>
          </a:p>
          <a:p>
            <a:pPr lvl="1">
              <a:buFont typeface="Wingdings" pitchFamily="2" charset="2"/>
              <a:buChar char="§"/>
            </a:pPr>
            <a:endParaRPr lang="en-US" dirty="0" smtClean="0"/>
          </a:p>
          <a:p>
            <a:pPr lvl="1">
              <a:buFont typeface="Wingdings" pitchFamily="2" charset="2"/>
              <a:buChar char="§"/>
            </a:pPr>
            <a:r>
              <a:rPr lang="en-US" dirty="0" smtClean="0"/>
              <a:t>Time-to-rendezvous: O(n)</a:t>
            </a:r>
          </a:p>
          <a:p>
            <a:pPr lvl="1">
              <a:buFont typeface="Wingdings" pitchFamily="2" charset="2"/>
              <a:buChar char="§"/>
            </a:pPr>
            <a:r>
              <a:rPr lang="en-US" dirty="0" smtClean="0"/>
              <a:t>Disadvantage: Require unique identities of nodes. </a:t>
            </a:r>
          </a:p>
          <a:p>
            <a:endParaRPr lang="en-US" dirty="0"/>
          </a:p>
        </p:txBody>
      </p:sp>
      <p:sp>
        <p:nvSpPr>
          <p:cNvPr id="4" name="Rounded Rectangle 3"/>
          <p:cNvSpPr/>
          <p:nvPr/>
        </p:nvSpPr>
        <p:spPr>
          <a:xfrm>
            <a:off x="762000" y="5562600"/>
            <a:ext cx="7924800" cy="990600"/>
          </a:xfrm>
          <a:prstGeom prst="roundRect">
            <a:avLst/>
          </a:prstGeom>
          <a:gradFill>
            <a:gsLst>
              <a:gs pos="0">
                <a:srgbClr val="FFEFD1"/>
              </a:gs>
              <a:gs pos="64999">
                <a:srgbClr val="F0EBD5"/>
              </a:gs>
              <a:gs pos="100000">
                <a:srgbClr val="D1C39F"/>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838200" y="5562600"/>
            <a:ext cx="7848600" cy="800219"/>
          </a:xfrm>
          <a:prstGeom prst="rect">
            <a:avLst/>
          </a:prstGeom>
          <a:noFill/>
        </p:spPr>
        <p:txBody>
          <a:bodyPr wrap="square" rtlCol="0">
            <a:spAutoFit/>
          </a:bodyPr>
          <a:lstStyle/>
          <a:p>
            <a:r>
              <a:rPr lang="en-US" dirty="0" smtClean="0"/>
              <a:t>References:</a:t>
            </a:r>
            <a:endParaRPr lang="en-US" sz="1700" dirty="0" smtClean="0"/>
          </a:p>
          <a:p>
            <a:pPr>
              <a:buNone/>
            </a:pPr>
            <a:r>
              <a:rPr lang="en-US" sz="1400" dirty="0" smtClean="0"/>
              <a:t>‡ H. Liu, Z. Lin, X. Chu, and Y-W. Leung, Ring-walk based channel-hopping algorithms with guaranteed rendezvous for cognitive radio networks.</a:t>
            </a:r>
          </a:p>
        </p:txBody>
      </p:sp>
      <p:sp>
        <p:nvSpPr>
          <p:cNvPr id="7" name="Oval 6"/>
          <p:cNvSpPr/>
          <p:nvPr/>
        </p:nvSpPr>
        <p:spPr>
          <a:xfrm>
            <a:off x="3581400" y="1981200"/>
            <a:ext cx="1981200" cy="1981200"/>
          </a:xfrm>
          <a:prstGeom prst="ellipse">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962400" y="2362200"/>
            <a:ext cx="1219200" cy="1219200"/>
          </a:xfrm>
          <a:prstGeom prst="ellipse">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a:stCxn id="8" idx="0"/>
            <a:endCxn id="7" idx="0"/>
          </p:cNvCxnSpPr>
          <p:nvPr/>
        </p:nvCxnSpPr>
        <p:spPr>
          <a:xfrm rot="5400000" flipH="1" flipV="1">
            <a:off x="4381500" y="2171700"/>
            <a:ext cx="3810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8" idx="7"/>
            <a:endCxn id="7" idx="7"/>
          </p:cNvCxnSpPr>
          <p:nvPr/>
        </p:nvCxnSpPr>
        <p:spPr>
          <a:xfrm rot="5400000" flipH="1" flipV="1">
            <a:off x="5003052" y="2271340"/>
            <a:ext cx="269408" cy="26940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8" idx="6"/>
          </p:cNvCxnSpPr>
          <p:nvPr/>
        </p:nvCxnSpPr>
        <p:spPr>
          <a:xfrm>
            <a:off x="5181600" y="2971800"/>
            <a:ext cx="3810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8" idx="5"/>
            <a:endCxn id="7" idx="5"/>
          </p:cNvCxnSpPr>
          <p:nvPr/>
        </p:nvCxnSpPr>
        <p:spPr>
          <a:xfrm rot="16200000" flipH="1">
            <a:off x="5003052" y="3402852"/>
            <a:ext cx="269408" cy="26940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8" idx="4"/>
            <a:endCxn id="7" idx="4"/>
          </p:cNvCxnSpPr>
          <p:nvPr/>
        </p:nvCxnSpPr>
        <p:spPr>
          <a:xfrm rot="5400000">
            <a:off x="4381500" y="3771900"/>
            <a:ext cx="3810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8" idx="3"/>
            <a:endCxn id="7" idx="3"/>
          </p:cNvCxnSpPr>
          <p:nvPr/>
        </p:nvCxnSpPr>
        <p:spPr>
          <a:xfrm rot="5400000">
            <a:off x="3871540" y="3402852"/>
            <a:ext cx="269408" cy="26940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8" idx="2"/>
            <a:endCxn id="7" idx="2"/>
          </p:cNvCxnSpPr>
          <p:nvPr/>
        </p:nvCxnSpPr>
        <p:spPr>
          <a:xfrm rot="10800000">
            <a:off x="3581400" y="2971800"/>
            <a:ext cx="3810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8" idx="1"/>
            <a:endCxn id="7" idx="1"/>
          </p:cNvCxnSpPr>
          <p:nvPr/>
        </p:nvCxnSpPr>
        <p:spPr>
          <a:xfrm rot="16200000" flipV="1">
            <a:off x="3871540" y="2271340"/>
            <a:ext cx="269408" cy="26940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648200" y="2057400"/>
            <a:ext cx="304800" cy="369332"/>
          </a:xfrm>
          <a:prstGeom prst="rect">
            <a:avLst/>
          </a:prstGeom>
          <a:noFill/>
        </p:spPr>
        <p:txBody>
          <a:bodyPr wrap="square" rtlCol="0">
            <a:spAutoFit/>
          </a:bodyPr>
          <a:lstStyle/>
          <a:p>
            <a:r>
              <a:rPr lang="en-US" dirty="0" smtClean="0"/>
              <a:t>1</a:t>
            </a:r>
            <a:endParaRPr lang="en-US" dirty="0"/>
          </a:p>
        </p:txBody>
      </p:sp>
      <p:sp>
        <p:nvSpPr>
          <p:cNvPr id="26" name="TextBox 25"/>
          <p:cNvSpPr txBox="1"/>
          <p:nvPr/>
        </p:nvSpPr>
        <p:spPr>
          <a:xfrm>
            <a:off x="5181600" y="2514600"/>
            <a:ext cx="304800" cy="369332"/>
          </a:xfrm>
          <a:prstGeom prst="rect">
            <a:avLst/>
          </a:prstGeom>
          <a:noFill/>
        </p:spPr>
        <p:txBody>
          <a:bodyPr wrap="square" rtlCol="0">
            <a:spAutoFit/>
          </a:bodyPr>
          <a:lstStyle/>
          <a:p>
            <a:r>
              <a:rPr lang="en-US" dirty="0" smtClean="0"/>
              <a:t>2</a:t>
            </a:r>
            <a:endParaRPr lang="en-US" dirty="0"/>
          </a:p>
        </p:txBody>
      </p:sp>
      <p:sp>
        <p:nvSpPr>
          <p:cNvPr id="27" name="TextBox 26"/>
          <p:cNvSpPr txBox="1"/>
          <p:nvPr/>
        </p:nvSpPr>
        <p:spPr>
          <a:xfrm>
            <a:off x="5105400" y="3048000"/>
            <a:ext cx="304800" cy="369332"/>
          </a:xfrm>
          <a:prstGeom prst="rect">
            <a:avLst/>
          </a:prstGeom>
          <a:noFill/>
        </p:spPr>
        <p:txBody>
          <a:bodyPr wrap="square" rtlCol="0">
            <a:spAutoFit/>
          </a:bodyPr>
          <a:lstStyle/>
          <a:p>
            <a:r>
              <a:rPr lang="en-US" dirty="0" smtClean="0"/>
              <a:t>3</a:t>
            </a:r>
            <a:endParaRPr lang="en-US" dirty="0"/>
          </a:p>
        </p:txBody>
      </p:sp>
      <p:sp>
        <p:nvSpPr>
          <p:cNvPr id="28" name="TextBox 27"/>
          <p:cNvSpPr txBox="1"/>
          <p:nvPr/>
        </p:nvSpPr>
        <p:spPr>
          <a:xfrm>
            <a:off x="4724400" y="3505200"/>
            <a:ext cx="304800" cy="369332"/>
          </a:xfrm>
          <a:prstGeom prst="rect">
            <a:avLst/>
          </a:prstGeom>
          <a:noFill/>
        </p:spPr>
        <p:txBody>
          <a:bodyPr wrap="square" rtlCol="0">
            <a:spAutoFit/>
          </a:bodyPr>
          <a:lstStyle/>
          <a:p>
            <a:r>
              <a:rPr lang="en-US" dirty="0" smtClean="0"/>
              <a:t>4</a:t>
            </a:r>
            <a:endParaRPr lang="en-US" dirty="0"/>
          </a:p>
        </p:txBody>
      </p:sp>
      <p:sp>
        <p:nvSpPr>
          <p:cNvPr id="29" name="TextBox 28"/>
          <p:cNvSpPr txBox="1"/>
          <p:nvPr/>
        </p:nvSpPr>
        <p:spPr>
          <a:xfrm>
            <a:off x="4114800" y="3505200"/>
            <a:ext cx="304800" cy="369332"/>
          </a:xfrm>
          <a:prstGeom prst="rect">
            <a:avLst/>
          </a:prstGeom>
          <a:noFill/>
        </p:spPr>
        <p:txBody>
          <a:bodyPr wrap="square" rtlCol="0">
            <a:spAutoFit/>
          </a:bodyPr>
          <a:lstStyle/>
          <a:p>
            <a:r>
              <a:rPr lang="en-US" dirty="0" smtClean="0"/>
              <a:t>5</a:t>
            </a:r>
            <a:endParaRPr lang="en-US" dirty="0"/>
          </a:p>
        </p:txBody>
      </p:sp>
      <p:sp>
        <p:nvSpPr>
          <p:cNvPr id="30" name="TextBox 29"/>
          <p:cNvSpPr txBox="1"/>
          <p:nvPr/>
        </p:nvSpPr>
        <p:spPr>
          <a:xfrm>
            <a:off x="3657600" y="3048000"/>
            <a:ext cx="304800" cy="369332"/>
          </a:xfrm>
          <a:prstGeom prst="rect">
            <a:avLst/>
          </a:prstGeom>
          <a:noFill/>
        </p:spPr>
        <p:txBody>
          <a:bodyPr wrap="square" rtlCol="0">
            <a:spAutoFit/>
          </a:bodyPr>
          <a:lstStyle/>
          <a:p>
            <a:r>
              <a:rPr lang="en-US" dirty="0" smtClean="0"/>
              <a:t>6</a:t>
            </a:r>
            <a:endParaRPr lang="en-US" dirty="0"/>
          </a:p>
        </p:txBody>
      </p:sp>
      <p:sp>
        <p:nvSpPr>
          <p:cNvPr id="31" name="TextBox 30"/>
          <p:cNvSpPr txBox="1"/>
          <p:nvPr/>
        </p:nvSpPr>
        <p:spPr>
          <a:xfrm>
            <a:off x="3657600" y="2438400"/>
            <a:ext cx="304800" cy="369332"/>
          </a:xfrm>
          <a:prstGeom prst="rect">
            <a:avLst/>
          </a:prstGeom>
          <a:noFill/>
        </p:spPr>
        <p:txBody>
          <a:bodyPr wrap="square" rtlCol="0">
            <a:spAutoFit/>
          </a:bodyPr>
          <a:lstStyle/>
          <a:p>
            <a:r>
              <a:rPr lang="en-US" dirty="0" smtClean="0"/>
              <a:t>7</a:t>
            </a:r>
            <a:endParaRPr lang="en-US" dirty="0"/>
          </a:p>
        </p:txBody>
      </p:sp>
      <p:sp>
        <p:nvSpPr>
          <p:cNvPr id="32" name="TextBox 31"/>
          <p:cNvSpPr txBox="1"/>
          <p:nvPr/>
        </p:nvSpPr>
        <p:spPr>
          <a:xfrm>
            <a:off x="4114800" y="2057400"/>
            <a:ext cx="304800" cy="369332"/>
          </a:xfrm>
          <a:prstGeom prst="rect">
            <a:avLst/>
          </a:prstGeom>
          <a:noFill/>
        </p:spPr>
        <p:txBody>
          <a:bodyPr wrap="square" rtlCol="0">
            <a:spAutoFit/>
          </a:bodyPr>
          <a:lstStyle/>
          <a:p>
            <a:r>
              <a:rPr lang="en-US" dirty="0" smtClean="0"/>
              <a:t>8</a:t>
            </a:r>
            <a:endParaRPr lang="en-US" dirty="0"/>
          </a:p>
        </p:txBody>
      </p:sp>
      <p:cxnSp>
        <p:nvCxnSpPr>
          <p:cNvPr id="36" name="Straight Arrow Connector 35"/>
          <p:cNvCxnSpPr/>
          <p:nvPr/>
        </p:nvCxnSpPr>
        <p:spPr>
          <a:xfrm rot="10800000" flipV="1">
            <a:off x="5638800" y="2438400"/>
            <a:ext cx="304800" cy="1524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V="1">
            <a:off x="3200400" y="3276600"/>
            <a:ext cx="381000" cy="76200"/>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rot="16200000" flipV="1">
            <a:off x="4991100" y="4000500"/>
            <a:ext cx="304800" cy="2286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3200400" y="2362200"/>
            <a:ext cx="304800" cy="152400"/>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rot="5400000" flipH="1" flipV="1">
            <a:off x="3962400" y="4038600"/>
            <a:ext cx="304800" cy="152400"/>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flipV="1">
            <a:off x="3352800" y="3581400"/>
            <a:ext cx="304800" cy="2286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rot="16200000" flipH="1">
            <a:off x="4000500" y="1790700"/>
            <a:ext cx="304800" cy="762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rot="16200000" flipH="1">
            <a:off x="3810000" y="1752600"/>
            <a:ext cx="228600" cy="228600"/>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1000"/>
                                        <p:tgtEl>
                                          <p:spTgt spid="36"/>
                                        </p:tgtEl>
                                      </p:cBhvr>
                                    </p:animEffect>
                                    <p:set>
                                      <p:cBhvr>
                                        <p:cTn id="7" dur="1" fill="hold">
                                          <p:stCondLst>
                                            <p:cond delay="999"/>
                                          </p:stCondLst>
                                        </p:cTn>
                                        <p:tgtEl>
                                          <p:spTgt spid="36"/>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1000"/>
                                        <p:tgtEl>
                                          <p:spTgt spid="49"/>
                                        </p:tgtEl>
                                      </p:cBhvr>
                                    </p:animEffect>
                                    <p:set>
                                      <p:cBhvr>
                                        <p:cTn id="10" dur="1" fill="hold">
                                          <p:stCondLst>
                                            <p:cond delay="999"/>
                                          </p:stCondLst>
                                        </p:cTn>
                                        <p:tgtEl>
                                          <p:spTgt spid="49"/>
                                        </p:tgtEl>
                                        <p:attrNameLst>
                                          <p:attrName>style.visibility</p:attrName>
                                        </p:attrNameLst>
                                      </p:cBhvr>
                                      <p:to>
                                        <p:strVal val="hidden"/>
                                      </p:to>
                                    </p:set>
                                  </p:childTnLst>
                                </p:cTn>
                              </p:par>
                            </p:childTnLst>
                          </p:cTn>
                        </p:par>
                        <p:par>
                          <p:cTn id="11" fill="hold">
                            <p:stCondLst>
                              <p:cond delay="1000"/>
                            </p:stCondLst>
                            <p:childTnLst>
                              <p:par>
                                <p:cTn id="12" presetID="10" presetClass="entr" presetSubtype="0" fill="hold" nodeType="afterEffect">
                                  <p:stCondLst>
                                    <p:cond delay="0"/>
                                  </p:stCondLst>
                                  <p:childTnLst>
                                    <p:set>
                                      <p:cBhvr>
                                        <p:cTn id="13" dur="1" fill="hold">
                                          <p:stCondLst>
                                            <p:cond delay="0"/>
                                          </p:stCondLst>
                                        </p:cTn>
                                        <p:tgtEl>
                                          <p:spTgt spid="42"/>
                                        </p:tgtEl>
                                        <p:attrNameLst>
                                          <p:attrName>style.visibility</p:attrName>
                                        </p:attrNameLst>
                                      </p:cBhvr>
                                      <p:to>
                                        <p:strVal val="visible"/>
                                      </p:to>
                                    </p:set>
                                    <p:animEffect transition="in" filter="fade">
                                      <p:cBhvr>
                                        <p:cTn id="14" dur="1000"/>
                                        <p:tgtEl>
                                          <p:spTgt spid="42"/>
                                        </p:tgtEl>
                                      </p:cBhvr>
                                    </p:animEffect>
                                  </p:childTnLst>
                                </p:cTn>
                              </p:par>
                              <p:par>
                                <p:cTn id="15" presetID="10" presetClass="entr" presetSubtype="0" fill="hold" nodeType="with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fade">
                                      <p:cBhvr>
                                        <p:cTn id="17" dur="1000"/>
                                        <p:tgtEl>
                                          <p:spTgt spid="38"/>
                                        </p:tgtEl>
                                      </p:cBhvr>
                                    </p:animEffect>
                                  </p:childTnLst>
                                </p:cTn>
                              </p:par>
                            </p:childTnLst>
                          </p:cTn>
                        </p:par>
                        <p:par>
                          <p:cTn id="18" fill="hold">
                            <p:stCondLst>
                              <p:cond delay="2000"/>
                            </p:stCondLst>
                            <p:childTnLst>
                              <p:par>
                                <p:cTn id="19" presetID="10" presetClass="exit" presetSubtype="0" fill="hold" nodeType="afterEffect">
                                  <p:stCondLst>
                                    <p:cond delay="0"/>
                                  </p:stCondLst>
                                  <p:childTnLst>
                                    <p:animEffect transition="out" filter="fade">
                                      <p:cBhvr>
                                        <p:cTn id="20" dur="1000"/>
                                        <p:tgtEl>
                                          <p:spTgt spid="42"/>
                                        </p:tgtEl>
                                      </p:cBhvr>
                                    </p:animEffect>
                                    <p:set>
                                      <p:cBhvr>
                                        <p:cTn id="21" dur="1" fill="hold">
                                          <p:stCondLst>
                                            <p:cond delay="999"/>
                                          </p:stCondLst>
                                        </p:cTn>
                                        <p:tgtEl>
                                          <p:spTgt spid="42"/>
                                        </p:tgtEl>
                                        <p:attrNameLst>
                                          <p:attrName>style.visibility</p:attrName>
                                        </p:attrNameLst>
                                      </p:cBhvr>
                                      <p:to>
                                        <p:strVal val="hidden"/>
                                      </p:to>
                                    </p:set>
                                  </p:childTnLst>
                                </p:cTn>
                              </p:par>
                              <p:par>
                                <p:cTn id="22" presetID="10" presetClass="exit" presetSubtype="0" fill="hold" nodeType="withEffect">
                                  <p:stCondLst>
                                    <p:cond delay="0"/>
                                  </p:stCondLst>
                                  <p:childTnLst>
                                    <p:animEffect transition="out" filter="fade">
                                      <p:cBhvr>
                                        <p:cTn id="23" dur="1000"/>
                                        <p:tgtEl>
                                          <p:spTgt spid="38"/>
                                        </p:tgtEl>
                                      </p:cBhvr>
                                    </p:animEffect>
                                    <p:set>
                                      <p:cBhvr>
                                        <p:cTn id="24" dur="1" fill="hold">
                                          <p:stCondLst>
                                            <p:cond delay="999"/>
                                          </p:stCondLst>
                                        </p:cTn>
                                        <p:tgtEl>
                                          <p:spTgt spid="38"/>
                                        </p:tgtEl>
                                        <p:attrNameLst>
                                          <p:attrName>style.visibility</p:attrName>
                                        </p:attrNameLst>
                                      </p:cBhvr>
                                      <p:to>
                                        <p:strVal val="hidden"/>
                                      </p:to>
                                    </p:set>
                                  </p:childTnLst>
                                </p:cTn>
                              </p:par>
                            </p:childTnLst>
                          </p:cTn>
                        </p:par>
                        <p:par>
                          <p:cTn id="25" fill="hold">
                            <p:stCondLst>
                              <p:cond delay="3000"/>
                            </p:stCondLst>
                            <p:childTnLst>
                              <p:par>
                                <p:cTn id="26" presetID="10" presetClass="entr" presetSubtype="0" fill="hold" nodeType="afterEffect">
                                  <p:stCondLst>
                                    <p:cond delay="0"/>
                                  </p:stCondLst>
                                  <p:childTnLst>
                                    <p:set>
                                      <p:cBhvr>
                                        <p:cTn id="27" dur="1" fill="hold">
                                          <p:stCondLst>
                                            <p:cond delay="0"/>
                                          </p:stCondLst>
                                        </p:cTn>
                                        <p:tgtEl>
                                          <p:spTgt spid="58"/>
                                        </p:tgtEl>
                                        <p:attrNameLst>
                                          <p:attrName>style.visibility</p:attrName>
                                        </p:attrNameLst>
                                      </p:cBhvr>
                                      <p:to>
                                        <p:strVal val="visible"/>
                                      </p:to>
                                    </p:set>
                                    <p:animEffect transition="in" filter="fade">
                                      <p:cBhvr>
                                        <p:cTn id="28" dur="1000"/>
                                        <p:tgtEl>
                                          <p:spTgt spid="58"/>
                                        </p:tgtEl>
                                      </p:cBhvr>
                                    </p:animEffect>
                                  </p:childTnLst>
                                </p:cTn>
                              </p:par>
                              <p:par>
                                <p:cTn id="29" presetID="10" presetClass="entr" presetSubtype="0" fill="hold" nodeType="withEffect">
                                  <p:stCondLst>
                                    <p:cond delay="0"/>
                                  </p:stCondLst>
                                  <p:childTnLst>
                                    <p:set>
                                      <p:cBhvr>
                                        <p:cTn id="30" dur="1" fill="hold">
                                          <p:stCondLst>
                                            <p:cond delay="0"/>
                                          </p:stCondLst>
                                        </p:cTn>
                                        <p:tgtEl>
                                          <p:spTgt spid="45"/>
                                        </p:tgtEl>
                                        <p:attrNameLst>
                                          <p:attrName>style.visibility</p:attrName>
                                        </p:attrNameLst>
                                      </p:cBhvr>
                                      <p:to>
                                        <p:strVal val="visible"/>
                                      </p:to>
                                    </p:set>
                                    <p:animEffect transition="in" filter="fade">
                                      <p:cBhvr>
                                        <p:cTn id="31" dur="1000"/>
                                        <p:tgtEl>
                                          <p:spTgt spid="45"/>
                                        </p:tgtEl>
                                      </p:cBhvr>
                                    </p:animEffect>
                                  </p:childTnLst>
                                </p:cTn>
                              </p:par>
                            </p:childTnLst>
                          </p:cTn>
                        </p:par>
                        <p:par>
                          <p:cTn id="32" fill="hold">
                            <p:stCondLst>
                              <p:cond delay="4000"/>
                            </p:stCondLst>
                            <p:childTnLst>
                              <p:par>
                                <p:cTn id="33" presetID="10" presetClass="exit" presetSubtype="0" fill="hold" nodeType="afterEffect">
                                  <p:stCondLst>
                                    <p:cond delay="0"/>
                                  </p:stCondLst>
                                  <p:childTnLst>
                                    <p:animEffect transition="out" filter="fade">
                                      <p:cBhvr>
                                        <p:cTn id="34" dur="1000"/>
                                        <p:tgtEl>
                                          <p:spTgt spid="58"/>
                                        </p:tgtEl>
                                      </p:cBhvr>
                                    </p:animEffect>
                                    <p:set>
                                      <p:cBhvr>
                                        <p:cTn id="35" dur="1" fill="hold">
                                          <p:stCondLst>
                                            <p:cond delay="999"/>
                                          </p:stCondLst>
                                        </p:cTn>
                                        <p:tgtEl>
                                          <p:spTgt spid="58"/>
                                        </p:tgtEl>
                                        <p:attrNameLst>
                                          <p:attrName>style.visibility</p:attrName>
                                        </p:attrNameLst>
                                      </p:cBhvr>
                                      <p:to>
                                        <p:strVal val="hidden"/>
                                      </p:to>
                                    </p:set>
                                  </p:childTnLst>
                                </p:cTn>
                              </p:par>
                              <p:par>
                                <p:cTn id="36" presetID="10" presetClass="exit" presetSubtype="0" fill="hold" nodeType="withEffect">
                                  <p:stCondLst>
                                    <p:cond delay="0"/>
                                  </p:stCondLst>
                                  <p:childTnLst>
                                    <p:animEffect transition="out" filter="fade">
                                      <p:cBhvr>
                                        <p:cTn id="37" dur="1000"/>
                                        <p:tgtEl>
                                          <p:spTgt spid="45"/>
                                        </p:tgtEl>
                                      </p:cBhvr>
                                    </p:animEffect>
                                    <p:set>
                                      <p:cBhvr>
                                        <p:cTn id="38" dur="1" fill="hold">
                                          <p:stCondLst>
                                            <p:cond delay="999"/>
                                          </p:stCondLst>
                                        </p:cTn>
                                        <p:tgtEl>
                                          <p:spTgt spid="45"/>
                                        </p:tgtEl>
                                        <p:attrNameLst>
                                          <p:attrName>style.visibility</p:attrName>
                                        </p:attrNameLst>
                                      </p:cBhvr>
                                      <p:to>
                                        <p:strVal val="hidden"/>
                                      </p:to>
                                    </p:set>
                                  </p:childTnLst>
                                </p:cTn>
                              </p:par>
                            </p:childTnLst>
                          </p:cTn>
                        </p:par>
                        <p:par>
                          <p:cTn id="39" fill="hold">
                            <p:stCondLst>
                              <p:cond delay="5000"/>
                            </p:stCondLst>
                            <p:childTnLst>
                              <p:par>
                                <p:cTn id="40" presetID="10" presetClass="entr" presetSubtype="0" fill="hold" nodeType="afterEffect">
                                  <p:stCondLst>
                                    <p:cond delay="0"/>
                                  </p:stCondLst>
                                  <p:childTnLst>
                                    <p:set>
                                      <p:cBhvr>
                                        <p:cTn id="41" dur="1" fill="hold">
                                          <p:stCondLst>
                                            <p:cond delay="0"/>
                                          </p:stCondLst>
                                        </p:cTn>
                                        <p:tgtEl>
                                          <p:spTgt spid="67"/>
                                        </p:tgtEl>
                                        <p:attrNameLst>
                                          <p:attrName>style.visibility</p:attrName>
                                        </p:attrNameLst>
                                      </p:cBhvr>
                                      <p:to>
                                        <p:strVal val="visible"/>
                                      </p:to>
                                    </p:set>
                                    <p:animEffect transition="in" filter="fade">
                                      <p:cBhvr>
                                        <p:cTn id="42" dur="1000"/>
                                        <p:tgtEl>
                                          <p:spTgt spid="67"/>
                                        </p:tgtEl>
                                      </p:cBhvr>
                                    </p:animEffect>
                                  </p:childTnLst>
                                </p:cTn>
                              </p:par>
                              <p:par>
                                <p:cTn id="43" presetID="10" presetClass="entr" presetSubtype="0" fill="hold" nodeType="withEffect">
                                  <p:stCondLst>
                                    <p:cond delay="0"/>
                                  </p:stCondLst>
                                  <p:childTnLst>
                                    <p:set>
                                      <p:cBhvr>
                                        <p:cTn id="44" dur="1" fill="hold">
                                          <p:stCondLst>
                                            <p:cond delay="0"/>
                                          </p:stCondLst>
                                        </p:cTn>
                                        <p:tgtEl>
                                          <p:spTgt spid="64"/>
                                        </p:tgtEl>
                                        <p:attrNameLst>
                                          <p:attrName>style.visibility</p:attrName>
                                        </p:attrNameLst>
                                      </p:cBhvr>
                                      <p:to>
                                        <p:strVal val="visible"/>
                                      </p:to>
                                    </p:set>
                                    <p:animEffect transition="in" filter="fade">
                                      <p:cBhvr>
                                        <p:cTn id="45"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Asynchronous channel discovery: </a:t>
            </a:r>
            <a:r>
              <a:rPr lang="en-US" sz="3600" dirty="0" smtClean="0"/>
              <a:t>Techniques</a:t>
            </a:r>
            <a:endParaRPr lang="en-US" dirty="0"/>
          </a:p>
        </p:txBody>
      </p:sp>
      <p:sp>
        <p:nvSpPr>
          <p:cNvPr id="3" name="Content Placeholder 2"/>
          <p:cNvSpPr>
            <a:spLocks noGrp="1"/>
          </p:cNvSpPr>
          <p:nvPr>
            <p:ph idx="1"/>
          </p:nvPr>
        </p:nvSpPr>
        <p:spPr/>
        <p:txBody>
          <a:bodyPr/>
          <a:lstStyle/>
          <a:p>
            <a:r>
              <a:rPr lang="en-US" dirty="0" smtClean="0"/>
              <a:t>Sequence-based</a:t>
            </a:r>
            <a:r>
              <a:rPr lang="en-US" baseline="30000" dirty="0" smtClean="0"/>
              <a:t>‡</a:t>
            </a:r>
            <a:r>
              <a:rPr lang="en-US" dirty="0" smtClean="0"/>
              <a:t>:</a:t>
            </a:r>
          </a:p>
          <a:p>
            <a:pPr>
              <a:buNone/>
            </a:pPr>
            <a:endParaRPr lang="en-US" dirty="0" smtClean="0"/>
          </a:p>
          <a:p>
            <a:endParaRPr lang="en-US" dirty="0" smtClean="0"/>
          </a:p>
          <a:p>
            <a:endParaRPr lang="en-US" dirty="0" smtClean="0"/>
          </a:p>
          <a:p>
            <a:pPr lvl="1">
              <a:buFont typeface="Wingdings" pitchFamily="2" charset="2"/>
              <a:buChar char="§"/>
            </a:pPr>
            <a:r>
              <a:rPr lang="en-US" dirty="0" smtClean="0"/>
              <a:t>Time-to-rendezvous: O(n</a:t>
            </a:r>
            <a:r>
              <a:rPr lang="en-US" baseline="30000" dirty="0" smtClean="0"/>
              <a:t>2</a:t>
            </a:r>
            <a:r>
              <a:rPr lang="en-US" dirty="0" smtClean="0"/>
              <a:t>)</a:t>
            </a:r>
          </a:p>
          <a:p>
            <a:pPr lvl="1">
              <a:buFont typeface="Wingdings" pitchFamily="2" charset="2"/>
              <a:buChar char="§"/>
            </a:pPr>
            <a:r>
              <a:rPr lang="en-US" dirty="0" smtClean="0"/>
              <a:t>Disadvantage:</a:t>
            </a:r>
          </a:p>
          <a:p>
            <a:pPr lvl="2">
              <a:buFont typeface="Wingdings" pitchFamily="2" charset="2"/>
              <a:buChar char="§"/>
            </a:pPr>
            <a:r>
              <a:rPr lang="en-US" dirty="0" smtClean="0"/>
              <a:t>It does not work for asymmetric model.</a:t>
            </a:r>
          </a:p>
          <a:p>
            <a:pPr lvl="2">
              <a:buFont typeface="Wingdings" pitchFamily="2" charset="2"/>
              <a:buChar char="§"/>
            </a:pPr>
            <a:r>
              <a:rPr lang="en-US" dirty="0" smtClean="0"/>
              <a:t>It takes long time, if number of channels available to individual node is small </a:t>
            </a:r>
          </a:p>
          <a:p>
            <a:pPr>
              <a:buNone/>
            </a:pPr>
            <a:endParaRPr lang="en-US" dirty="0"/>
          </a:p>
        </p:txBody>
      </p:sp>
      <p:sp>
        <p:nvSpPr>
          <p:cNvPr id="4" name="Rounded Rectangle 3"/>
          <p:cNvSpPr/>
          <p:nvPr/>
        </p:nvSpPr>
        <p:spPr>
          <a:xfrm>
            <a:off x="762000" y="5181600"/>
            <a:ext cx="7924800" cy="838200"/>
          </a:xfrm>
          <a:prstGeom prst="roundRect">
            <a:avLst/>
          </a:prstGeom>
          <a:gradFill>
            <a:gsLst>
              <a:gs pos="0">
                <a:srgbClr val="FFEFD1"/>
              </a:gs>
              <a:gs pos="64999">
                <a:srgbClr val="F0EBD5"/>
              </a:gs>
              <a:gs pos="100000">
                <a:srgbClr val="D1C39F"/>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838200" y="5181600"/>
            <a:ext cx="7848600" cy="584775"/>
          </a:xfrm>
          <a:prstGeom prst="rect">
            <a:avLst/>
          </a:prstGeom>
          <a:noFill/>
        </p:spPr>
        <p:txBody>
          <a:bodyPr wrap="square" rtlCol="0">
            <a:spAutoFit/>
          </a:bodyPr>
          <a:lstStyle/>
          <a:p>
            <a:r>
              <a:rPr lang="en-US" dirty="0" smtClean="0"/>
              <a:t>Reference:</a:t>
            </a:r>
            <a:endParaRPr lang="en-US" sz="1700" dirty="0" smtClean="0"/>
          </a:p>
          <a:p>
            <a:pPr>
              <a:buNone/>
            </a:pPr>
            <a:r>
              <a:rPr lang="en-US" sz="1400" dirty="0" smtClean="0"/>
              <a:t>‡ L. A. </a:t>
            </a:r>
            <a:r>
              <a:rPr lang="en-US" sz="1400" dirty="0" err="1" smtClean="0"/>
              <a:t>DaSilva</a:t>
            </a:r>
            <a:r>
              <a:rPr lang="en-US" sz="1400" dirty="0" smtClean="0"/>
              <a:t>, I. </a:t>
            </a:r>
            <a:r>
              <a:rPr lang="en-US" sz="1400" dirty="0" err="1" smtClean="0"/>
              <a:t>Guerreiro</a:t>
            </a:r>
            <a:r>
              <a:rPr lang="en-US" sz="1400" dirty="0" smtClean="0"/>
              <a:t>, Sequence-based Rendezvous for Dynamic Spectrum Access</a:t>
            </a:r>
          </a:p>
        </p:txBody>
      </p:sp>
      <p:graphicFrame>
        <p:nvGraphicFramePr>
          <p:cNvPr id="6" name="Table 5"/>
          <p:cNvGraphicFramePr>
            <a:graphicFrameLocks noGrp="1"/>
          </p:cNvGraphicFramePr>
          <p:nvPr/>
        </p:nvGraphicFramePr>
        <p:xfrm>
          <a:off x="1600200" y="2133600"/>
          <a:ext cx="6096000" cy="370840"/>
        </p:xfrm>
        <a:graphic>
          <a:graphicData uri="http://schemas.openxmlformats.org/drawingml/2006/table">
            <a:tbl>
              <a:tblPr firstRow="1" bandRow="1">
                <a:tableStyleId>{C4B1156A-380E-4F78-BDF5-A606A8083BF9}</a:tableStyleId>
              </a:tblPr>
              <a:tblGrid>
                <a:gridCol w="508000"/>
                <a:gridCol w="508000"/>
                <a:gridCol w="508000"/>
                <a:gridCol w="508000"/>
                <a:gridCol w="508000"/>
                <a:gridCol w="508000"/>
                <a:gridCol w="508000"/>
                <a:gridCol w="508000"/>
                <a:gridCol w="508000"/>
                <a:gridCol w="508000"/>
                <a:gridCol w="508000"/>
                <a:gridCol w="508000"/>
              </a:tblGrid>
              <a:tr h="370840">
                <a:tc>
                  <a:txBody>
                    <a:bodyPr/>
                    <a:lstStyle/>
                    <a:p>
                      <a:pPr algn="ctr"/>
                      <a:r>
                        <a:rPr lang="en-US" dirty="0" smtClean="0"/>
                        <a:t>1</a:t>
                      </a:r>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2</a:t>
                      </a:r>
                      <a:endParaRPr lang="en-US" dirty="0"/>
                    </a:p>
                  </a:txBody>
                  <a:tcPr/>
                </a:tc>
                <a:tc>
                  <a:txBody>
                    <a:bodyPr/>
                    <a:lstStyle/>
                    <a:p>
                      <a:pPr algn="ctr"/>
                      <a:r>
                        <a:rPr lang="en-US" dirty="0" smtClean="0"/>
                        <a:t>1</a:t>
                      </a:r>
                      <a:endParaRPr lang="en-US" dirty="0"/>
                    </a:p>
                  </a:txBody>
                  <a:tcPr/>
                </a:tc>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tr>
            </a:tbl>
          </a:graphicData>
        </a:graphic>
      </p:graphicFrame>
      <p:cxnSp>
        <p:nvCxnSpPr>
          <p:cNvPr id="8" name="Straight Arrow Connector 7"/>
          <p:cNvCxnSpPr/>
          <p:nvPr/>
        </p:nvCxnSpPr>
        <p:spPr>
          <a:xfrm rot="5400000" flipH="1" flipV="1">
            <a:off x="1753394" y="2743200"/>
            <a:ext cx="304006" cy="79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flipH="1" flipV="1">
            <a:off x="5258594" y="2742406"/>
            <a:ext cx="304006" cy="794"/>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H="1" flipV="1">
            <a:off x="5791994" y="2742406"/>
            <a:ext cx="304006" cy="794"/>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flipH="1" flipV="1">
            <a:off x="2210594" y="2742406"/>
            <a:ext cx="304006" cy="79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flipH="1" flipV="1">
            <a:off x="2743994" y="2742406"/>
            <a:ext cx="304006" cy="79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flipH="1" flipV="1">
            <a:off x="3201194" y="2742406"/>
            <a:ext cx="304006" cy="79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flipH="1" flipV="1">
            <a:off x="3734594" y="2742406"/>
            <a:ext cx="304006" cy="79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flipH="1" flipV="1">
            <a:off x="6325394" y="2742406"/>
            <a:ext cx="304006" cy="794"/>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6782594" y="2742406"/>
            <a:ext cx="304006" cy="794"/>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flipH="1" flipV="1">
            <a:off x="7315994" y="2742406"/>
            <a:ext cx="304006" cy="794"/>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1000"/>
                                        <p:tgtEl>
                                          <p:spTgt spid="8"/>
                                        </p:tgtEl>
                                      </p:cBhvr>
                                    </p:animEffect>
                                    <p:set>
                                      <p:cBhvr>
                                        <p:cTn id="7" dur="1" fill="hold">
                                          <p:stCondLst>
                                            <p:cond delay="999"/>
                                          </p:stCondLst>
                                        </p:cTn>
                                        <p:tgtEl>
                                          <p:spTgt spid="8"/>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1000"/>
                                        <p:tgtEl>
                                          <p:spTgt spid="10"/>
                                        </p:tgtEl>
                                      </p:cBhvr>
                                    </p:animEffect>
                                    <p:set>
                                      <p:cBhvr>
                                        <p:cTn id="10" dur="1" fill="hold">
                                          <p:stCondLst>
                                            <p:cond delay="999"/>
                                          </p:stCondLst>
                                        </p:cTn>
                                        <p:tgtEl>
                                          <p:spTgt spid="10"/>
                                        </p:tgtEl>
                                        <p:attrNameLst>
                                          <p:attrName>style.visibility</p:attrName>
                                        </p:attrNameLst>
                                      </p:cBhvr>
                                      <p:to>
                                        <p:strVal val="hidden"/>
                                      </p:to>
                                    </p:set>
                                  </p:childTnLst>
                                </p:cTn>
                              </p:par>
                            </p:childTnLst>
                          </p:cTn>
                        </p:par>
                        <p:par>
                          <p:cTn id="11" fill="hold">
                            <p:stCondLst>
                              <p:cond delay="1000"/>
                            </p:stCondLst>
                            <p:childTnLst>
                              <p:par>
                                <p:cTn id="12" presetID="10" presetClass="entr" presetSubtype="0" fill="hold"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childTnLst>
                                </p:cTn>
                              </p:par>
                              <p:par>
                                <p:cTn id="15" presetID="10"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1000"/>
                                        <p:tgtEl>
                                          <p:spTgt spid="11"/>
                                        </p:tgtEl>
                                      </p:cBhvr>
                                    </p:animEffect>
                                  </p:childTnLst>
                                </p:cTn>
                              </p:par>
                            </p:childTnLst>
                          </p:cTn>
                        </p:par>
                        <p:par>
                          <p:cTn id="18" fill="hold">
                            <p:stCondLst>
                              <p:cond delay="2000"/>
                            </p:stCondLst>
                            <p:childTnLst>
                              <p:par>
                                <p:cTn id="19" presetID="10" presetClass="exit" presetSubtype="0" fill="hold" nodeType="afterEffect">
                                  <p:stCondLst>
                                    <p:cond delay="0"/>
                                  </p:stCondLst>
                                  <p:childTnLst>
                                    <p:animEffect transition="out" filter="fade">
                                      <p:cBhvr>
                                        <p:cTn id="20" dur="1000"/>
                                        <p:tgtEl>
                                          <p:spTgt spid="12"/>
                                        </p:tgtEl>
                                      </p:cBhvr>
                                    </p:animEffect>
                                    <p:set>
                                      <p:cBhvr>
                                        <p:cTn id="21" dur="1" fill="hold">
                                          <p:stCondLst>
                                            <p:cond delay="999"/>
                                          </p:stCondLst>
                                        </p:cTn>
                                        <p:tgtEl>
                                          <p:spTgt spid="12"/>
                                        </p:tgtEl>
                                        <p:attrNameLst>
                                          <p:attrName>style.visibility</p:attrName>
                                        </p:attrNameLst>
                                      </p:cBhvr>
                                      <p:to>
                                        <p:strVal val="hidden"/>
                                      </p:to>
                                    </p:set>
                                  </p:childTnLst>
                                </p:cTn>
                              </p:par>
                              <p:par>
                                <p:cTn id="22" presetID="10" presetClass="exit" presetSubtype="0" fill="hold" nodeType="withEffect">
                                  <p:stCondLst>
                                    <p:cond delay="0"/>
                                  </p:stCondLst>
                                  <p:childTnLst>
                                    <p:animEffect transition="out" filter="fade">
                                      <p:cBhvr>
                                        <p:cTn id="23" dur="1000"/>
                                        <p:tgtEl>
                                          <p:spTgt spid="11"/>
                                        </p:tgtEl>
                                      </p:cBhvr>
                                    </p:animEffect>
                                    <p:set>
                                      <p:cBhvr>
                                        <p:cTn id="24" dur="1" fill="hold">
                                          <p:stCondLst>
                                            <p:cond delay="999"/>
                                          </p:stCondLst>
                                        </p:cTn>
                                        <p:tgtEl>
                                          <p:spTgt spid="11"/>
                                        </p:tgtEl>
                                        <p:attrNameLst>
                                          <p:attrName>style.visibility</p:attrName>
                                        </p:attrNameLst>
                                      </p:cBhvr>
                                      <p:to>
                                        <p:strVal val="hidden"/>
                                      </p:to>
                                    </p:set>
                                  </p:childTnLst>
                                </p:cTn>
                              </p:par>
                            </p:childTnLst>
                          </p:cTn>
                        </p:par>
                        <p:par>
                          <p:cTn id="25" fill="hold">
                            <p:stCondLst>
                              <p:cond delay="3000"/>
                            </p:stCondLst>
                            <p:childTnLst>
                              <p:par>
                                <p:cTn id="26" presetID="10" presetClass="entr" presetSubtype="0" fill="hold" nodeType="after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childTnLst>
                                </p:cTn>
                              </p:par>
                              <p:par>
                                <p:cTn id="29" presetID="10" presetClass="entr" presetSubtype="0"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fade">
                                      <p:cBhvr>
                                        <p:cTn id="31" dur="1000"/>
                                        <p:tgtEl>
                                          <p:spTgt spid="16"/>
                                        </p:tgtEl>
                                      </p:cBhvr>
                                    </p:animEffect>
                                  </p:childTnLst>
                                </p:cTn>
                              </p:par>
                            </p:childTnLst>
                          </p:cTn>
                        </p:par>
                        <p:par>
                          <p:cTn id="32" fill="hold">
                            <p:stCondLst>
                              <p:cond delay="4000"/>
                            </p:stCondLst>
                            <p:childTnLst>
                              <p:par>
                                <p:cTn id="33" presetID="10" presetClass="exit" presetSubtype="0" fill="hold" nodeType="afterEffect">
                                  <p:stCondLst>
                                    <p:cond delay="0"/>
                                  </p:stCondLst>
                                  <p:childTnLst>
                                    <p:animEffect transition="out" filter="fade">
                                      <p:cBhvr>
                                        <p:cTn id="34" dur="1000"/>
                                        <p:tgtEl>
                                          <p:spTgt spid="13"/>
                                        </p:tgtEl>
                                      </p:cBhvr>
                                    </p:animEffect>
                                    <p:set>
                                      <p:cBhvr>
                                        <p:cTn id="35" dur="1" fill="hold">
                                          <p:stCondLst>
                                            <p:cond delay="999"/>
                                          </p:stCondLst>
                                        </p:cTn>
                                        <p:tgtEl>
                                          <p:spTgt spid="13"/>
                                        </p:tgtEl>
                                        <p:attrNameLst>
                                          <p:attrName>style.visibility</p:attrName>
                                        </p:attrNameLst>
                                      </p:cBhvr>
                                      <p:to>
                                        <p:strVal val="hidden"/>
                                      </p:to>
                                    </p:set>
                                  </p:childTnLst>
                                </p:cTn>
                              </p:par>
                              <p:par>
                                <p:cTn id="36" presetID="10" presetClass="exit" presetSubtype="0" fill="hold" nodeType="withEffect">
                                  <p:stCondLst>
                                    <p:cond delay="0"/>
                                  </p:stCondLst>
                                  <p:childTnLst>
                                    <p:animEffect transition="out" filter="fade">
                                      <p:cBhvr>
                                        <p:cTn id="37" dur="1000"/>
                                        <p:tgtEl>
                                          <p:spTgt spid="16"/>
                                        </p:tgtEl>
                                      </p:cBhvr>
                                    </p:animEffect>
                                    <p:set>
                                      <p:cBhvr>
                                        <p:cTn id="38" dur="1" fill="hold">
                                          <p:stCondLst>
                                            <p:cond delay="999"/>
                                          </p:stCondLst>
                                        </p:cTn>
                                        <p:tgtEl>
                                          <p:spTgt spid="16"/>
                                        </p:tgtEl>
                                        <p:attrNameLst>
                                          <p:attrName>style.visibility</p:attrName>
                                        </p:attrNameLst>
                                      </p:cBhvr>
                                      <p:to>
                                        <p:strVal val="hidden"/>
                                      </p:to>
                                    </p:set>
                                  </p:childTnLst>
                                </p:cTn>
                              </p:par>
                            </p:childTnLst>
                          </p:cTn>
                        </p:par>
                        <p:par>
                          <p:cTn id="39" fill="hold">
                            <p:stCondLst>
                              <p:cond delay="5000"/>
                            </p:stCondLst>
                            <p:childTnLst>
                              <p:par>
                                <p:cTn id="40" presetID="10" presetClass="entr" presetSubtype="0" fill="hold" nodeType="after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1000"/>
                                        <p:tgtEl>
                                          <p:spTgt spid="14"/>
                                        </p:tgtEl>
                                      </p:cBhvr>
                                    </p:animEffect>
                                  </p:childTnLst>
                                </p:cTn>
                              </p:par>
                              <p:par>
                                <p:cTn id="43" presetID="10" presetClass="entr" presetSubtype="0" fill="hold" nodeType="with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fade">
                                      <p:cBhvr>
                                        <p:cTn id="45" dur="1000"/>
                                        <p:tgtEl>
                                          <p:spTgt spid="17"/>
                                        </p:tgtEl>
                                      </p:cBhvr>
                                    </p:animEffect>
                                  </p:childTnLst>
                                </p:cTn>
                              </p:par>
                            </p:childTnLst>
                          </p:cTn>
                        </p:par>
                        <p:par>
                          <p:cTn id="46" fill="hold">
                            <p:stCondLst>
                              <p:cond delay="6000"/>
                            </p:stCondLst>
                            <p:childTnLst>
                              <p:par>
                                <p:cTn id="47" presetID="10" presetClass="exit" presetSubtype="0" fill="hold" nodeType="afterEffect">
                                  <p:stCondLst>
                                    <p:cond delay="0"/>
                                  </p:stCondLst>
                                  <p:childTnLst>
                                    <p:animEffect transition="out" filter="fade">
                                      <p:cBhvr>
                                        <p:cTn id="48" dur="1000"/>
                                        <p:tgtEl>
                                          <p:spTgt spid="14"/>
                                        </p:tgtEl>
                                      </p:cBhvr>
                                    </p:animEffect>
                                    <p:set>
                                      <p:cBhvr>
                                        <p:cTn id="49" dur="1" fill="hold">
                                          <p:stCondLst>
                                            <p:cond delay="999"/>
                                          </p:stCondLst>
                                        </p:cTn>
                                        <p:tgtEl>
                                          <p:spTgt spid="14"/>
                                        </p:tgtEl>
                                        <p:attrNameLst>
                                          <p:attrName>style.visibility</p:attrName>
                                        </p:attrNameLst>
                                      </p:cBhvr>
                                      <p:to>
                                        <p:strVal val="hidden"/>
                                      </p:to>
                                    </p:set>
                                  </p:childTnLst>
                                </p:cTn>
                              </p:par>
                              <p:par>
                                <p:cTn id="50" presetID="10" presetClass="exit" presetSubtype="0" fill="hold" nodeType="withEffect">
                                  <p:stCondLst>
                                    <p:cond delay="0"/>
                                  </p:stCondLst>
                                  <p:childTnLst>
                                    <p:animEffect transition="out" filter="fade">
                                      <p:cBhvr>
                                        <p:cTn id="51" dur="1000"/>
                                        <p:tgtEl>
                                          <p:spTgt spid="17"/>
                                        </p:tgtEl>
                                      </p:cBhvr>
                                    </p:animEffect>
                                    <p:set>
                                      <p:cBhvr>
                                        <p:cTn id="52" dur="1" fill="hold">
                                          <p:stCondLst>
                                            <p:cond delay="999"/>
                                          </p:stCondLst>
                                        </p:cTn>
                                        <p:tgtEl>
                                          <p:spTgt spid="17"/>
                                        </p:tgtEl>
                                        <p:attrNameLst>
                                          <p:attrName>style.visibility</p:attrName>
                                        </p:attrNameLst>
                                      </p:cBhvr>
                                      <p:to>
                                        <p:strVal val="hidden"/>
                                      </p:to>
                                    </p:set>
                                  </p:childTnLst>
                                </p:cTn>
                              </p:par>
                            </p:childTnLst>
                          </p:cTn>
                        </p:par>
                        <p:par>
                          <p:cTn id="53" fill="hold">
                            <p:stCondLst>
                              <p:cond delay="7000"/>
                            </p:stCondLst>
                            <p:childTnLst>
                              <p:par>
                                <p:cTn id="54" presetID="10" presetClass="entr" presetSubtype="0" fill="hold" nodeType="afterEffect">
                                  <p:stCondLst>
                                    <p:cond delay="0"/>
                                  </p:stCondLst>
                                  <p:childTnLst>
                                    <p:set>
                                      <p:cBhvr>
                                        <p:cTn id="55" dur="1" fill="hold">
                                          <p:stCondLst>
                                            <p:cond delay="0"/>
                                          </p:stCondLst>
                                        </p:cTn>
                                        <p:tgtEl>
                                          <p:spTgt spid="15"/>
                                        </p:tgtEl>
                                        <p:attrNameLst>
                                          <p:attrName>style.visibility</p:attrName>
                                        </p:attrNameLst>
                                      </p:cBhvr>
                                      <p:to>
                                        <p:strVal val="visible"/>
                                      </p:to>
                                    </p:set>
                                    <p:animEffect transition="in" filter="fade">
                                      <p:cBhvr>
                                        <p:cTn id="56" dur="1000"/>
                                        <p:tgtEl>
                                          <p:spTgt spid="15"/>
                                        </p:tgtEl>
                                      </p:cBhvr>
                                    </p:animEffect>
                                  </p:childTnLst>
                                </p:cTn>
                              </p:par>
                              <p:par>
                                <p:cTn id="57" presetID="10" presetClass="entr" presetSubtype="0" fill="hold" nodeType="withEffect">
                                  <p:stCondLst>
                                    <p:cond delay="0"/>
                                  </p:stCondLst>
                                  <p:childTnLst>
                                    <p:set>
                                      <p:cBhvr>
                                        <p:cTn id="58" dur="1" fill="hold">
                                          <p:stCondLst>
                                            <p:cond delay="0"/>
                                          </p:stCondLst>
                                        </p:cTn>
                                        <p:tgtEl>
                                          <p:spTgt spid="18"/>
                                        </p:tgtEl>
                                        <p:attrNameLst>
                                          <p:attrName>style.visibility</p:attrName>
                                        </p:attrNameLst>
                                      </p:cBhvr>
                                      <p:to>
                                        <p:strVal val="visible"/>
                                      </p:to>
                                    </p:set>
                                    <p:animEffect transition="in" filter="fade">
                                      <p:cBhvr>
                                        <p:cTn id="59"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r>
              <a:rPr lang="en-US" dirty="0" smtClean="0"/>
              <a:t>Usage:</a:t>
            </a:r>
          </a:p>
          <a:p>
            <a:pPr>
              <a:buNone/>
            </a:pPr>
            <a:r>
              <a:rPr lang="en-US" dirty="0" smtClean="0"/>
              <a:t>         </a:t>
            </a:r>
          </a:p>
          <a:p>
            <a:r>
              <a:rPr lang="en-US" dirty="0" smtClean="0"/>
              <a:t>Advantage:</a:t>
            </a:r>
          </a:p>
          <a:p>
            <a:pPr>
              <a:buNone/>
            </a:pPr>
            <a:r>
              <a:rPr lang="en-US" dirty="0" smtClean="0"/>
              <a:t>      - Mobility</a:t>
            </a:r>
          </a:p>
          <a:p>
            <a:pPr>
              <a:buNone/>
            </a:pPr>
            <a:r>
              <a:rPr lang="en-US" dirty="0" smtClean="0"/>
              <a:t>      - Low-cost deployment</a:t>
            </a:r>
          </a:p>
          <a:p>
            <a:pPr>
              <a:buNone/>
            </a:pPr>
            <a:r>
              <a:rPr lang="en-US" dirty="0" smtClean="0"/>
              <a:t>      - Scalability</a:t>
            </a:r>
          </a:p>
          <a:p>
            <a:pPr>
              <a:buNone/>
            </a:pPr>
            <a:endParaRPr lang="en-US" dirty="0" smtClean="0"/>
          </a:p>
          <a:p>
            <a:r>
              <a:rPr lang="en-US" dirty="0" smtClean="0"/>
              <a:t>Disadvantage:</a:t>
            </a:r>
          </a:p>
          <a:p>
            <a:pPr>
              <a:buNone/>
            </a:pPr>
            <a:r>
              <a:rPr lang="en-US" dirty="0" smtClean="0"/>
              <a:t>       -  Greater risk of security leakage</a:t>
            </a:r>
          </a:p>
          <a:p>
            <a:pPr>
              <a:buNone/>
            </a:pPr>
            <a:r>
              <a:rPr lang="en-US" dirty="0" smtClean="0"/>
              <a:t>       -  Over crowded frequency bands</a:t>
            </a:r>
          </a:p>
          <a:p>
            <a:pPr>
              <a:buNone/>
            </a:pPr>
            <a:r>
              <a:rPr lang="en-US" dirty="0" smtClean="0"/>
              <a:t>       -  Limited power supply </a:t>
            </a:r>
            <a:endParaRPr lang="en-US" dirty="0"/>
          </a:p>
        </p:txBody>
      </p:sp>
      <p:pic>
        <p:nvPicPr>
          <p:cNvPr id="4" name="Picture 3" descr="MobilePhone01.png"/>
          <p:cNvPicPr>
            <a:picLocks noChangeAspect="1"/>
          </p:cNvPicPr>
          <p:nvPr/>
        </p:nvPicPr>
        <p:blipFill>
          <a:blip r:embed="rId3" cstate="print"/>
          <a:stretch>
            <a:fillRect/>
          </a:stretch>
        </p:blipFill>
        <p:spPr>
          <a:xfrm>
            <a:off x="1828800" y="1524000"/>
            <a:ext cx="742190" cy="1016511"/>
          </a:xfrm>
          <a:prstGeom prst="rect">
            <a:avLst/>
          </a:prstGeom>
        </p:spPr>
      </p:pic>
      <p:pic>
        <p:nvPicPr>
          <p:cNvPr id="5" name="Picture 4" descr="laptop.jpg"/>
          <p:cNvPicPr>
            <a:picLocks noChangeAspect="1"/>
          </p:cNvPicPr>
          <p:nvPr/>
        </p:nvPicPr>
        <p:blipFill>
          <a:blip r:embed="rId4"/>
          <a:stretch>
            <a:fillRect/>
          </a:stretch>
        </p:blipFill>
        <p:spPr>
          <a:xfrm>
            <a:off x="2667000" y="1752600"/>
            <a:ext cx="1143000" cy="762000"/>
          </a:xfrm>
          <a:prstGeom prst="rect">
            <a:avLst/>
          </a:prstGeom>
        </p:spPr>
      </p:pic>
      <p:pic>
        <p:nvPicPr>
          <p:cNvPr id="6" name="Picture 5" descr="tablet.jpg"/>
          <p:cNvPicPr>
            <a:picLocks noChangeAspect="1"/>
          </p:cNvPicPr>
          <p:nvPr/>
        </p:nvPicPr>
        <p:blipFill>
          <a:blip r:embed="rId5" cstate="print"/>
          <a:stretch>
            <a:fillRect/>
          </a:stretch>
        </p:blipFill>
        <p:spPr>
          <a:xfrm>
            <a:off x="3962400" y="1676400"/>
            <a:ext cx="1806388" cy="990600"/>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Asynchronous channel discovery: </a:t>
            </a:r>
            <a:r>
              <a:rPr lang="en-US" sz="3600" dirty="0" smtClean="0"/>
              <a:t>Techniques</a:t>
            </a:r>
            <a:endParaRPr lang="en-US" dirty="0"/>
          </a:p>
        </p:txBody>
      </p:sp>
      <p:sp>
        <p:nvSpPr>
          <p:cNvPr id="3" name="Content Placeholder 2"/>
          <p:cNvSpPr>
            <a:spLocks noGrp="1"/>
          </p:cNvSpPr>
          <p:nvPr>
            <p:ph idx="1"/>
          </p:nvPr>
        </p:nvSpPr>
        <p:spPr/>
        <p:txBody>
          <a:bodyPr>
            <a:normAutofit/>
          </a:bodyPr>
          <a:lstStyle/>
          <a:p>
            <a:r>
              <a:rPr lang="en-US" dirty="0" smtClean="0"/>
              <a:t>Jump-stay</a:t>
            </a:r>
            <a:r>
              <a:rPr lang="en-US" baseline="30000" dirty="0" smtClean="0"/>
              <a:t>‡</a:t>
            </a:r>
            <a:r>
              <a:rPr lang="en-US" dirty="0" smtClean="0"/>
              <a:t>:</a:t>
            </a:r>
          </a:p>
          <a:p>
            <a:pPr lvl="1">
              <a:buNone/>
            </a:pPr>
            <a:r>
              <a:rPr lang="en-US" dirty="0" smtClean="0"/>
              <a:t>P = Smallest prime larger than n</a:t>
            </a:r>
          </a:p>
          <a:p>
            <a:pPr lvl="1">
              <a:buFont typeface="Wingdings" pitchFamily="2" charset="2"/>
              <a:buChar char="§"/>
            </a:pPr>
            <a:r>
              <a:rPr lang="en-US" dirty="0" smtClean="0"/>
              <a:t>Jumping sequence:</a:t>
            </a:r>
          </a:p>
          <a:p>
            <a:pPr lvl="2">
              <a:buFont typeface="Wingdings" pitchFamily="2" charset="2"/>
              <a:buChar char="§"/>
            </a:pPr>
            <a:r>
              <a:rPr lang="en-US" dirty="0" smtClean="0"/>
              <a:t>Selected channel at time slot t = (at + b) mod P, where,</a:t>
            </a:r>
          </a:p>
          <a:p>
            <a:pPr lvl="1">
              <a:buNone/>
            </a:pPr>
            <a:r>
              <a:rPr lang="en-US" sz="1800" dirty="0" smtClean="0"/>
              <a:t>               a, b = constants decided by node</a:t>
            </a:r>
          </a:p>
          <a:p>
            <a:pPr lvl="2">
              <a:buFont typeface="Wingdings" pitchFamily="2" charset="2"/>
              <a:buChar char="§"/>
            </a:pPr>
            <a:r>
              <a:rPr lang="en-US" sz="1600" dirty="0" smtClean="0"/>
              <a:t>Followed for 2P time-slots.</a:t>
            </a:r>
            <a:endParaRPr lang="en-US" sz="1800" dirty="0" smtClean="0"/>
          </a:p>
          <a:p>
            <a:pPr lvl="1">
              <a:buFont typeface="Wingdings" pitchFamily="2" charset="2"/>
              <a:buChar char="§"/>
            </a:pPr>
            <a:r>
              <a:rPr lang="en-US" dirty="0" smtClean="0"/>
              <a:t>Stay sequence:</a:t>
            </a:r>
          </a:p>
          <a:p>
            <a:pPr lvl="2">
              <a:buFont typeface="Wingdings" pitchFamily="2" charset="2"/>
              <a:buChar char="§"/>
            </a:pPr>
            <a:r>
              <a:rPr lang="en-US" dirty="0" smtClean="0"/>
              <a:t>Stays at channel a for P timeslots.</a:t>
            </a:r>
          </a:p>
          <a:p>
            <a:pPr lvl="1">
              <a:buFont typeface="Wingdings" pitchFamily="2" charset="2"/>
              <a:buChar char="§"/>
            </a:pPr>
            <a:r>
              <a:rPr lang="en-US" dirty="0" smtClean="0"/>
              <a:t>Time-to-rendezvous:  </a:t>
            </a:r>
          </a:p>
          <a:p>
            <a:pPr lvl="2">
              <a:buFont typeface="Wingdings" pitchFamily="2" charset="2"/>
              <a:buChar char="§"/>
            </a:pPr>
            <a:r>
              <a:rPr lang="en-US" dirty="0" smtClean="0"/>
              <a:t>Symmetric setting: O(n)</a:t>
            </a:r>
          </a:p>
          <a:p>
            <a:pPr lvl="2">
              <a:buFont typeface="Wingdings" pitchFamily="2" charset="2"/>
              <a:buChar char="§"/>
            </a:pPr>
            <a:r>
              <a:rPr lang="en-US" dirty="0" smtClean="0"/>
              <a:t>Asymmetric setting: O(n</a:t>
            </a:r>
            <a:r>
              <a:rPr lang="en-US" baseline="30000" dirty="0" smtClean="0"/>
              <a:t>3</a:t>
            </a:r>
            <a:r>
              <a:rPr lang="en-US" dirty="0" smtClean="0"/>
              <a:t>)</a:t>
            </a:r>
          </a:p>
          <a:p>
            <a:pPr lvl="1">
              <a:buFont typeface="Wingdings" pitchFamily="2" charset="2"/>
              <a:buChar char="§"/>
            </a:pPr>
            <a:r>
              <a:rPr lang="en-US" dirty="0" smtClean="0"/>
              <a:t>Disadvantage: High time-to-rendezvous</a:t>
            </a:r>
          </a:p>
          <a:p>
            <a:endParaRPr lang="en-US" dirty="0"/>
          </a:p>
        </p:txBody>
      </p:sp>
      <p:sp>
        <p:nvSpPr>
          <p:cNvPr id="4" name="Rounded Rectangle 3"/>
          <p:cNvSpPr/>
          <p:nvPr/>
        </p:nvSpPr>
        <p:spPr>
          <a:xfrm>
            <a:off x="609600" y="5867400"/>
            <a:ext cx="7924800" cy="838200"/>
          </a:xfrm>
          <a:prstGeom prst="roundRect">
            <a:avLst/>
          </a:prstGeom>
          <a:gradFill>
            <a:gsLst>
              <a:gs pos="0">
                <a:srgbClr val="FFEFD1"/>
              </a:gs>
              <a:gs pos="64999">
                <a:srgbClr val="F0EBD5"/>
              </a:gs>
              <a:gs pos="100000">
                <a:srgbClr val="D1C39F"/>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85800" y="5867400"/>
            <a:ext cx="7848600" cy="800219"/>
          </a:xfrm>
          <a:prstGeom prst="rect">
            <a:avLst/>
          </a:prstGeom>
          <a:noFill/>
        </p:spPr>
        <p:txBody>
          <a:bodyPr wrap="square" rtlCol="0">
            <a:spAutoFit/>
          </a:bodyPr>
          <a:lstStyle/>
          <a:p>
            <a:r>
              <a:rPr lang="en-US" dirty="0" smtClean="0"/>
              <a:t>Reference:</a:t>
            </a:r>
            <a:endParaRPr lang="en-US" sz="1700" dirty="0" smtClean="0"/>
          </a:p>
          <a:p>
            <a:pPr>
              <a:buNone/>
            </a:pPr>
            <a:r>
              <a:rPr lang="en-US" sz="1400" dirty="0" smtClean="0"/>
              <a:t>‡ Z. Lin, H. Liu, X. Chu, L. Y.-W., Jump-stay based channel hopping algorithm with guaranteed rendezvous for cognitive radio networks.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Asynchronous channel discovery: Results</a:t>
            </a:r>
            <a:endParaRPr lang="en-US" dirty="0"/>
          </a:p>
        </p:txBody>
      </p:sp>
      <p:sp>
        <p:nvSpPr>
          <p:cNvPr id="3" name="Content Placeholder 2"/>
          <p:cNvSpPr>
            <a:spLocks noGrp="1"/>
          </p:cNvSpPr>
          <p:nvPr>
            <p:ph idx="1"/>
          </p:nvPr>
        </p:nvSpPr>
        <p:spPr/>
        <p:txBody>
          <a:bodyPr/>
          <a:lstStyle/>
          <a:p>
            <a:r>
              <a:rPr lang="en-US" dirty="0" smtClean="0"/>
              <a:t>Theorem 1: </a:t>
            </a:r>
          </a:p>
          <a:p>
            <a:pPr lvl="1">
              <a:buNone/>
            </a:pPr>
            <a:r>
              <a:rPr lang="en-US" dirty="0" smtClean="0"/>
              <a:t>Synchronous agents having access to 2 channels each, are</a:t>
            </a:r>
          </a:p>
          <a:p>
            <a:pPr lvl="1">
              <a:buNone/>
            </a:pPr>
            <a:r>
              <a:rPr lang="en-US" dirty="0" smtClean="0"/>
              <a:t>guaranteed to rendezvous within O(log </a:t>
            </a:r>
            <a:r>
              <a:rPr lang="en-US" dirty="0" err="1" smtClean="0"/>
              <a:t>log</a:t>
            </a:r>
            <a:r>
              <a:rPr lang="en-US" dirty="0" smtClean="0"/>
              <a:t> n) time.</a:t>
            </a:r>
          </a:p>
          <a:p>
            <a:pPr>
              <a:buNone/>
            </a:pPr>
            <a:endParaRPr lang="en-US" dirty="0" smtClean="0"/>
          </a:p>
          <a:p>
            <a:r>
              <a:rPr lang="en-US" dirty="0" smtClean="0"/>
              <a:t>Theorem 2:</a:t>
            </a:r>
          </a:p>
          <a:p>
            <a:pPr lvl="1">
              <a:buNone/>
            </a:pPr>
            <a:r>
              <a:rPr lang="en-US" dirty="0" smtClean="0"/>
              <a:t>Rendezvous requires at least Ω(log </a:t>
            </a:r>
            <a:r>
              <a:rPr lang="en-US" dirty="0" err="1" smtClean="0"/>
              <a:t>log</a:t>
            </a:r>
            <a:r>
              <a:rPr lang="en-US" dirty="0" smtClean="0"/>
              <a:t> n) time, in the synchronous</a:t>
            </a:r>
          </a:p>
          <a:p>
            <a:pPr lvl="1">
              <a:buNone/>
            </a:pPr>
            <a:r>
              <a:rPr lang="en-US" dirty="0" smtClean="0"/>
              <a:t>model when nodes are promised to have sets of channels of size 2.</a:t>
            </a:r>
          </a:p>
          <a:p>
            <a:pPr lvl="1">
              <a:buNone/>
            </a:pPr>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Asynchronous channel discovery: W</a:t>
            </a:r>
            <a:r>
              <a:rPr lang="en-US" sz="4400" dirty="0" smtClean="0"/>
              <a:t>ork done</a:t>
            </a:r>
            <a:endParaRPr lang="en-US" sz="4400" dirty="0"/>
          </a:p>
        </p:txBody>
      </p:sp>
      <p:sp>
        <p:nvSpPr>
          <p:cNvPr id="3" name="Content Placeholder 2"/>
          <p:cNvSpPr>
            <a:spLocks noGrp="1"/>
          </p:cNvSpPr>
          <p:nvPr>
            <p:ph idx="1"/>
          </p:nvPr>
        </p:nvSpPr>
        <p:spPr>
          <a:xfrm>
            <a:off x="457200" y="1600200"/>
            <a:ext cx="8229600" cy="5257800"/>
          </a:xfrm>
        </p:spPr>
        <p:txBody>
          <a:bodyPr>
            <a:normAutofit fontScale="92500" lnSpcReduction="10000"/>
          </a:bodyPr>
          <a:lstStyle/>
          <a:p>
            <a:r>
              <a:rPr lang="en-US" dirty="0" smtClean="0"/>
              <a:t>Notation </a:t>
            </a:r>
            <a:r>
              <a:rPr lang="en-US" dirty="0" smtClean="0"/>
              <a:t>1:</a:t>
            </a:r>
          </a:p>
          <a:p>
            <a:pPr>
              <a:buNone/>
            </a:pPr>
            <a:r>
              <a:rPr lang="en-US" dirty="0" smtClean="0"/>
              <a:t>         a</a:t>
            </a:r>
            <a:r>
              <a:rPr lang="en-US" baseline="-25000" dirty="0" smtClean="0"/>
              <a:t>2</a:t>
            </a:r>
            <a:r>
              <a:rPr lang="en-US" dirty="0" smtClean="0"/>
              <a:t> represents binary representation of a.</a:t>
            </a:r>
          </a:p>
          <a:p>
            <a:r>
              <a:rPr lang="en-US" dirty="0" smtClean="0"/>
              <a:t>Notation 2:</a:t>
            </a:r>
          </a:p>
          <a:p>
            <a:pPr>
              <a:buNone/>
            </a:pPr>
            <a:r>
              <a:rPr lang="en-US" dirty="0" smtClean="0"/>
              <a:t>         a’ represents bit-wise negation of a.</a:t>
            </a:r>
          </a:p>
          <a:p>
            <a:endParaRPr lang="en-US" dirty="0" smtClean="0"/>
          </a:p>
          <a:p>
            <a:endParaRPr lang="en-US" dirty="0" smtClean="0"/>
          </a:p>
          <a:p>
            <a:r>
              <a:rPr lang="en-US" dirty="0" smtClean="0"/>
              <a:t>Definition </a:t>
            </a:r>
            <a:r>
              <a:rPr lang="en-US" dirty="0" smtClean="0"/>
              <a:t>1:</a:t>
            </a:r>
          </a:p>
          <a:p>
            <a:pPr>
              <a:buNone/>
            </a:pPr>
            <a:r>
              <a:rPr lang="en-US" dirty="0" smtClean="0"/>
              <a:t>         f(a, b) is defined to be the location of first difference between the binary representation of a and b. e.g. </a:t>
            </a:r>
          </a:p>
          <a:p>
            <a:pPr>
              <a:buNone/>
            </a:pPr>
            <a:r>
              <a:rPr lang="en-US" dirty="0" smtClean="0"/>
              <a:t>              </a:t>
            </a:r>
            <a:r>
              <a:rPr lang="en-US" dirty="0" smtClean="0"/>
              <a:t>a</a:t>
            </a:r>
            <a:r>
              <a:rPr lang="en-US" baseline="-25000" dirty="0" smtClean="0"/>
              <a:t>2</a:t>
            </a:r>
            <a:r>
              <a:rPr lang="en-US" dirty="0" smtClean="0"/>
              <a:t> </a:t>
            </a:r>
            <a:r>
              <a:rPr lang="en-US" dirty="0" smtClean="0"/>
              <a:t>= 0010, </a:t>
            </a:r>
            <a:r>
              <a:rPr lang="en-US" dirty="0" smtClean="0"/>
              <a:t>b</a:t>
            </a:r>
            <a:r>
              <a:rPr lang="en-US" baseline="-25000" dirty="0" smtClean="0"/>
              <a:t>2</a:t>
            </a:r>
            <a:r>
              <a:rPr lang="en-US" dirty="0" smtClean="0"/>
              <a:t> </a:t>
            </a:r>
            <a:r>
              <a:rPr lang="en-US" dirty="0" smtClean="0"/>
              <a:t>= 0110             f(a, b) = 2</a:t>
            </a:r>
          </a:p>
          <a:p>
            <a:r>
              <a:rPr lang="en-US" dirty="0" smtClean="0"/>
              <a:t>Definition 2:</a:t>
            </a:r>
          </a:p>
          <a:p>
            <a:pPr>
              <a:buNone/>
            </a:pPr>
            <a:r>
              <a:rPr lang="en-US" dirty="0" smtClean="0"/>
              <a:t>         A schedule(s) is a binary sequence, with the convention that 0 calls for hopping on the smaller channel and 1 calls for hopping on larger channel.</a:t>
            </a:r>
          </a:p>
          <a:p>
            <a:endParaRPr lang="en-US" dirty="0" smtClean="0"/>
          </a:p>
        </p:txBody>
      </p:sp>
      <p:sp>
        <p:nvSpPr>
          <p:cNvPr id="4" name="Right Arrow 3"/>
          <p:cNvSpPr/>
          <p:nvPr/>
        </p:nvSpPr>
        <p:spPr>
          <a:xfrm>
            <a:off x="4267200" y="4876800"/>
            <a:ext cx="533400" cy="152400"/>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Asynchronous channel discovery: </a:t>
            </a:r>
            <a:r>
              <a:rPr lang="en-US" sz="4400" dirty="0" smtClean="0"/>
              <a:t>Upper-bound</a:t>
            </a:r>
            <a:endParaRPr lang="en-US" dirty="0"/>
          </a:p>
        </p:txBody>
      </p:sp>
      <p:sp>
        <p:nvSpPr>
          <p:cNvPr id="3" name="Content Placeholder 2"/>
          <p:cNvSpPr>
            <a:spLocks noGrp="1"/>
          </p:cNvSpPr>
          <p:nvPr>
            <p:ph idx="1"/>
          </p:nvPr>
        </p:nvSpPr>
        <p:spPr>
          <a:xfrm>
            <a:off x="457200" y="1600200"/>
            <a:ext cx="8458200" cy="4525963"/>
          </a:xfrm>
        </p:spPr>
        <p:txBody>
          <a:bodyPr/>
          <a:lstStyle/>
          <a:p>
            <a:r>
              <a:rPr lang="en-US" dirty="0" smtClean="0"/>
              <a:t>Theorem 1: </a:t>
            </a:r>
            <a:endParaRPr lang="en-US" dirty="0" smtClean="0"/>
          </a:p>
          <a:p>
            <a:pPr>
              <a:buNone/>
            </a:pPr>
            <a:r>
              <a:rPr lang="en-US" dirty="0" smtClean="0"/>
              <a:t>           Synchronous agents having access to 2 channels each, are guaranteed to rendezvous within O(log </a:t>
            </a:r>
            <a:r>
              <a:rPr lang="en-US" dirty="0" err="1" smtClean="0"/>
              <a:t>log</a:t>
            </a:r>
            <a:r>
              <a:rPr lang="en-US" dirty="0" smtClean="0"/>
              <a:t> n) time.</a:t>
            </a:r>
          </a:p>
          <a:p>
            <a:pPr>
              <a:buNone/>
            </a:pPr>
            <a:r>
              <a:rPr lang="en-US" dirty="0" smtClean="0"/>
              <a:t>     </a:t>
            </a:r>
          </a:p>
          <a:p>
            <a:r>
              <a:rPr lang="en-US" dirty="0" smtClean="0"/>
              <a:t>Proof:</a:t>
            </a:r>
          </a:p>
          <a:p>
            <a:pPr lvl="1">
              <a:buNone/>
            </a:pPr>
            <a:r>
              <a:rPr lang="en-US" dirty="0" smtClean="0"/>
              <a:t>Consider  lemma 1 and lemma 2. </a:t>
            </a:r>
          </a:p>
          <a:p>
            <a:endParaRPr lang="en-US" dirty="0"/>
          </a:p>
        </p:txBody>
      </p:sp>
      <p:sp>
        <p:nvSpPr>
          <p:cNvPr id="4" name="Flowchart: Process 3"/>
          <p:cNvSpPr/>
          <p:nvPr/>
        </p:nvSpPr>
        <p:spPr>
          <a:xfrm>
            <a:off x="7924800" y="4191000"/>
            <a:ext cx="228600" cy="228600"/>
          </a:xfrm>
          <a:prstGeom prst="flowChartProcess">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Asynchronous channel discovery: </a:t>
            </a:r>
            <a:r>
              <a:rPr lang="en-US" sz="4400" dirty="0" smtClean="0"/>
              <a:t>Upper-bound</a:t>
            </a:r>
            <a:endParaRPr lang="en-US" dirty="0"/>
          </a:p>
        </p:txBody>
      </p:sp>
      <p:sp>
        <p:nvSpPr>
          <p:cNvPr id="3" name="Content Placeholder 2"/>
          <p:cNvSpPr>
            <a:spLocks noGrp="1"/>
          </p:cNvSpPr>
          <p:nvPr>
            <p:ph idx="1"/>
          </p:nvPr>
        </p:nvSpPr>
        <p:spPr>
          <a:xfrm>
            <a:off x="381000" y="1600200"/>
            <a:ext cx="8229600" cy="5029200"/>
          </a:xfrm>
        </p:spPr>
        <p:txBody>
          <a:bodyPr/>
          <a:lstStyle/>
          <a:p>
            <a:r>
              <a:rPr lang="en-US" dirty="0" smtClean="0"/>
              <a:t>Lemma 1: </a:t>
            </a:r>
          </a:p>
          <a:p>
            <a:pPr>
              <a:buNone/>
            </a:pPr>
            <a:r>
              <a:rPr lang="en-US" dirty="0" smtClean="0"/>
              <a:t>           In synchronous setting, hopping sequence S = 01f(*, *)</a:t>
            </a:r>
            <a:r>
              <a:rPr lang="en-US" baseline="-25000" dirty="0" smtClean="0"/>
              <a:t>2</a:t>
            </a:r>
            <a:r>
              <a:rPr lang="en-US" dirty="0" smtClean="0"/>
              <a:t>f’(*, *)</a:t>
            </a:r>
            <a:r>
              <a:rPr lang="en-US" baseline="-25000" dirty="0" smtClean="0"/>
              <a:t>2 </a:t>
            </a:r>
            <a:r>
              <a:rPr lang="en-US" dirty="0" smtClean="0"/>
              <a:t>guarantees  rendezvous among all nodes having access to 2 channels.</a:t>
            </a:r>
          </a:p>
          <a:p>
            <a:pPr>
              <a:buNone/>
            </a:pPr>
            <a:endParaRPr lang="en-US" dirty="0" smtClean="0"/>
          </a:p>
          <a:p>
            <a:pPr>
              <a:buNone/>
            </a:pPr>
            <a:endParaRPr lang="en-US" dirty="0" smtClean="0"/>
          </a:p>
          <a:p>
            <a:r>
              <a:rPr lang="en-US" dirty="0" smtClean="0"/>
              <a:t>Proof:</a:t>
            </a:r>
          </a:p>
          <a:p>
            <a:pPr>
              <a:buNone/>
            </a:pPr>
            <a:r>
              <a:rPr lang="en-US" dirty="0" smtClean="0"/>
              <a:t>        Consider two agents: A, B</a:t>
            </a:r>
          </a:p>
          <a:p>
            <a:pPr>
              <a:buNone/>
            </a:pPr>
            <a:r>
              <a:rPr lang="en-US" dirty="0" smtClean="0"/>
              <a:t>        Channels available to A: {a</a:t>
            </a:r>
            <a:r>
              <a:rPr lang="en-US" baseline="-25000" dirty="0" smtClean="0"/>
              <a:t>l</a:t>
            </a:r>
            <a:r>
              <a:rPr lang="en-US" dirty="0" smtClean="0"/>
              <a:t>, a</a:t>
            </a:r>
            <a:r>
              <a:rPr lang="en-US" baseline="-25000" dirty="0" smtClean="0"/>
              <a:t>h</a:t>
            </a:r>
            <a:r>
              <a:rPr lang="en-US" dirty="0" smtClean="0"/>
              <a:t>}, a</a:t>
            </a:r>
            <a:r>
              <a:rPr lang="en-US" baseline="-25000" dirty="0" smtClean="0"/>
              <a:t>l </a:t>
            </a:r>
            <a:r>
              <a:rPr lang="en-US" dirty="0" smtClean="0"/>
              <a:t>&lt; a</a:t>
            </a:r>
            <a:r>
              <a:rPr lang="en-US" baseline="-25000" dirty="0" smtClean="0"/>
              <a:t>h</a:t>
            </a:r>
          </a:p>
          <a:p>
            <a:pPr>
              <a:buNone/>
            </a:pPr>
            <a:r>
              <a:rPr lang="en-US" dirty="0" smtClean="0"/>
              <a:t>        Channels available to B: {</a:t>
            </a:r>
            <a:r>
              <a:rPr lang="en-US" dirty="0" err="1" smtClean="0"/>
              <a:t>b</a:t>
            </a:r>
            <a:r>
              <a:rPr lang="en-US" baseline="-25000" dirty="0" err="1" smtClean="0"/>
              <a:t>l</a:t>
            </a:r>
            <a:r>
              <a:rPr lang="en-US" dirty="0" smtClean="0"/>
              <a:t>, </a:t>
            </a:r>
            <a:r>
              <a:rPr lang="en-US" dirty="0" err="1" smtClean="0"/>
              <a:t>b</a:t>
            </a:r>
            <a:r>
              <a:rPr lang="en-US" baseline="-25000" dirty="0" err="1" smtClean="0"/>
              <a:t>h</a:t>
            </a:r>
            <a:r>
              <a:rPr lang="en-US" dirty="0" smtClean="0"/>
              <a:t>}, </a:t>
            </a:r>
            <a:r>
              <a:rPr lang="en-US" dirty="0" err="1" smtClean="0"/>
              <a:t>b</a:t>
            </a:r>
            <a:r>
              <a:rPr lang="en-US" baseline="-25000" dirty="0" err="1" smtClean="0"/>
              <a:t>l</a:t>
            </a:r>
            <a:r>
              <a:rPr lang="en-US" dirty="0" smtClean="0"/>
              <a:t> &lt; </a:t>
            </a:r>
            <a:r>
              <a:rPr lang="en-US" dirty="0" err="1" smtClean="0"/>
              <a:t>b</a:t>
            </a:r>
            <a:r>
              <a:rPr lang="en-US" baseline="-25000" dirty="0" err="1" smtClean="0"/>
              <a:t>h</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Asynchronous channel discovery: </a:t>
            </a:r>
            <a:r>
              <a:rPr lang="en-US" sz="4400" dirty="0" smtClean="0"/>
              <a:t>Upper-bound</a:t>
            </a:r>
            <a:endParaRPr lang="en-US" dirty="0"/>
          </a:p>
        </p:txBody>
      </p:sp>
      <p:sp>
        <p:nvSpPr>
          <p:cNvPr id="3" name="Content Placeholder 2"/>
          <p:cNvSpPr>
            <a:spLocks noGrp="1"/>
          </p:cNvSpPr>
          <p:nvPr>
            <p:ph idx="1"/>
          </p:nvPr>
        </p:nvSpPr>
        <p:spPr/>
        <p:txBody>
          <a:bodyPr/>
          <a:lstStyle/>
          <a:p>
            <a:pPr>
              <a:buNone/>
            </a:pPr>
            <a:r>
              <a:rPr lang="en-US" dirty="0" smtClean="0"/>
              <a:t>Scenario 1 (a</a:t>
            </a:r>
            <a:r>
              <a:rPr lang="en-US" baseline="-25000" dirty="0" smtClean="0"/>
              <a:t>l  </a:t>
            </a:r>
            <a:r>
              <a:rPr lang="en-US" dirty="0" smtClean="0"/>
              <a:t>= </a:t>
            </a:r>
            <a:r>
              <a:rPr lang="en-US" dirty="0" err="1" smtClean="0"/>
              <a:t>b</a:t>
            </a:r>
            <a:r>
              <a:rPr lang="en-US" baseline="-25000" dirty="0" err="1" smtClean="0"/>
              <a:t>l</a:t>
            </a:r>
            <a:r>
              <a:rPr lang="en-US" dirty="0" smtClean="0"/>
              <a:t>): </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Scenario 2 (a</a:t>
            </a:r>
            <a:r>
              <a:rPr lang="en-US" baseline="-25000" dirty="0" smtClean="0"/>
              <a:t>h  </a:t>
            </a:r>
            <a:r>
              <a:rPr lang="en-US" dirty="0" smtClean="0"/>
              <a:t>= </a:t>
            </a:r>
            <a:r>
              <a:rPr lang="en-US" dirty="0" err="1" smtClean="0"/>
              <a:t>b</a:t>
            </a:r>
            <a:r>
              <a:rPr lang="en-US" baseline="-25000" dirty="0" err="1" smtClean="0"/>
              <a:t>h</a:t>
            </a:r>
            <a:r>
              <a:rPr lang="en-US" dirty="0" smtClean="0"/>
              <a:t>): </a:t>
            </a:r>
          </a:p>
          <a:p>
            <a:pPr>
              <a:buNone/>
            </a:pPr>
            <a:endParaRPr lang="en-US" dirty="0"/>
          </a:p>
        </p:txBody>
      </p:sp>
      <p:sp>
        <p:nvSpPr>
          <p:cNvPr id="4" name="Rectangle 2" descr="Dark horizontal"/>
          <p:cNvSpPr>
            <a:spLocks noChangeArrowheads="1"/>
          </p:cNvSpPr>
          <p:nvPr/>
        </p:nvSpPr>
        <p:spPr bwMode="auto">
          <a:xfrm>
            <a:off x="3581400" y="2362200"/>
            <a:ext cx="895350" cy="390525"/>
          </a:xfrm>
          <a:prstGeom prst="rect">
            <a:avLst/>
          </a:prstGeom>
          <a:pattFill prst="dkHorz">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 name="Rectangle 3" descr="Dark horizontal"/>
          <p:cNvSpPr>
            <a:spLocks noChangeArrowheads="1"/>
          </p:cNvSpPr>
          <p:nvPr/>
        </p:nvSpPr>
        <p:spPr bwMode="auto">
          <a:xfrm>
            <a:off x="3581400" y="2905125"/>
            <a:ext cx="895350" cy="390525"/>
          </a:xfrm>
          <a:prstGeom prst="rect">
            <a:avLst/>
          </a:prstGeom>
          <a:pattFill prst="dkHorz">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 name="Rectangle 4" descr="Wide downward diagonal"/>
          <p:cNvSpPr>
            <a:spLocks noChangeArrowheads="1"/>
          </p:cNvSpPr>
          <p:nvPr/>
        </p:nvSpPr>
        <p:spPr bwMode="auto">
          <a:xfrm>
            <a:off x="4648200" y="2362200"/>
            <a:ext cx="895350" cy="390525"/>
          </a:xfrm>
          <a:prstGeom prst="rect">
            <a:avLst/>
          </a:prstGeom>
          <a:pattFill prst="wdDnDiag">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Rectangle 5" descr="Wide upward diagonal"/>
          <p:cNvSpPr>
            <a:spLocks noChangeArrowheads="1"/>
          </p:cNvSpPr>
          <p:nvPr/>
        </p:nvSpPr>
        <p:spPr bwMode="auto">
          <a:xfrm>
            <a:off x="4648200" y="2895600"/>
            <a:ext cx="895350" cy="390525"/>
          </a:xfrm>
          <a:prstGeom prst="rect">
            <a:avLst/>
          </a:prstGeom>
          <a:pattFill prst="wdUpDiag">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 name="TextBox 7"/>
          <p:cNvSpPr txBox="1"/>
          <p:nvPr/>
        </p:nvSpPr>
        <p:spPr>
          <a:xfrm>
            <a:off x="3124200" y="2362200"/>
            <a:ext cx="381000" cy="369332"/>
          </a:xfrm>
          <a:prstGeom prst="rect">
            <a:avLst/>
          </a:prstGeom>
          <a:noFill/>
        </p:spPr>
        <p:txBody>
          <a:bodyPr wrap="square" rtlCol="0">
            <a:spAutoFit/>
          </a:bodyPr>
          <a:lstStyle/>
          <a:p>
            <a:r>
              <a:rPr lang="en-US" dirty="0" smtClean="0"/>
              <a:t>A</a:t>
            </a:r>
            <a:endParaRPr lang="en-US" dirty="0"/>
          </a:p>
        </p:txBody>
      </p:sp>
      <p:sp>
        <p:nvSpPr>
          <p:cNvPr id="9" name="TextBox 8"/>
          <p:cNvSpPr txBox="1"/>
          <p:nvPr/>
        </p:nvSpPr>
        <p:spPr>
          <a:xfrm>
            <a:off x="3124200" y="2905125"/>
            <a:ext cx="381000" cy="369332"/>
          </a:xfrm>
          <a:prstGeom prst="rect">
            <a:avLst/>
          </a:prstGeom>
          <a:noFill/>
        </p:spPr>
        <p:txBody>
          <a:bodyPr wrap="square" rtlCol="0">
            <a:spAutoFit/>
          </a:bodyPr>
          <a:lstStyle/>
          <a:p>
            <a:r>
              <a:rPr lang="en-US" dirty="0" smtClean="0"/>
              <a:t>B</a:t>
            </a:r>
            <a:endParaRPr lang="en-US" dirty="0"/>
          </a:p>
        </p:txBody>
      </p:sp>
      <p:sp>
        <p:nvSpPr>
          <p:cNvPr id="10" name="Flowchart: Process 9"/>
          <p:cNvSpPr/>
          <p:nvPr/>
        </p:nvSpPr>
        <p:spPr>
          <a:xfrm>
            <a:off x="3505200" y="2285999"/>
            <a:ext cx="1066800" cy="1447801"/>
          </a:xfrm>
          <a:prstGeom prst="flowChartProcess">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886200" y="3352800"/>
            <a:ext cx="304800" cy="369332"/>
          </a:xfrm>
          <a:prstGeom prst="rect">
            <a:avLst/>
          </a:prstGeom>
          <a:noFill/>
        </p:spPr>
        <p:txBody>
          <a:bodyPr wrap="square" rtlCol="0">
            <a:spAutoFit/>
          </a:bodyPr>
          <a:lstStyle/>
          <a:p>
            <a:r>
              <a:rPr lang="en-US" dirty="0" smtClean="0"/>
              <a:t>0</a:t>
            </a:r>
            <a:endParaRPr lang="en-US" dirty="0"/>
          </a:p>
        </p:txBody>
      </p:sp>
      <p:sp>
        <p:nvSpPr>
          <p:cNvPr id="12" name="TextBox 11"/>
          <p:cNvSpPr txBox="1"/>
          <p:nvPr/>
        </p:nvSpPr>
        <p:spPr>
          <a:xfrm>
            <a:off x="3733800" y="1981200"/>
            <a:ext cx="762000" cy="369332"/>
          </a:xfrm>
          <a:prstGeom prst="rect">
            <a:avLst/>
          </a:prstGeom>
          <a:noFill/>
        </p:spPr>
        <p:txBody>
          <a:bodyPr wrap="square" rtlCol="0">
            <a:spAutoFit/>
          </a:bodyPr>
          <a:lstStyle/>
          <a:p>
            <a:r>
              <a:rPr lang="en-US" dirty="0" smtClean="0"/>
              <a:t>Low</a:t>
            </a:r>
            <a:endParaRPr lang="en-US" dirty="0"/>
          </a:p>
        </p:txBody>
      </p:sp>
      <p:sp>
        <p:nvSpPr>
          <p:cNvPr id="13" name="TextBox 12"/>
          <p:cNvSpPr txBox="1"/>
          <p:nvPr/>
        </p:nvSpPr>
        <p:spPr>
          <a:xfrm>
            <a:off x="4695825" y="1981200"/>
            <a:ext cx="762000" cy="369332"/>
          </a:xfrm>
          <a:prstGeom prst="rect">
            <a:avLst/>
          </a:prstGeom>
          <a:noFill/>
        </p:spPr>
        <p:txBody>
          <a:bodyPr wrap="square" rtlCol="0">
            <a:spAutoFit/>
          </a:bodyPr>
          <a:lstStyle/>
          <a:p>
            <a:r>
              <a:rPr lang="en-US" dirty="0" smtClean="0"/>
              <a:t>High</a:t>
            </a:r>
            <a:endParaRPr lang="en-US" dirty="0"/>
          </a:p>
        </p:txBody>
      </p:sp>
      <p:sp>
        <p:nvSpPr>
          <p:cNvPr id="17" name="TextBox 16"/>
          <p:cNvSpPr txBox="1"/>
          <p:nvPr/>
        </p:nvSpPr>
        <p:spPr>
          <a:xfrm>
            <a:off x="3657600" y="1685925"/>
            <a:ext cx="1905000" cy="369332"/>
          </a:xfrm>
          <a:prstGeom prst="rect">
            <a:avLst/>
          </a:prstGeom>
          <a:noFill/>
        </p:spPr>
        <p:txBody>
          <a:bodyPr wrap="square" rtlCol="0">
            <a:spAutoFit/>
          </a:bodyPr>
          <a:lstStyle/>
          <a:p>
            <a:r>
              <a:rPr lang="en-US" dirty="0" smtClean="0"/>
              <a:t>Frequency bands</a:t>
            </a:r>
            <a:endParaRPr lang="en-US" dirty="0"/>
          </a:p>
        </p:txBody>
      </p:sp>
      <p:sp>
        <p:nvSpPr>
          <p:cNvPr id="18" name="TextBox 17"/>
          <p:cNvSpPr txBox="1"/>
          <p:nvPr/>
        </p:nvSpPr>
        <p:spPr>
          <a:xfrm>
            <a:off x="2057400" y="2600325"/>
            <a:ext cx="914400" cy="369332"/>
          </a:xfrm>
          <a:prstGeom prst="rect">
            <a:avLst/>
          </a:prstGeom>
          <a:noFill/>
        </p:spPr>
        <p:txBody>
          <a:bodyPr wrap="square" rtlCol="0">
            <a:spAutoFit/>
          </a:bodyPr>
          <a:lstStyle/>
          <a:p>
            <a:r>
              <a:rPr lang="en-US" dirty="0" smtClean="0"/>
              <a:t>Nodes</a:t>
            </a:r>
          </a:p>
        </p:txBody>
      </p:sp>
      <p:sp>
        <p:nvSpPr>
          <p:cNvPr id="19" name="TextBox 18"/>
          <p:cNvSpPr txBox="1"/>
          <p:nvPr/>
        </p:nvSpPr>
        <p:spPr>
          <a:xfrm>
            <a:off x="1676400" y="3362325"/>
            <a:ext cx="1371600" cy="369332"/>
          </a:xfrm>
          <a:prstGeom prst="rect">
            <a:avLst/>
          </a:prstGeom>
          <a:noFill/>
        </p:spPr>
        <p:txBody>
          <a:bodyPr wrap="square" rtlCol="0">
            <a:spAutoFit/>
          </a:bodyPr>
          <a:lstStyle/>
          <a:p>
            <a:r>
              <a:rPr lang="en-US" dirty="0" smtClean="0"/>
              <a:t>Sequence</a:t>
            </a:r>
          </a:p>
        </p:txBody>
      </p:sp>
      <p:sp>
        <p:nvSpPr>
          <p:cNvPr id="20" name="TextBox 19"/>
          <p:cNvSpPr txBox="1"/>
          <p:nvPr/>
        </p:nvSpPr>
        <p:spPr>
          <a:xfrm>
            <a:off x="3124200" y="3362325"/>
            <a:ext cx="381000" cy="369332"/>
          </a:xfrm>
          <a:prstGeom prst="rect">
            <a:avLst/>
          </a:prstGeom>
          <a:noFill/>
        </p:spPr>
        <p:txBody>
          <a:bodyPr wrap="square" rtlCol="0">
            <a:spAutoFit/>
          </a:bodyPr>
          <a:lstStyle/>
          <a:p>
            <a:r>
              <a:rPr lang="en-US" dirty="0" smtClean="0"/>
              <a:t>S</a:t>
            </a:r>
          </a:p>
        </p:txBody>
      </p:sp>
      <p:sp>
        <p:nvSpPr>
          <p:cNvPr id="21" name="TextBox 20"/>
          <p:cNvSpPr txBox="1"/>
          <p:nvPr/>
        </p:nvSpPr>
        <p:spPr>
          <a:xfrm>
            <a:off x="4876800" y="3352800"/>
            <a:ext cx="304800" cy="369332"/>
          </a:xfrm>
          <a:prstGeom prst="rect">
            <a:avLst/>
          </a:prstGeom>
          <a:noFill/>
        </p:spPr>
        <p:txBody>
          <a:bodyPr wrap="square" rtlCol="0">
            <a:spAutoFit/>
          </a:bodyPr>
          <a:lstStyle/>
          <a:p>
            <a:r>
              <a:rPr lang="en-US" dirty="0" smtClean="0"/>
              <a:t>1</a:t>
            </a:r>
            <a:endParaRPr lang="en-US" dirty="0"/>
          </a:p>
        </p:txBody>
      </p:sp>
      <p:sp>
        <p:nvSpPr>
          <p:cNvPr id="22" name="Rectangle 2" descr="Dark horizontal"/>
          <p:cNvSpPr>
            <a:spLocks noChangeArrowheads="1"/>
          </p:cNvSpPr>
          <p:nvPr/>
        </p:nvSpPr>
        <p:spPr bwMode="auto">
          <a:xfrm>
            <a:off x="4876800" y="4876800"/>
            <a:ext cx="895350" cy="390525"/>
          </a:xfrm>
          <a:prstGeom prst="rect">
            <a:avLst/>
          </a:prstGeom>
          <a:pattFill prst="dkHorz">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3" name="Rectangle 3" descr="Dark horizontal"/>
          <p:cNvSpPr>
            <a:spLocks noChangeArrowheads="1"/>
          </p:cNvSpPr>
          <p:nvPr/>
        </p:nvSpPr>
        <p:spPr bwMode="auto">
          <a:xfrm>
            <a:off x="4876800" y="5410200"/>
            <a:ext cx="895350" cy="390525"/>
          </a:xfrm>
          <a:prstGeom prst="rect">
            <a:avLst/>
          </a:prstGeom>
          <a:pattFill prst="dkHorz">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4" name="Rectangle 4" descr="Wide downward diagonal"/>
          <p:cNvSpPr>
            <a:spLocks noChangeArrowheads="1"/>
          </p:cNvSpPr>
          <p:nvPr/>
        </p:nvSpPr>
        <p:spPr bwMode="auto">
          <a:xfrm>
            <a:off x="3810000" y="4876800"/>
            <a:ext cx="895350" cy="390525"/>
          </a:xfrm>
          <a:prstGeom prst="rect">
            <a:avLst/>
          </a:prstGeom>
          <a:pattFill prst="wdDnDiag">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Rectangle 5" descr="Wide upward diagonal"/>
          <p:cNvSpPr>
            <a:spLocks noChangeArrowheads="1"/>
          </p:cNvSpPr>
          <p:nvPr/>
        </p:nvSpPr>
        <p:spPr bwMode="auto">
          <a:xfrm>
            <a:off x="3810000" y="5410200"/>
            <a:ext cx="895350" cy="390525"/>
          </a:xfrm>
          <a:prstGeom prst="rect">
            <a:avLst/>
          </a:prstGeom>
          <a:pattFill prst="wdUpDiag">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6" name="TextBox 25"/>
          <p:cNvSpPr txBox="1"/>
          <p:nvPr/>
        </p:nvSpPr>
        <p:spPr>
          <a:xfrm>
            <a:off x="3352800" y="4867275"/>
            <a:ext cx="381000" cy="369332"/>
          </a:xfrm>
          <a:prstGeom prst="rect">
            <a:avLst/>
          </a:prstGeom>
          <a:noFill/>
        </p:spPr>
        <p:txBody>
          <a:bodyPr wrap="square" rtlCol="0">
            <a:spAutoFit/>
          </a:bodyPr>
          <a:lstStyle/>
          <a:p>
            <a:r>
              <a:rPr lang="en-US" dirty="0" smtClean="0"/>
              <a:t>A</a:t>
            </a:r>
            <a:endParaRPr lang="en-US" dirty="0"/>
          </a:p>
        </p:txBody>
      </p:sp>
      <p:sp>
        <p:nvSpPr>
          <p:cNvPr id="27" name="TextBox 26"/>
          <p:cNvSpPr txBox="1"/>
          <p:nvPr/>
        </p:nvSpPr>
        <p:spPr>
          <a:xfrm>
            <a:off x="3352800" y="5410200"/>
            <a:ext cx="381000" cy="369332"/>
          </a:xfrm>
          <a:prstGeom prst="rect">
            <a:avLst/>
          </a:prstGeom>
          <a:noFill/>
        </p:spPr>
        <p:txBody>
          <a:bodyPr wrap="square" rtlCol="0">
            <a:spAutoFit/>
          </a:bodyPr>
          <a:lstStyle/>
          <a:p>
            <a:r>
              <a:rPr lang="en-US" dirty="0" smtClean="0"/>
              <a:t>B</a:t>
            </a:r>
            <a:endParaRPr lang="en-US" dirty="0"/>
          </a:p>
        </p:txBody>
      </p:sp>
      <p:sp>
        <p:nvSpPr>
          <p:cNvPr id="28" name="Flowchart: Process 27"/>
          <p:cNvSpPr/>
          <p:nvPr/>
        </p:nvSpPr>
        <p:spPr>
          <a:xfrm>
            <a:off x="4800600" y="4800600"/>
            <a:ext cx="1066800" cy="1447800"/>
          </a:xfrm>
          <a:prstGeom prst="flowChartProcess">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4114800" y="5867400"/>
            <a:ext cx="304800" cy="369332"/>
          </a:xfrm>
          <a:prstGeom prst="rect">
            <a:avLst/>
          </a:prstGeom>
          <a:noFill/>
        </p:spPr>
        <p:txBody>
          <a:bodyPr wrap="square" rtlCol="0">
            <a:spAutoFit/>
          </a:bodyPr>
          <a:lstStyle/>
          <a:p>
            <a:r>
              <a:rPr lang="en-US" dirty="0" smtClean="0"/>
              <a:t>0</a:t>
            </a:r>
            <a:endParaRPr lang="en-US" dirty="0"/>
          </a:p>
        </p:txBody>
      </p:sp>
      <p:sp>
        <p:nvSpPr>
          <p:cNvPr id="30" name="TextBox 29"/>
          <p:cNvSpPr txBox="1"/>
          <p:nvPr/>
        </p:nvSpPr>
        <p:spPr>
          <a:xfrm>
            <a:off x="3962400" y="4486275"/>
            <a:ext cx="762000" cy="369332"/>
          </a:xfrm>
          <a:prstGeom prst="rect">
            <a:avLst/>
          </a:prstGeom>
          <a:noFill/>
        </p:spPr>
        <p:txBody>
          <a:bodyPr wrap="square" rtlCol="0">
            <a:spAutoFit/>
          </a:bodyPr>
          <a:lstStyle/>
          <a:p>
            <a:r>
              <a:rPr lang="en-US" dirty="0" smtClean="0"/>
              <a:t>Low</a:t>
            </a:r>
            <a:endParaRPr lang="en-US" dirty="0"/>
          </a:p>
        </p:txBody>
      </p:sp>
      <p:sp>
        <p:nvSpPr>
          <p:cNvPr id="31" name="TextBox 30"/>
          <p:cNvSpPr txBox="1"/>
          <p:nvPr/>
        </p:nvSpPr>
        <p:spPr>
          <a:xfrm>
            <a:off x="4924425" y="4486275"/>
            <a:ext cx="762000" cy="369332"/>
          </a:xfrm>
          <a:prstGeom prst="rect">
            <a:avLst/>
          </a:prstGeom>
          <a:noFill/>
        </p:spPr>
        <p:txBody>
          <a:bodyPr wrap="square" rtlCol="0">
            <a:spAutoFit/>
          </a:bodyPr>
          <a:lstStyle/>
          <a:p>
            <a:r>
              <a:rPr lang="en-US" dirty="0" smtClean="0"/>
              <a:t>High</a:t>
            </a:r>
            <a:endParaRPr lang="en-US" dirty="0"/>
          </a:p>
        </p:txBody>
      </p:sp>
      <p:sp>
        <p:nvSpPr>
          <p:cNvPr id="32" name="TextBox 31"/>
          <p:cNvSpPr txBox="1"/>
          <p:nvPr/>
        </p:nvSpPr>
        <p:spPr>
          <a:xfrm>
            <a:off x="3886200" y="4191000"/>
            <a:ext cx="1905000" cy="369332"/>
          </a:xfrm>
          <a:prstGeom prst="rect">
            <a:avLst/>
          </a:prstGeom>
          <a:noFill/>
        </p:spPr>
        <p:txBody>
          <a:bodyPr wrap="square" rtlCol="0">
            <a:spAutoFit/>
          </a:bodyPr>
          <a:lstStyle/>
          <a:p>
            <a:r>
              <a:rPr lang="en-US" dirty="0" smtClean="0"/>
              <a:t>Frequency bands</a:t>
            </a:r>
            <a:endParaRPr lang="en-US" dirty="0"/>
          </a:p>
        </p:txBody>
      </p:sp>
      <p:sp>
        <p:nvSpPr>
          <p:cNvPr id="33" name="TextBox 32"/>
          <p:cNvSpPr txBox="1"/>
          <p:nvPr/>
        </p:nvSpPr>
        <p:spPr>
          <a:xfrm>
            <a:off x="2286000" y="5105400"/>
            <a:ext cx="914400" cy="369332"/>
          </a:xfrm>
          <a:prstGeom prst="rect">
            <a:avLst/>
          </a:prstGeom>
          <a:noFill/>
        </p:spPr>
        <p:txBody>
          <a:bodyPr wrap="square" rtlCol="0">
            <a:spAutoFit/>
          </a:bodyPr>
          <a:lstStyle/>
          <a:p>
            <a:r>
              <a:rPr lang="en-US" dirty="0" smtClean="0"/>
              <a:t>Nodes</a:t>
            </a:r>
          </a:p>
        </p:txBody>
      </p:sp>
      <p:sp>
        <p:nvSpPr>
          <p:cNvPr id="34" name="TextBox 33"/>
          <p:cNvSpPr txBox="1"/>
          <p:nvPr/>
        </p:nvSpPr>
        <p:spPr>
          <a:xfrm>
            <a:off x="1905000" y="5867400"/>
            <a:ext cx="1371600" cy="369332"/>
          </a:xfrm>
          <a:prstGeom prst="rect">
            <a:avLst/>
          </a:prstGeom>
          <a:noFill/>
        </p:spPr>
        <p:txBody>
          <a:bodyPr wrap="square" rtlCol="0">
            <a:spAutoFit/>
          </a:bodyPr>
          <a:lstStyle/>
          <a:p>
            <a:r>
              <a:rPr lang="en-US" dirty="0" smtClean="0"/>
              <a:t>Sequence</a:t>
            </a:r>
          </a:p>
        </p:txBody>
      </p:sp>
      <p:sp>
        <p:nvSpPr>
          <p:cNvPr id="35" name="TextBox 34"/>
          <p:cNvSpPr txBox="1"/>
          <p:nvPr/>
        </p:nvSpPr>
        <p:spPr>
          <a:xfrm>
            <a:off x="3352800" y="5867400"/>
            <a:ext cx="381000" cy="369332"/>
          </a:xfrm>
          <a:prstGeom prst="rect">
            <a:avLst/>
          </a:prstGeom>
          <a:noFill/>
        </p:spPr>
        <p:txBody>
          <a:bodyPr wrap="square" rtlCol="0">
            <a:spAutoFit/>
          </a:bodyPr>
          <a:lstStyle/>
          <a:p>
            <a:r>
              <a:rPr lang="en-US" dirty="0" smtClean="0"/>
              <a:t>S</a:t>
            </a:r>
          </a:p>
        </p:txBody>
      </p:sp>
      <p:sp>
        <p:nvSpPr>
          <p:cNvPr id="36" name="TextBox 35"/>
          <p:cNvSpPr txBox="1"/>
          <p:nvPr/>
        </p:nvSpPr>
        <p:spPr>
          <a:xfrm>
            <a:off x="5105400" y="5867400"/>
            <a:ext cx="304800" cy="369332"/>
          </a:xfrm>
          <a:prstGeom prst="rect">
            <a:avLst/>
          </a:prstGeom>
          <a:noFill/>
        </p:spPr>
        <p:txBody>
          <a:bodyPr wrap="square" rtlCol="0">
            <a:spAutoFit/>
          </a:bodyPr>
          <a:lstStyle/>
          <a:p>
            <a:r>
              <a:rPr lang="en-US" dirty="0" smtClean="0"/>
              <a:t>1</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8"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Asynchronous channel discovery: </a:t>
            </a:r>
            <a:r>
              <a:rPr lang="en-US" sz="4400" dirty="0" smtClean="0"/>
              <a:t>Upper-bound</a:t>
            </a:r>
            <a:endParaRPr lang="en-US" dirty="0"/>
          </a:p>
        </p:txBody>
      </p:sp>
      <p:sp>
        <p:nvSpPr>
          <p:cNvPr id="3" name="Content Placeholder 2"/>
          <p:cNvSpPr>
            <a:spLocks noGrp="1"/>
          </p:cNvSpPr>
          <p:nvPr>
            <p:ph idx="1"/>
          </p:nvPr>
        </p:nvSpPr>
        <p:spPr>
          <a:xfrm>
            <a:off x="457200" y="1646237"/>
            <a:ext cx="8534400" cy="5973763"/>
          </a:xfrm>
        </p:spPr>
        <p:txBody>
          <a:bodyPr>
            <a:normAutofit/>
          </a:bodyPr>
          <a:lstStyle/>
          <a:p>
            <a:pPr>
              <a:buNone/>
            </a:pPr>
            <a:r>
              <a:rPr lang="en-US" dirty="0" smtClean="0"/>
              <a:t>Scenario 3 (a</a:t>
            </a:r>
            <a:r>
              <a:rPr lang="en-US" baseline="-25000" dirty="0" smtClean="0"/>
              <a:t>l  </a:t>
            </a:r>
            <a:r>
              <a:rPr lang="en-US" dirty="0" smtClean="0"/>
              <a:t>= </a:t>
            </a:r>
            <a:r>
              <a:rPr lang="en-US" dirty="0" err="1" smtClean="0"/>
              <a:t>b</a:t>
            </a:r>
            <a:r>
              <a:rPr lang="en-US" baseline="-25000" dirty="0" err="1" smtClean="0"/>
              <a:t>h</a:t>
            </a:r>
            <a:r>
              <a:rPr lang="en-US" dirty="0" smtClean="0"/>
              <a:t>):</a:t>
            </a:r>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                - By definition, </a:t>
            </a:r>
            <a:r>
              <a:rPr lang="en-US" dirty="0" smtClean="0">
                <a:hlinkClick r:id="rId2" action="ppaction://hlinksldjump"/>
              </a:rPr>
              <a:t>f(a</a:t>
            </a:r>
            <a:r>
              <a:rPr lang="en-US" baseline="-25000" dirty="0" smtClean="0">
                <a:hlinkClick r:id="rId2" action="ppaction://hlinksldjump"/>
              </a:rPr>
              <a:t>l</a:t>
            </a:r>
            <a:r>
              <a:rPr lang="en-US" dirty="0" smtClean="0">
                <a:hlinkClick r:id="rId2" action="ppaction://hlinksldjump"/>
              </a:rPr>
              <a:t>, a</a:t>
            </a:r>
            <a:r>
              <a:rPr lang="en-US" baseline="-25000" dirty="0" smtClean="0">
                <a:hlinkClick r:id="rId2" action="ppaction://hlinksldjump"/>
              </a:rPr>
              <a:t>h</a:t>
            </a:r>
            <a:r>
              <a:rPr lang="en-US" dirty="0" smtClean="0">
                <a:hlinkClick r:id="rId2" action="ppaction://hlinksldjump"/>
              </a:rPr>
              <a:t>) ≠ f(</a:t>
            </a:r>
            <a:r>
              <a:rPr lang="en-US" dirty="0" err="1" smtClean="0">
                <a:hlinkClick r:id="rId2" action="ppaction://hlinksldjump"/>
              </a:rPr>
              <a:t>b</a:t>
            </a:r>
            <a:r>
              <a:rPr lang="en-US" baseline="-25000" dirty="0" err="1" smtClean="0">
                <a:hlinkClick r:id="rId2" action="ppaction://hlinksldjump"/>
              </a:rPr>
              <a:t>l</a:t>
            </a:r>
            <a:r>
              <a:rPr lang="en-US" dirty="0" smtClean="0">
                <a:hlinkClick r:id="rId2" action="ppaction://hlinksldjump"/>
              </a:rPr>
              <a:t>, </a:t>
            </a:r>
            <a:r>
              <a:rPr lang="en-US" dirty="0" err="1" smtClean="0">
                <a:hlinkClick r:id="rId2" action="ppaction://hlinksldjump"/>
              </a:rPr>
              <a:t>b</a:t>
            </a:r>
            <a:r>
              <a:rPr lang="en-US" baseline="-25000" dirty="0" err="1" smtClean="0">
                <a:hlinkClick r:id="rId2" action="ppaction://hlinksldjump"/>
              </a:rPr>
              <a:t>h</a:t>
            </a:r>
            <a:r>
              <a:rPr lang="en-US" dirty="0" smtClean="0">
                <a:hlinkClick r:id="rId2" action="ppaction://hlinksldjump"/>
              </a:rPr>
              <a:t>) </a:t>
            </a:r>
            <a:endParaRPr lang="en-US" dirty="0" smtClean="0"/>
          </a:p>
          <a:p>
            <a:pPr>
              <a:buNone/>
            </a:pPr>
            <a:r>
              <a:rPr lang="en-US" dirty="0" smtClean="0"/>
              <a:t>                - So, f(a</a:t>
            </a:r>
            <a:r>
              <a:rPr lang="en-US" baseline="-25000" dirty="0" smtClean="0"/>
              <a:t>l</a:t>
            </a:r>
            <a:r>
              <a:rPr lang="en-US" dirty="0" smtClean="0"/>
              <a:t>, a</a:t>
            </a:r>
            <a:r>
              <a:rPr lang="en-US" baseline="-25000" dirty="0" smtClean="0"/>
              <a:t>h</a:t>
            </a:r>
            <a:r>
              <a:rPr lang="en-US" dirty="0" smtClean="0"/>
              <a:t>)</a:t>
            </a:r>
            <a:r>
              <a:rPr lang="en-US" baseline="-25000" dirty="0" smtClean="0"/>
              <a:t>2</a:t>
            </a:r>
            <a:r>
              <a:rPr lang="en-US" dirty="0" smtClean="0"/>
              <a:t> ≠ f(</a:t>
            </a:r>
            <a:r>
              <a:rPr lang="en-US" dirty="0" err="1" smtClean="0"/>
              <a:t>b</a:t>
            </a:r>
            <a:r>
              <a:rPr lang="en-US" baseline="-25000" dirty="0" err="1" smtClean="0"/>
              <a:t>l</a:t>
            </a:r>
            <a:r>
              <a:rPr lang="en-US" dirty="0" smtClean="0"/>
              <a:t>, </a:t>
            </a:r>
            <a:r>
              <a:rPr lang="en-US" dirty="0" err="1" smtClean="0"/>
              <a:t>b</a:t>
            </a:r>
            <a:r>
              <a:rPr lang="en-US" baseline="-25000" dirty="0" err="1" smtClean="0"/>
              <a:t>h</a:t>
            </a:r>
            <a:r>
              <a:rPr lang="en-US" dirty="0" smtClean="0"/>
              <a:t>)</a:t>
            </a:r>
            <a:r>
              <a:rPr lang="en-US" baseline="-25000" dirty="0" smtClean="0"/>
              <a:t>2</a:t>
            </a:r>
            <a:r>
              <a:rPr lang="en-US" dirty="0" smtClean="0"/>
              <a:t> </a:t>
            </a:r>
          </a:p>
          <a:p>
            <a:pPr>
              <a:buNone/>
            </a:pPr>
            <a:r>
              <a:rPr lang="en-US" dirty="0" smtClean="0"/>
              <a:t>                - Thus, f(a</a:t>
            </a:r>
            <a:r>
              <a:rPr lang="en-US" baseline="-25000" dirty="0" smtClean="0"/>
              <a:t>l</a:t>
            </a:r>
            <a:r>
              <a:rPr lang="en-US" dirty="0" smtClean="0"/>
              <a:t>, a</a:t>
            </a:r>
            <a:r>
              <a:rPr lang="en-US" baseline="-25000" dirty="0" smtClean="0"/>
              <a:t>h</a:t>
            </a:r>
            <a:r>
              <a:rPr lang="en-US" dirty="0" smtClean="0"/>
              <a:t>)</a:t>
            </a:r>
            <a:r>
              <a:rPr lang="en-US" baseline="-25000" dirty="0" smtClean="0"/>
              <a:t>2</a:t>
            </a:r>
            <a:r>
              <a:rPr lang="en-US" dirty="0" smtClean="0"/>
              <a:t> f’(a</a:t>
            </a:r>
            <a:r>
              <a:rPr lang="en-US" baseline="-25000" dirty="0" smtClean="0"/>
              <a:t>l</a:t>
            </a:r>
            <a:r>
              <a:rPr lang="en-US" dirty="0" smtClean="0"/>
              <a:t>, a</a:t>
            </a:r>
            <a:r>
              <a:rPr lang="en-US" baseline="-25000" dirty="0" smtClean="0"/>
              <a:t>h</a:t>
            </a:r>
            <a:r>
              <a:rPr lang="en-US" dirty="0" smtClean="0"/>
              <a:t>)</a:t>
            </a:r>
            <a:r>
              <a:rPr lang="en-US" baseline="-25000" dirty="0" smtClean="0"/>
              <a:t>2 </a:t>
            </a:r>
            <a:r>
              <a:rPr lang="en-US" dirty="0" smtClean="0"/>
              <a:t>contains 0 at a location where</a:t>
            </a:r>
          </a:p>
          <a:p>
            <a:pPr>
              <a:buNone/>
            </a:pPr>
            <a:r>
              <a:rPr lang="en-US" dirty="0" smtClean="0"/>
              <a:t>                            f(</a:t>
            </a:r>
            <a:r>
              <a:rPr lang="en-US" dirty="0" err="1" smtClean="0"/>
              <a:t>b</a:t>
            </a:r>
            <a:r>
              <a:rPr lang="en-US" baseline="-25000" dirty="0" err="1" smtClean="0"/>
              <a:t>l</a:t>
            </a:r>
            <a:r>
              <a:rPr lang="en-US" dirty="0" smtClean="0"/>
              <a:t>, </a:t>
            </a:r>
            <a:r>
              <a:rPr lang="en-US" dirty="0" err="1" smtClean="0"/>
              <a:t>b</a:t>
            </a:r>
            <a:r>
              <a:rPr lang="en-US" baseline="-25000" dirty="0" err="1" smtClean="0"/>
              <a:t>h</a:t>
            </a:r>
            <a:r>
              <a:rPr lang="en-US" dirty="0" smtClean="0"/>
              <a:t>)</a:t>
            </a:r>
            <a:r>
              <a:rPr lang="en-US" baseline="-25000" dirty="0" smtClean="0"/>
              <a:t>2</a:t>
            </a:r>
            <a:r>
              <a:rPr lang="en-US" dirty="0" smtClean="0"/>
              <a:t> f’(</a:t>
            </a:r>
            <a:r>
              <a:rPr lang="en-US" dirty="0" err="1" smtClean="0"/>
              <a:t>b</a:t>
            </a:r>
            <a:r>
              <a:rPr lang="en-US" baseline="-25000" dirty="0" err="1" smtClean="0"/>
              <a:t>l</a:t>
            </a:r>
            <a:r>
              <a:rPr lang="en-US" dirty="0" smtClean="0"/>
              <a:t>, </a:t>
            </a:r>
            <a:r>
              <a:rPr lang="en-US" dirty="0" err="1" smtClean="0"/>
              <a:t>b</a:t>
            </a:r>
            <a:r>
              <a:rPr lang="en-US" baseline="-25000" dirty="0" err="1" smtClean="0"/>
              <a:t>h</a:t>
            </a:r>
            <a:r>
              <a:rPr lang="en-US" dirty="0" smtClean="0"/>
              <a:t>)</a:t>
            </a:r>
            <a:r>
              <a:rPr lang="en-US" baseline="-25000" dirty="0" smtClean="0"/>
              <a:t>2 </a:t>
            </a:r>
            <a:r>
              <a:rPr lang="en-US" dirty="0" smtClean="0"/>
              <a:t>contains 1</a:t>
            </a:r>
          </a:p>
          <a:p>
            <a:pPr>
              <a:buNone/>
            </a:pPr>
            <a:r>
              <a:rPr lang="en-US" dirty="0" smtClean="0"/>
              <a:t>Scenario 4 (a</a:t>
            </a:r>
            <a:r>
              <a:rPr lang="en-US" baseline="-25000" dirty="0" smtClean="0"/>
              <a:t>h  </a:t>
            </a:r>
            <a:r>
              <a:rPr lang="en-US" dirty="0" smtClean="0"/>
              <a:t>= </a:t>
            </a:r>
            <a:r>
              <a:rPr lang="en-US" dirty="0" err="1" smtClean="0"/>
              <a:t>b</a:t>
            </a:r>
            <a:r>
              <a:rPr lang="en-US" baseline="-25000" dirty="0" err="1" smtClean="0"/>
              <a:t>l</a:t>
            </a:r>
            <a:r>
              <a:rPr lang="en-US" dirty="0" smtClean="0"/>
              <a:t>):</a:t>
            </a:r>
          </a:p>
          <a:p>
            <a:pPr>
              <a:buNone/>
            </a:pPr>
            <a:r>
              <a:rPr lang="en-US" dirty="0" smtClean="0"/>
              <a:t>       Similar to Scenario 3.</a:t>
            </a:r>
          </a:p>
          <a:p>
            <a:pPr>
              <a:buNone/>
            </a:pPr>
            <a:r>
              <a:rPr lang="en-US" dirty="0" smtClean="0"/>
              <a:t>          </a:t>
            </a:r>
          </a:p>
          <a:p>
            <a:pPr>
              <a:buNone/>
            </a:pPr>
            <a:r>
              <a:rPr lang="en-US" dirty="0" smtClean="0"/>
              <a:t>     </a:t>
            </a:r>
          </a:p>
          <a:p>
            <a:pPr>
              <a:buNone/>
            </a:pPr>
            <a:endParaRPr lang="en-US" dirty="0"/>
          </a:p>
        </p:txBody>
      </p:sp>
      <p:sp>
        <p:nvSpPr>
          <p:cNvPr id="4" name="Rectangle 2" descr="Dark horizontal"/>
          <p:cNvSpPr>
            <a:spLocks noChangeArrowheads="1"/>
          </p:cNvSpPr>
          <p:nvPr/>
        </p:nvSpPr>
        <p:spPr bwMode="auto">
          <a:xfrm>
            <a:off x="3581400" y="2362200"/>
            <a:ext cx="895350" cy="533400"/>
          </a:xfrm>
          <a:prstGeom prst="rect">
            <a:avLst/>
          </a:prstGeom>
          <a:pattFill prst="dkHorz">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 name="Rectangle 3" descr="Dark horizontal"/>
          <p:cNvSpPr>
            <a:spLocks noChangeArrowheads="1"/>
          </p:cNvSpPr>
          <p:nvPr/>
        </p:nvSpPr>
        <p:spPr bwMode="auto">
          <a:xfrm>
            <a:off x="4648200" y="3048000"/>
            <a:ext cx="895350" cy="533400"/>
          </a:xfrm>
          <a:prstGeom prst="rect">
            <a:avLst/>
          </a:prstGeom>
          <a:pattFill prst="dkHorz">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 name="Rectangle 4" descr="Wide downward diagonal"/>
          <p:cNvSpPr>
            <a:spLocks noChangeArrowheads="1"/>
          </p:cNvSpPr>
          <p:nvPr/>
        </p:nvSpPr>
        <p:spPr bwMode="auto">
          <a:xfrm>
            <a:off x="4648200" y="2362200"/>
            <a:ext cx="895350" cy="533400"/>
          </a:xfrm>
          <a:prstGeom prst="rect">
            <a:avLst/>
          </a:prstGeom>
          <a:pattFill prst="wdDnDiag">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Rectangle 5" descr="Wide upward diagonal"/>
          <p:cNvSpPr>
            <a:spLocks noChangeArrowheads="1"/>
          </p:cNvSpPr>
          <p:nvPr/>
        </p:nvSpPr>
        <p:spPr bwMode="auto">
          <a:xfrm>
            <a:off x="3581400" y="3048000"/>
            <a:ext cx="895350" cy="533400"/>
          </a:xfrm>
          <a:prstGeom prst="rect">
            <a:avLst/>
          </a:prstGeom>
          <a:pattFill prst="wdUpDiag">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 name="TextBox 7"/>
          <p:cNvSpPr txBox="1"/>
          <p:nvPr/>
        </p:nvSpPr>
        <p:spPr>
          <a:xfrm>
            <a:off x="3124200" y="2362200"/>
            <a:ext cx="381000" cy="369332"/>
          </a:xfrm>
          <a:prstGeom prst="rect">
            <a:avLst/>
          </a:prstGeom>
          <a:noFill/>
        </p:spPr>
        <p:txBody>
          <a:bodyPr wrap="square" rtlCol="0">
            <a:spAutoFit/>
          </a:bodyPr>
          <a:lstStyle/>
          <a:p>
            <a:r>
              <a:rPr lang="en-US" dirty="0" smtClean="0"/>
              <a:t>A</a:t>
            </a:r>
            <a:endParaRPr lang="en-US" dirty="0"/>
          </a:p>
        </p:txBody>
      </p:sp>
      <p:sp>
        <p:nvSpPr>
          <p:cNvPr id="9" name="TextBox 8"/>
          <p:cNvSpPr txBox="1"/>
          <p:nvPr/>
        </p:nvSpPr>
        <p:spPr>
          <a:xfrm>
            <a:off x="3048000" y="3124200"/>
            <a:ext cx="381000" cy="369332"/>
          </a:xfrm>
          <a:prstGeom prst="rect">
            <a:avLst/>
          </a:prstGeom>
          <a:noFill/>
        </p:spPr>
        <p:txBody>
          <a:bodyPr wrap="square" rtlCol="0">
            <a:spAutoFit/>
          </a:bodyPr>
          <a:lstStyle/>
          <a:p>
            <a:r>
              <a:rPr lang="en-US" dirty="0" smtClean="0"/>
              <a:t>B</a:t>
            </a:r>
            <a:endParaRPr lang="en-US" dirty="0"/>
          </a:p>
        </p:txBody>
      </p:sp>
      <p:sp>
        <p:nvSpPr>
          <p:cNvPr id="12" name="TextBox 11"/>
          <p:cNvSpPr txBox="1"/>
          <p:nvPr/>
        </p:nvSpPr>
        <p:spPr>
          <a:xfrm>
            <a:off x="3733800" y="1981200"/>
            <a:ext cx="762000" cy="369332"/>
          </a:xfrm>
          <a:prstGeom prst="rect">
            <a:avLst/>
          </a:prstGeom>
          <a:noFill/>
        </p:spPr>
        <p:txBody>
          <a:bodyPr wrap="square" rtlCol="0">
            <a:spAutoFit/>
          </a:bodyPr>
          <a:lstStyle/>
          <a:p>
            <a:r>
              <a:rPr lang="en-US" dirty="0" smtClean="0"/>
              <a:t>Low</a:t>
            </a:r>
            <a:endParaRPr lang="en-US" dirty="0"/>
          </a:p>
        </p:txBody>
      </p:sp>
      <p:sp>
        <p:nvSpPr>
          <p:cNvPr id="13" name="TextBox 12"/>
          <p:cNvSpPr txBox="1"/>
          <p:nvPr/>
        </p:nvSpPr>
        <p:spPr>
          <a:xfrm>
            <a:off x="4695825" y="1981200"/>
            <a:ext cx="762000" cy="369332"/>
          </a:xfrm>
          <a:prstGeom prst="rect">
            <a:avLst/>
          </a:prstGeom>
          <a:noFill/>
        </p:spPr>
        <p:txBody>
          <a:bodyPr wrap="square" rtlCol="0">
            <a:spAutoFit/>
          </a:bodyPr>
          <a:lstStyle/>
          <a:p>
            <a:r>
              <a:rPr lang="en-US" dirty="0" smtClean="0"/>
              <a:t>High</a:t>
            </a:r>
            <a:endParaRPr lang="en-US" dirty="0"/>
          </a:p>
        </p:txBody>
      </p:sp>
      <p:sp>
        <p:nvSpPr>
          <p:cNvPr id="14" name="TextBox 13"/>
          <p:cNvSpPr txBox="1"/>
          <p:nvPr/>
        </p:nvSpPr>
        <p:spPr>
          <a:xfrm>
            <a:off x="3657600" y="1685925"/>
            <a:ext cx="1905000" cy="369332"/>
          </a:xfrm>
          <a:prstGeom prst="rect">
            <a:avLst/>
          </a:prstGeom>
          <a:noFill/>
        </p:spPr>
        <p:txBody>
          <a:bodyPr wrap="square" rtlCol="0">
            <a:spAutoFit/>
          </a:bodyPr>
          <a:lstStyle/>
          <a:p>
            <a:r>
              <a:rPr lang="en-US" dirty="0" smtClean="0"/>
              <a:t>Frequency bands</a:t>
            </a:r>
            <a:endParaRPr lang="en-US" dirty="0"/>
          </a:p>
        </p:txBody>
      </p:sp>
      <p:sp>
        <p:nvSpPr>
          <p:cNvPr id="15" name="TextBox 14"/>
          <p:cNvSpPr txBox="1"/>
          <p:nvPr/>
        </p:nvSpPr>
        <p:spPr>
          <a:xfrm>
            <a:off x="2057400" y="2600325"/>
            <a:ext cx="914400" cy="369332"/>
          </a:xfrm>
          <a:prstGeom prst="rect">
            <a:avLst/>
          </a:prstGeom>
          <a:noFill/>
        </p:spPr>
        <p:txBody>
          <a:bodyPr wrap="square" rtlCol="0">
            <a:spAutoFit/>
          </a:bodyPr>
          <a:lstStyle/>
          <a:p>
            <a:r>
              <a:rPr lang="en-US" dirty="0" smtClean="0"/>
              <a:t>Nodes</a:t>
            </a:r>
          </a:p>
        </p:txBody>
      </p:sp>
      <p:sp>
        <p:nvSpPr>
          <p:cNvPr id="19" name="TextBox 18"/>
          <p:cNvSpPr txBox="1"/>
          <p:nvPr/>
        </p:nvSpPr>
        <p:spPr>
          <a:xfrm>
            <a:off x="3810000" y="2438400"/>
            <a:ext cx="381000" cy="369332"/>
          </a:xfrm>
          <a:prstGeom prst="rect">
            <a:avLst/>
          </a:prstGeom>
          <a:solidFill>
            <a:schemeClr val="bg1"/>
          </a:solidFill>
        </p:spPr>
        <p:txBody>
          <a:bodyPr wrap="square" rtlCol="0">
            <a:spAutoFit/>
          </a:bodyPr>
          <a:lstStyle/>
          <a:p>
            <a:r>
              <a:rPr lang="en-US" dirty="0" smtClean="0"/>
              <a:t>a</a:t>
            </a:r>
            <a:r>
              <a:rPr lang="en-US" baseline="-25000" dirty="0" smtClean="0"/>
              <a:t>l</a:t>
            </a:r>
            <a:endParaRPr lang="en-US" baseline="-25000" dirty="0"/>
          </a:p>
        </p:txBody>
      </p:sp>
      <p:sp>
        <p:nvSpPr>
          <p:cNvPr id="20" name="TextBox 19"/>
          <p:cNvSpPr txBox="1"/>
          <p:nvPr/>
        </p:nvSpPr>
        <p:spPr>
          <a:xfrm>
            <a:off x="4876800" y="2438400"/>
            <a:ext cx="457200" cy="369332"/>
          </a:xfrm>
          <a:prstGeom prst="rect">
            <a:avLst/>
          </a:prstGeom>
          <a:solidFill>
            <a:schemeClr val="bg1"/>
          </a:solidFill>
        </p:spPr>
        <p:txBody>
          <a:bodyPr wrap="square" rtlCol="0">
            <a:spAutoFit/>
          </a:bodyPr>
          <a:lstStyle/>
          <a:p>
            <a:r>
              <a:rPr lang="en-US" dirty="0" smtClean="0"/>
              <a:t>a</a:t>
            </a:r>
            <a:r>
              <a:rPr lang="en-US" baseline="-25000" dirty="0" smtClean="0"/>
              <a:t>h</a:t>
            </a:r>
            <a:endParaRPr lang="en-US" baseline="-25000" dirty="0"/>
          </a:p>
        </p:txBody>
      </p:sp>
      <p:sp>
        <p:nvSpPr>
          <p:cNvPr id="21" name="TextBox 20"/>
          <p:cNvSpPr txBox="1"/>
          <p:nvPr/>
        </p:nvSpPr>
        <p:spPr>
          <a:xfrm>
            <a:off x="3810000" y="3124200"/>
            <a:ext cx="381000" cy="369332"/>
          </a:xfrm>
          <a:prstGeom prst="rect">
            <a:avLst/>
          </a:prstGeom>
          <a:solidFill>
            <a:schemeClr val="bg1"/>
          </a:solidFill>
        </p:spPr>
        <p:txBody>
          <a:bodyPr wrap="square" rtlCol="0">
            <a:spAutoFit/>
          </a:bodyPr>
          <a:lstStyle/>
          <a:p>
            <a:r>
              <a:rPr lang="en-US" dirty="0" err="1" smtClean="0"/>
              <a:t>b</a:t>
            </a:r>
            <a:r>
              <a:rPr lang="en-US" baseline="-25000" dirty="0" err="1" smtClean="0"/>
              <a:t>l</a:t>
            </a:r>
            <a:endParaRPr lang="en-US" baseline="-25000" dirty="0"/>
          </a:p>
        </p:txBody>
      </p:sp>
      <p:sp>
        <p:nvSpPr>
          <p:cNvPr id="22" name="TextBox 21"/>
          <p:cNvSpPr txBox="1"/>
          <p:nvPr/>
        </p:nvSpPr>
        <p:spPr>
          <a:xfrm>
            <a:off x="4876800" y="3124200"/>
            <a:ext cx="457200" cy="369332"/>
          </a:xfrm>
          <a:prstGeom prst="rect">
            <a:avLst/>
          </a:prstGeom>
          <a:solidFill>
            <a:schemeClr val="bg1"/>
          </a:solidFill>
        </p:spPr>
        <p:txBody>
          <a:bodyPr wrap="square" rtlCol="0">
            <a:spAutoFit/>
          </a:bodyPr>
          <a:lstStyle/>
          <a:p>
            <a:r>
              <a:rPr lang="en-US" dirty="0" err="1" smtClean="0"/>
              <a:t>b</a:t>
            </a:r>
            <a:r>
              <a:rPr lang="en-US" baseline="-25000" dirty="0" err="1" smtClean="0"/>
              <a:t>h</a:t>
            </a:r>
            <a:endParaRPr lang="en-US" baseline="-25000" dirty="0"/>
          </a:p>
        </p:txBody>
      </p:sp>
      <p:sp>
        <p:nvSpPr>
          <p:cNvPr id="24" name="Flowchart: Process 23"/>
          <p:cNvSpPr/>
          <p:nvPr/>
        </p:nvSpPr>
        <p:spPr>
          <a:xfrm>
            <a:off x="8229600" y="6096000"/>
            <a:ext cx="228600" cy="228600"/>
          </a:xfrm>
          <a:prstGeom prst="flowChartProcess">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Asynchronous channel discovery: </a:t>
            </a:r>
            <a:r>
              <a:rPr lang="en-US" sz="4400" dirty="0" smtClean="0"/>
              <a:t>Upper-bound</a:t>
            </a:r>
            <a:endParaRPr lang="en-US" dirty="0"/>
          </a:p>
        </p:txBody>
      </p:sp>
      <p:sp>
        <p:nvSpPr>
          <p:cNvPr id="3" name="Content Placeholder 2"/>
          <p:cNvSpPr>
            <a:spLocks noGrp="1"/>
          </p:cNvSpPr>
          <p:nvPr>
            <p:ph idx="1"/>
          </p:nvPr>
        </p:nvSpPr>
        <p:spPr/>
        <p:txBody>
          <a:bodyPr/>
          <a:lstStyle/>
          <a:p>
            <a:r>
              <a:rPr lang="en-US" dirty="0" smtClean="0"/>
              <a:t>Lemma 2:</a:t>
            </a:r>
          </a:p>
          <a:p>
            <a:pPr lvl="1" algn="ctr">
              <a:buNone/>
            </a:pPr>
            <a:r>
              <a:rPr lang="en-US" dirty="0" smtClean="0"/>
              <a:t>| 01f(a, b)</a:t>
            </a:r>
            <a:r>
              <a:rPr lang="en-US" baseline="-25000" dirty="0" smtClean="0"/>
              <a:t>2</a:t>
            </a:r>
            <a:r>
              <a:rPr lang="en-US" dirty="0" smtClean="0"/>
              <a:t>f’(a, b)</a:t>
            </a:r>
            <a:r>
              <a:rPr lang="en-US" baseline="-25000" dirty="0" smtClean="0"/>
              <a:t>2 </a:t>
            </a:r>
            <a:r>
              <a:rPr lang="en-US" dirty="0" smtClean="0"/>
              <a:t>| = O(log </a:t>
            </a:r>
            <a:r>
              <a:rPr lang="en-US" dirty="0" err="1" smtClean="0"/>
              <a:t>log</a:t>
            </a:r>
            <a:r>
              <a:rPr lang="en-US" dirty="0" smtClean="0"/>
              <a:t> n), where a, b = frequency channels</a:t>
            </a:r>
          </a:p>
          <a:p>
            <a:endParaRPr lang="en-US" dirty="0" smtClean="0"/>
          </a:p>
          <a:p>
            <a:r>
              <a:rPr lang="en-US" dirty="0" smtClean="0"/>
              <a:t>Proof:</a:t>
            </a:r>
          </a:p>
          <a:p>
            <a:pPr lvl="1">
              <a:buNone/>
            </a:pPr>
            <a:r>
              <a:rPr lang="en-US" dirty="0" smtClean="0"/>
              <a:t>Total number of channels available = n</a:t>
            </a:r>
          </a:p>
          <a:p>
            <a:pPr lvl="1">
              <a:buNone/>
            </a:pPr>
            <a:r>
              <a:rPr lang="en-US" dirty="0" smtClean="0"/>
              <a:t>So, by definition </a:t>
            </a:r>
            <a:r>
              <a:rPr lang="en-US" dirty="0" smtClean="0"/>
              <a:t>|f(a</a:t>
            </a:r>
            <a:r>
              <a:rPr lang="en-US" dirty="0" smtClean="0"/>
              <a:t>, b</a:t>
            </a:r>
            <a:r>
              <a:rPr lang="en-US" dirty="0" smtClean="0"/>
              <a:t>)| </a:t>
            </a:r>
            <a:r>
              <a:rPr lang="en-US" dirty="0" smtClean="0"/>
              <a:t>≤ log n</a:t>
            </a:r>
          </a:p>
          <a:p>
            <a:pPr lvl="1">
              <a:buNone/>
            </a:pPr>
            <a:r>
              <a:rPr lang="en-US" dirty="0" smtClean="0"/>
              <a:t>Thus, </a:t>
            </a:r>
            <a:r>
              <a:rPr lang="en-US" dirty="0" smtClean="0"/>
              <a:t>|f(a</a:t>
            </a:r>
            <a:r>
              <a:rPr lang="en-US" dirty="0" smtClean="0"/>
              <a:t>, </a:t>
            </a:r>
            <a:r>
              <a:rPr lang="en-US" dirty="0" smtClean="0"/>
              <a:t>b)</a:t>
            </a:r>
            <a:r>
              <a:rPr lang="en-US" baseline="-25000" dirty="0" smtClean="0"/>
              <a:t>2</a:t>
            </a:r>
            <a:r>
              <a:rPr lang="en-US" dirty="0" smtClean="0"/>
              <a:t>|</a:t>
            </a:r>
            <a:r>
              <a:rPr lang="en-US" baseline="-25000" dirty="0" smtClean="0"/>
              <a:t> </a:t>
            </a:r>
            <a:r>
              <a:rPr lang="en-US" dirty="0" smtClean="0"/>
              <a:t>≤ log </a:t>
            </a:r>
            <a:r>
              <a:rPr lang="en-US" dirty="0" err="1" smtClean="0"/>
              <a:t>log</a:t>
            </a:r>
            <a:r>
              <a:rPr lang="en-US" dirty="0" smtClean="0"/>
              <a:t> n </a:t>
            </a:r>
          </a:p>
        </p:txBody>
      </p:sp>
      <p:sp>
        <p:nvSpPr>
          <p:cNvPr id="4" name="Flowchart: Process 3"/>
          <p:cNvSpPr/>
          <p:nvPr/>
        </p:nvSpPr>
        <p:spPr>
          <a:xfrm>
            <a:off x="8305800" y="4572000"/>
            <a:ext cx="228600" cy="228600"/>
          </a:xfrm>
          <a:prstGeom prst="flowChartProcess">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Asynchronous channel discovery: </a:t>
            </a:r>
            <a:r>
              <a:rPr lang="en-US" sz="4400" dirty="0" smtClean="0"/>
              <a:t>Lower-bound</a:t>
            </a:r>
            <a:endParaRPr lang="en-US" dirty="0"/>
          </a:p>
        </p:txBody>
      </p:sp>
      <p:sp>
        <p:nvSpPr>
          <p:cNvPr id="3" name="Content Placeholder 2"/>
          <p:cNvSpPr>
            <a:spLocks noGrp="1"/>
          </p:cNvSpPr>
          <p:nvPr>
            <p:ph idx="1"/>
          </p:nvPr>
        </p:nvSpPr>
        <p:spPr>
          <a:xfrm>
            <a:off x="457200" y="1600200"/>
            <a:ext cx="8229600" cy="5867400"/>
          </a:xfrm>
        </p:spPr>
        <p:txBody>
          <a:bodyPr>
            <a:normAutofit/>
          </a:bodyPr>
          <a:lstStyle/>
          <a:p>
            <a:r>
              <a:rPr lang="en-US" dirty="0" smtClean="0"/>
              <a:t>Theorem 2:</a:t>
            </a:r>
            <a:endParaRPr lang="en-US" dirty="0" smtClean="0"/>
          </a:p>
          <a:p>
            <a:pPr>
              <a:buNone/>
            </a:pPr>
            <a:r>
              <a:rPr lang="en-US" dirty="0" smtClean="0"/>
              <a:t>              Rendezvous requires at least </a:t>
            </a:r>
            <a:r>
              <a:rPr lang="en-US" dirty="0" smtClean="0"/>
              <a:t>Ω(log </a:t>
            </a:r>
            <a:r>
              <a:rPr lang="en-US" dirty="0" err="1" smtClean="0"/>
              <a:t>log</a:t>
            </a:r>
            <a:r>
              <a:rPr lang="en-US" dirty="0" smtClean="0"/>
              <a:t> n) time, in the synchronous model when nodes are promised to have sets of channels of size 2.</a:t>
            </a:r>
          </a:p>
          <a:p>
            <a:r>
              <a:rPr lang="en-US" dirty="0" smtClean="0"/>
              <a:t>Proof:</a:t>
            </a:r>
          </a:p>
          <a:p>
            <a:pPr lvl="1">
              <a:buFont typeface="Wingdings" pitchFamily="2" charset="2"/>
              <a:buChar char="§"/>
            </a:pPr>
            <a:r>
              <a:rPr lang="en-US" dirty="0" smtClean="0"/>
              <a:t>Consider two agents: A, B</a:t>
            </a:r>
          </a:p>
          <a:p>
            <a:pPr lvl="1">
              <a:buFont typeface="Wingdings" pitchFamily="2" charset="2"/>
              <a:buChar char="§"/>
            </a:pPr>
            <a:r>
              <a:rPr lang="en-US" dirty="0" smtClean="0"/>
              <a:t>Channels available to A: {a</a:t>
            </a:r>
            <a:r>
              <a:rPr lang="en-US" baseline="-25000" dirty="0" smtClean="0"/>
              <a:t>l</a:t>
            </a:r>
            <a:r>
              <a:rPr lang="en-US" dirty="0" smtClean="0"/>
              <a:t>, a</a:t>
            </a:r>
            <a:r>
              <a:rPr lang="en-US" baseline="-25000" dirty="0" smtClean="0"/>
              <a:t>h</a:t>
            </a:r>
            <a:r>
              <a:rPr lang="en-US" dirty="0" smtClean="0"/>
              <a:t>}, a</a:t>
            </a:r>
            <a:r>
              <a:rPr lang="en-US" baseline="-25000" dirty="0" smtClean="0"/>
              <a:t>l </a:t>
            </a:r>
            <a:r>
              <a:rPr lang="en-US" dirty="0" smtClean="0"/>
              <a:t>&lt; a</a:t>
            </a:r>
            <a:r>
              <a:rPr lang="en-US" baseline="-25000" dirty="0" smtClean="0"/>
              <a:t>h</a:t>
            </a:r>
          </a:p>
          <a:p>
            <a:pPr lvl="1">
              <a:buFont typeface="Wingdings" pitchFamily="2" charset="2"/>
              <a:buChar char="§"/>
            </a:pPr>
            <a:r>
              <a:rPr lang="en-US" dirty="0" smtClean="0"/>
              <a:t>Channels available to B: {</a:t>
            </a:r>
            <a:r>
              <a:rPr lang="en-US" dirty="0" err="1" smtClean="0"/>
              <a:t>b</a:t>
            </a:r>
            <a:r>
              <a:rPr lang="en-US" baseline="-25000" dirty="0" err="1" smtClean="0"/>
              <a:t>l</a:t>
            </a:r>
            <a:r>
              <a:rPr lang="en-US" dirty="0" smtClean="0"/>
              <a:t>, </a:t>
            </a:r>
            <a:r>
              <a:rPr lang="en-US" dirty="0" err="1" smtClean="0"/>
              <a:t>b</a:t>
            </a:r>
            <a:r>
              <a:rPr lang="en-US" baseline="-25000" dirty="0" err="1" smtClean="0"/>
              <a:t>h</a:t>
            </a:r>
            <a:r>
              <a:rPr lang="en-US" dirty="0" smtClean="0"/>
              <a:t>}, </a:t>
            </a:r>
            <a:r>
              <a:rPr lang="en-US" dirty="0" err="1" smtClean="0"/>
              <a:t>b</a:t>
            </a:r>
            <a:r>
              <a:rPr lang="en-US" baseline="-25000" dirty="0" err="1" smtClean="0"/>
              <a:t>l</a:t>
            </a:r>
            <a:r>
              <a:rPr lang="en-US" dirty="0" smtClean="0"/>
              <a:t> &lt; </a:t>
            </a:r>
            <a:r>
              <a:rPr lang="en-US" dirty="0" err="1" smtClean="0"/>
              <a:t>b</a:t>
            </a:r>
            <a:r>
              <a:rPr lang="en-US" baseline="-25000" dirty="0" err="1" smtClean="0"/>
              <a:t>h</a:t>
            </a:r>
            <a:r>
              <a:rPr lang="en-US" baseline="-25000" dirty="0" smtClean="0"/>
              <a:t> </a:t>
            </a:r>
          </a:p>
          <a:p>
            <a:pPr lvl="1">
              <a:buFont typeface="Wingdings" pitchFamily="2" charset="2"/>
              <a:buChar char="§"/>
            </a:pPr>
            <a:r>
              <a:rPr lang="en-US" dirty="0" smtClean="0"/>
              <a:t>Scenarios:</a:t>
            </a:r>
            <a:endParaRPr lang="en-US" baseline="-25000" dirty="0" smtClean="0"/>
          </a:p>
          <a:p>
            <a:pPr lvl="2"/>
            <a:r>
              <a:rPr lang="en-US" sz="2000" dirty="0" smtClean="0"/>
              <a:t>Scenario 1 (a</a:t>
            </a:r>
            <a:r>
              <a:rPr lang="en-US" sz="2000" baseline="-25000" dirty="0" smtClean="0"/>
              <a:t>l</a:t>
            </a:r>
            <a:r>
              <a:rPr lang="en-US" sz="2000" dirty="0" smtClean="0"/>
              <a:t> = </a:t>
            </a:r>
            <a:r>
              <a:rPr lang="en-US" sz="2000" dirty="0" err="1" smtClean="0"/>
              <a:t>b</a:t>
            </a:r>
            <a:r>
              <a:rPr lang="en-US" sz="2000" baseline="-25000" dirty="0" err="1" smtClean="0"/>
              <a:t>l</a:t>
            </a:r>
            <a:r>
              <a:rPr lang="en-US" sz="2000" dirty="0" smtClean="0"/>
              <a:t>):</a:t>
            </a:r>
          </a:p>
          <a:p>
            <a:pPr>
              <a:buNone/>
            </a:pPr>
            <a:r>
              <a:rPr lang="en-US" sz="2000" dirty="0" smtClean="0"/>
              <a:t>                   Sequence: 0,  Time-to-rendezvous: </a:t>
            </a:r>
            <a:r>
              <a:rPr lang="en-US" sz="2000" dirty="0" smtClean="0"/>
              <a:t>Ω(1)</a:t>
            </a:r>
            <a:endParaRPr lang="en-US" sz="2000" dirty="0" smtClean="0"/>
          </a:p>
          <a:p>
            <a:pPr lvl="2"/>
            <a:r>
              <a:rPr lang="en-US" sz="2000" dirty="0" smtClean="0"/>
              <a:t>Scenario 2 (a</a:t>
            </a:r>
            <a:r>
              <a:rPr lang="en-US" sz="2000" baseline="-25000" dirty="0" smtClean="0"/>
              <a:t>h</a:t>
            </a:r>
            <a:r>
              <a:rPr lang="en-US" sz="2000" dirty="0" smtClean="0"/>
              <a:t> = </a:t>
            </a:r>
            <a:r>
              <a:rPr lang="en-US" sz="2000" dirty="0" err="1" smtClean="0"/>
              <a:t>b</a:t>
            </a:r>
            <a:r>
              <a:rPr lang="en-US" sz="2000" baseline="-25000" dirty="0" err="1" smtClean="0"/>
              <a:t>h</a:t>
            </a:r>
            <a:r>
              <a:rPr lang="en-US" sz="2000" dirty="0" smtClean="0"/>
              <a:t>):</a:t>
            </a:r>
          </a:p>
          <a:p>
            <a:pPr>
              <a:buNone/>
            </a:pPr>
            <a:r>
              <a:rPr lang="en-US" sz="2000" dirty="0" smtClean="0"/>
              <a:t>                   Sequence: 1,  Time-to-rendezvous: </a:t>
            </a:r>
            <a:r>
              <a:rPr lang="en-US" sz="2000" dirty="0" smtClean="0"/>
              <a:t>Ω(1)</a:t>
            </a:r>
            <a:endParaRPr lang="en-US" sz="2000" dirty="0" smtClean="0"/>
          </a:p>
          <a:p>
            <a:pPr>
              <a:buNone/>
            </a:pPr>
            <a:endParaRPr lang="en-US" dirty="0" smtClean="0"/>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Asynchronous channel discovery: </a:t>
            </a:r>
            <a:r>
              <a:rPr lang="en-US" sz="4400" dirty="0" smtClean="0"/>
              <a:t>Lower-bound</a:t>
            </a:r>
            <a:endParaRPr lang="en-US" dirty="0"/>
          </a:p>
        </p:txBody>
      </p:sp>
      <p:sp>
        <p:nvSpPr>
          <p:cNvPr id="3" name="Content Placeholder 2"/>
          <p:cNvSpPr>
            <a:spLocks noGrp="1"/>
          </p:cNvSpPr>
          <p:nvPr>
            <p:ph idx="1"/>
          </p:nvPr>
        </p:nvSpPr>
        <p:spPr>
          <a:xfrm>
            <a:off x="0" y="1524000"/>
            <a:ext cx="8534400" cy="5638800"/>
          </a:xfrm>
        </p:spPr>
        <p:txBody>
          <a:bodyPr/>
          <a:lstStyle/>
          <a:p>
            <a:pPr marL="800100" lvl="3" indent="-342900">
              <a:lnSpc>
                <a:spcPct val="90000"/>
              </a:lnSpc>
              <a:spcBef>
                <a:spcPts val="0"/>
              </a:spcBef>
              <a:spcAft>
                <a:spcPts val="800"/>
              </a:spcAft>
              <a:buClr>
                <a:schemeClr val="bg2">
                  <a:lumMod val="75000"/>
                </a:schemeClr>
              </a:buClr>
              <a:buSzPct val="100000"/>
            </a:pPr>
            <a:r>
              <a:rPr lang="en-US" sz="2000" dirty="0" smtClean="0"/>
              <a:t>Scenario 3 (a</a:t>
            </a:r>
            <a:r>
              <a:rPr lang="en-US" sz="2000" baseline="-25000" dirty="0" smtClean="0"/>
              <a:t>l</a:t>
            </a:r>
            <a:r>
              <a:rPr lang="en-US" sz="2000" dirty="0" smtClean="0"/>
              <a:t> = </a:t>
            </a:r>
            <a:r>
              <a:rPr lang="en-US" sz="2000" dirty="0" err="1" smtClean="0"/>
              <a:t>b</a:t>
            </a:r>
            <a:r>
              <a:rPr lang="en-US" sz="2000" baseline="-25000" dirty="0" err="1" smtClean="0"/>
              <a:t>h</a:t>
            </a:r>
            <a:r>
              <a:rPr lang="en-US" sz="2000" baseline="-25000" dirty="0" smtClean="0"/>
              <a:t> </a:t>
            </a:r>
            <a:r>
              <a:rPr lang="en-US" sz="2000" dirty="0" smtClean="0"/>
              <a:t>or, a</a:t>
            </a:r>
            <a:r>
              <a:rPr lang="en-US" sz="2000" baseline="-25000" dirty="0" smtClean="0"/>
              <a:t>h</a:t>
            </a:r>
            <a:r>
              <a:rPr lang="en-US" sz="2000" dirty="0" smtClean="0"/>
              <a:t> = </a:t>
            </a:r>
            <a:r>
              <a:rPr lang="en-US" sz="2000" dirty="0" err="1" smtClean="0"/>
              <a:t>b</a:t>
            </a:r>
            <a:r>
              <a:rPr lang="en-US" sz="2000" baseline="-25000" dirty="0" err="1" smtClean="0"/>
              <a:t>l</a:t>
            </a:r>
            <a:r>
              <a:rPr lang="en-US" sz="2000" dirty="0" smtClean="0"/>
              <a:t>):</a:t>
            </a:r>
          </a:p>
          <a:p>
            <a:pPr marL="800100" lvl="3" indent="-342900">
              <a:lnSpc>
                <a:spcPct val="90000"/>
              </a:lnSpc>
              <a:spcBef>
                <a:spcPts val="0"/>
              </a:spcBef>
              <a:spcAft>
                <a:spcPts val="800"/>
              </a:spcAft>
              <a:buClr>
                <a:schemeClr val="bg2">
                  <a:lumMod val="75000"/>
                </a:schemeClr>
              </a:buClr>
              <a:buSzPct val="100000"/>
              <a:buFont typeface="Wingdings" pitchFamily="2" charset="2"/>
              <a:buChar char="§"/>
            </a:pPr>
            <a:endParaRPr lang="en-US" sz="2600" dirty="0" smtClean="0"/>
          </a:p>
          <a:p>
            <a:pPr marL="800100" lvl="3" indent="-342900">
              <a:lnSpc>
                <a:spcPct val="90000"/>
              </a:lnSpc>
              <a:spcBef>
                <a:spcPts val="0"/>
              </a:spcBef>
              <a:spcAft>
                <a:spcPts val="800"/>
              </a:spcAft>
              <a:buClr>
                <a:schemeClr val="bg2">
                  <a:lumMod val="75000"/>
                </a:schemeClr>
              </a:buClr>
              <a:buSzPct val="100000"/>
              <a:buFont typeface="Wingdings" pitchFamily="2" charset="2"/>
              <a:buChar char="§"/>
            </a:pPr>
            <a:endParaRPr lang="en-US" sz="2600" dirty="0" smtClean="0"/>
          </a:p>
          <a:p>
            <a:pPr marL="800100" lvl="3" indent="-342900">
              <a:lnSpc>
                <a:spcPct val="90000"/>
              </a:lnSpc>
              <a:spcBef>
                <a:spcPts val="0"/>
              </a:spcBef>
              <a:spcAft>
                <a:spcPts val="800"/>
              </a:spcAft>
              <a:buClr>
                <a:schemeClr val="bg2">
                  <a:lumMod val="75000"/>
                </a:schemeClr>
              </a:buClr>
              <a:buSzPct val="100000"/>
              <a:buFont typeface="Wingdings" pitchFamily="2" charset="2"/>
              <a:buChar char="§"/>
            </a:pPr>
            <a:endParaRPr lang="en-US" sz="2600" dirty="0" smtClean="0"/>
          </a:p>
          <a:p>
            <a:pPr marL="800100" lvl="3" indent="-342900">
              <a:lnSpc>
                <a:spcPct val="90000"/>
              </a:lnSpc>
              <a:spcBef>
                <a:spcPts val="0"/>
              </a:spcBef>
              <a:spcAft>
                <a:spcPts val="800"/>
              </a:spcAft>
              <a:buClr>
                <a:schemeClr val="bg2">
                  <a:lumMod val="75000"/>
                </a:schemeClr>
              </a:buClr>
              <a:buSzPct val="100000"/>
              <a:buNone/>
            </a:pPr>
            <a:endParaRPr lang="en-US" sz="2600" dirty="0" smtClean="0"/>
          </a:p>
          <a:p>
            <a:pPr lvl="2">
              <a:buFont typeface="Courier New" pitchFamily="49" charset="0"/>
              <a:buChar char="o"/>
            </a:pPr>
            <a:r>
              <a:rPr lang="en-US" dirty="0" smtClean="0"/>
              <a:t>A node in </a:t>
            </a:r>
            <a:r>
              <a:rPr lang="en-US" dirty="0" smtClean="0"/>
              <a:t>directed clique</a:t>
            </a:r>
            <a:r>
              <a:rPr lang="en-US" dirty="0" smtClean="0"/>
              <a:t>: </a:t>
            </a:r>
            <a:r>
              <a:rPr lang="en-US" dirty="0" smtClean="0"/>
              <a:t>A frequency channel</a:t>
            </a:r>
          </a:p>
          <a:p>
            <a:pPr lvl="2">
              <a:buFont typeface="Courier New" pitchFamily="49" charset="0"/>
              <a:buChar char="o"/>
            </a:pPr>
            <a:r>
              <a:rPr lang="en-US" dirty="0" smtClean="0"/>
              <a:t>An edge in </a:t>
            </a:r>
            <a:r>
              <a:rPr lang="en-US" dirty="0" smtClean="0"/>
              <a:t>the graph: </a:t>
            </a:r>
            <a:r>
              <a:rPr lang="en-US" dirty="0" smtClean="0"/>
              <a:t>A wireless agent in </a:t>
            </a:r>
            <a:r>
              <a:rPr lang="en-US" dirty="0" smtClean="0"/>
              <a:t>network</a:t>
            </a:r>
          </a:p>
          <a:p>
            <a:pPr lvl="2">
              <a:buFont typeface="Courier New" pitchFamily="49" charset="0"/>
              <a:buChar char="o"/>
            </a:pPr>
            <a:r>
              <a:rPr lang="en-US" dirty="0" smtClean="0"/>
              <a:t>Color an edge with a schedule.</a:t>
            </a:r>
            <a:endParaRPr lang="en-US" dirty="0" smtClean="0"/>
          </a:p>
          <a:p>
            <a:pPr lvl="2">
              <a:buFont typeface="Courier New" pitchFamily="49" charset="0"/>
              <a:buChar char="o"/>
            </a:pPr>
            <a:r>
              <a:rPr lang="en-US" dirty="0" smtClean="0"/>
              <a:t>Consider: Schedule of length T exists for successful rendezvous</a:t>
            </a:r>
          </a:p>
          <a:p>
            <a:pPr lvl="2">
              <a:buFont typeface="Courier New" pitchFamily="49" charset="0"/>
              <a:buChar char="o"/>
            </a:pPr>
            <a:r>
              <a:rPr lang="en-US" dirty="0" smtClean="0"/>
              <a:t>So</a:t>
            </a:r>
            <a:r>
              <a:rPr lang="en-US" dirty="0" smtClean="0"/>
              <a:t>, palette size = 2</a:t>
            </a:r>
            <a:r>
              <a:rPr lang="en-US" baseline="30000" dirty="0" smtClean="0"/>
              <a:t>T</a:t>
            </a:r>
          </a:p>
        </p:txBody>
      </p:sp>
      <p:sp>
        <p:nvSpPr>
          <p:cNvPr id="4" name="Oval 3"/>
          <p:cNvSpPr/>
          <p:nvPr/>
        </p:nvSpPr>
        <p:spPr>
          <a:xfrm>
            <a:off x="1981200" y="2514600"/>
            <a:ext cx="457200" cy="457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057400" y="2590800"/>
            <a:ext cx="304800" cy="369332"/>
          </a:xfrm>
          <a:prstGeom prst="rect">
            <a:avLst/>
          </a:prstGeom>
          <a:noFill/>
        </p:spPr>
        <p:txBody>
          <a:bodyPr wrap="square" rtlCol="0">
            <a:spAutoFit/>
          </a:bodyPr>
          <a:lstStyle/>
          <a:p>
            <a:r>
              <a:rPr lang="en-US" dirty="0" smtClean="0"/>
              <a:t>1</a:t>
            </a:r>
            <a:endParaRPr lang="en-US" dirty="0"/>
          </a:p>
        </p:txBody>
      </p:sp>
      <p:sp>
        <p:nvSpPr>
          <p:cNvPr id="6" name="Oval 5"/>
          <p:cNvSpPr/>
          <p:nvPr/>
        </p:nvSpPr>
        <p:spPr>
          <a:xfrm>
            <a:off x="3200400" y="2514600"/>
            <a:ext cx="457200" cy="457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276600" y="2590800"/>
            <a:ext cx="304800" cy="369332"/>
          </a:xfrm>
          <a:prstGeom prst="rect">
            <a:avLst/>
          </a:prstGeom>
          <a:noFill/>
        </p:spPr>
        <p:txBody>
          <a:bodyPr wrap="square" rtlCol="0">
            <a:spAutoFit/>
          </a:bodyPr>
          <a:lstStyle/>
          <a:p>
            <a:r>
              <a:rPr lang="en-US" dirty="0" smtClean="0"/>
              <a:t>2</a:t>
            </a:r>
            <a:endParaRPr lang="en-US" dirty="0"/>
          </a:p>
        </p:txBody>
      </p:sp>
      <p:sp>
        <p:nvSpPr>
          <p:cNvPr id="8" name="Oval 7"/>
          <p:cNvSpPr/>
          <p:nvPr/>
        </p:nvSpPr>
        <p:spPr>
          <a:xfrm>
            <a:off x="4419600" y="2514600"/>
            <a:ext cx="457200" cy="457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4495800" y="2590800"/>
            <a:ext cx="304800" cy="369332"/>
          </a:xfrm>
          <a:prstGeom prst="rect">
            <a:avLst/>
          </a:prstGeom>
          <a:noFill/>
        </p:spPr>
        <p:txBody>
          <a:bodyPr wrap="square" rtlCol="0">
            <a:spAutoFit/>
          </a:bodyPr>
          <a:lstStyle/>
          <a:p>
            <a:r>
              <a:rPr lang="en-US" dirty="0" smtClean="0"/>
              <a:t>3</a:t>
            </a:r>
            <a:endParaRPr lang="en-US" dirty="0"/>
          </a:p>
        </p:txBody>
      </p:sp>
      <p:sp>
        <p:nvSpPr>
          <p:cNvPr id="10" name="Oval 9"/>
          <p:cNvSpPr/>
          <p:nvPr/>
        </p:nvSpPr>
        <p:spPr>
          <a:xfrm>
            <a:off x="8382000" y="2514600"/>
            <a:ext cx="457200" cy="457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8458200" y="2590800"/>
            <a:ext cx="304800" cy="369332"/>
          </a:xfrm>
          <a:prstGeom prst="rect">
            <a:avLst/>
          </a:prstGeom>
          <a:noFill/>
        </p:spPr>
        <p:txBody>
          <a:bodyPr wrap="square" rtlCol="0">
            <a:spAutoFit/>
          </a:bodyPr>
          <a:lstStyle/>
          <a:p>
            <a:r>
              <a:rPr lang="en-US" dirty="0" smtClean="0"/>
              <a:t>n</a:t>
            </a:r>
            <a:endParaRPr lang="en-US" dirty="0"/>
          </a:p>
        </p:txBody>
      </p:sp>
      <p:cxnSp>
        <p:nvCxnSpPr>
          <p:cNvPr id="12" name="Curved Connector 11"/>
          <p:cNvCxnSpPr>
            <a:stCxn id="4" idx="0"/>
            <a:endCxn id="6" idx="0"/>
          </p:cNvCxnSpPr>
          <p:nvPr/>
        </p:nvCxnSpPr>
        <p:spPr>
          <a:xfrm rot="5400000" flipH="1" flipV="1">
            <a:off x="2819400" y="1905000"/>
            <a:ext cx="1588" cy="1219200"/>
          </a:xfrm>
          <a:prstGeom prst="curvedConnector3">
            <a:avLst>
              <a:gd name="adj1" fmla="val 14395466"/>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3" name="Curved Connector 16"/>
          <p:cNvCxnSpPr>
            <a:stCxn id="4" idx="2"/>
            <a:endCxn id="8" idx="0"/>
          </p:cNvCxnSpPr>
          <p:nvPr/>
        </p:nvCxnSpPr>
        <p:spPr>
          <a:xfrm rot="10800000" flipH="1">
            <a:off x="1981200" y="2514600"/>
            <a:ext cx="2667000" cy="228600"/>
          </a:xfrm>
          <a:prstGeom prst="curvedConnector4">
            <a:avLst>
              <a:gd name="adj1" fmla="val -8571"/>
              <a:gd name="adj2" fmla="val 295238"/>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4" idx="6"/>
            <a:endCxn id="6" idx="2"/>
          </p:cNvCxnSpPr>
          <p:nvPr/>
        </p:nvCxnSpPr>
        <p:spPr>
          <a:xfrm>
            <a:off x="2438400" y="2743200"/>
            <a:ext cx="762000" cy="1588"/>
          </a:xfrm>
          <a:prstGeom prst="straightConnector1">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6" idx="6"/>
            <a:endCxn id="8" idx="2"/>
          </p:cNvCxnSpPr>
          <p:nvPr/>
        </p:nvCxnSpPr>
        <p:spPr>
          <a:xfrm>
            <a:off x="3657600" y="2743200"/>
            <a:ext cx="762000" cy="1588"/>
          </a:xfrm>
          <a:prstGeom prst="straightConnector1">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6" name="Curved Connector 15"/>
          <p:cNvCxnSpPr>
            <a:stCxn id="7" idx="2"/>
          </p:cNvCxnSpPr>
          <p:nvPr/>
        </p:nvCxnSpPr>
        <p:spPr>
          <a:xfrm rot="5400000" flipH="1" flipV="1">
            <a:off x="4463533" y="1870311"/>
            <a:ext cx="55287" cy="2124355"/>
          </a:xfrm>
          <a:prstGeom prst="curvedConnector3">
            <a:avLst>
              <a:gd name="adj1" fmla="val -434583"/>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7" name="Curved Connector 16"/>
          <p:cNvCxnSpPr>
            <a:stCxn id="5" idx="2"/>
          </p:cNvCxnSpPr>
          <p:nvPr/>
        </p:nvCxnSpPr>
        <p:spPr>
          <a:xfrm rot="16200000" flipH="1">
            <a:off x="3956566" y="1213366"/>
            <a:ext cx="11668" cy="3505200"/>
          </a:xfrm>
          <a:prstGeom prst="curvedConnector3">
            <a:avLst>
              <a:gd name="adj1" fmla="val 4018411"/>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10" idx="2"/>
          </p:cNvCxnSpPr>
          <p:nvPr/>
        </p:nvCxnSpPr>
        <p:spPr>
          <a:xfrm>
            <a:off x="7848600" y="2743200"/>
            <a:ext cx="533400" cy="1588"/>
          </a:xfrm>
          <a:prstGeom prst="straightConnector1">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7924800" y="2362200"/>
            <a:ext cx="533400" cy="228600"/>
          </a:xfrm>
          <a:prstGeom prst="straightConnector1">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5400000" flipH="1" flipV="1">
            <a:off x="8153400" y="2895600"/>
            <a:ext cx="304800" cy="304800"/>
          </a:xfrm>
          <a:prstGeom prst="straightConnector1">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6019800" y="2743200"/>
            <a:ext cx="1066800" cy="1588"/>
          </a:xfrm>
          <a:prstGeom prst="line">
            <a:avLst/>
          </a:prstGeom>
          <a:ln w="508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graphicFrame>
        <p:nvGraphicFramePr>
          <p:cNvPr id="4" name="Content Placeholder 3"/>
          <p:cNvGraphicFramePr>
            <a:graphicFrameLocks noGrp="1"/>
          </p:cNvGraphicFramePr>
          <p:nvPr>
            <p:ph idx="1"/>
          </p:nvPr>
        </p:nvGraphicFramePr>
        <p:xfrm>
          <a:off x="457200" y="3048000"/>
          <a:ext cx="8229600" cy="1483360"/>
        </p:xfrm>
        <a:graphic>
          <a:graphicData uri="http://schemas.openxmlformats.org/drawingml/2006/table">
            <a:tbl>
              <a:tblPr firstRow="1" bandRow="1">
                <a:tableStyleId>{7DF18680-E054-41AD-8BC1-D1AEF772440D}</a:tableStyleId>
              </a:tblPr>
              <a:tblGrid>
                <a:gridCol w="3276600"/>
                <a:gridCol w="3429000"/>
                <a:gridCol w="1524000"/>
              </a:tblGrid>
              <a:tr h="370840">
                <a:tc>
                  <a:txBody>
                    <a:bodyPr/>
                    <a:lstStyle/>
                    <a:p>
                      <a:pPr algn="ctr"/>
                      <a:r>
                        <a:rPr lang="en-US" dirty="0" smtClean="0"/>
                        <a:t>Problem</a:t>
                      </a:r>
                      <a:endParaRPr lang="en-US" dirty="0"/>
                    </a:p>
                  </a:txBody>
                  <a:tcPr/>
                </a:tc>
                <a:tc>
                  <a:txBody>
                    <a:bodyPr/>
                    <a:lstStyle/>
                    <a:p>
                      <a:pPr algn="ctr"/>
                      <a:r>
                        <a:rPr lang="en-US" dirty="0" smtClean="0"/>
                        <a:t>Solution</a:t>
                      </a:r>
                      <a:endParaRPr lang="en-US" dirty="0"/>
                    </a:p>
                  </a:txBody>
                  <a:tcPr/>
                </a:tc>
                <a:tc>
                  <a:txBody>
                    <a:bodyPr/>
                    <a:lstStyle/>
                    <a:p>
                      <a:pPr algn="ctr"/>
                      <a:r>
                        <a:rPr lang="en-US" dirty="0" smtClean="0"/>
                        <a:t>Status</a:t>
                      </a:r>
                      <a:endParaRPr lang="en-US" dirty="0"/>
                    </a:p>
                  </a:txBody>
                  <a:tcPr/>
                </a:tc>
              </a:tr>
              <a:tr h="370840">
                <a:tc>
                  <a:txBody>
                    <a:bodyPr/>
                    <a:lstStyle/>
                    <a:p>
                      <a:pPr algn="ctr"/>
                      <a:r>
                        <a:rPr lang="en-US" dirty="0" smtClean="0"/>
                        <a:t>Security</a:t>
                      </a:r>
                      <a:r>
                        <a:rPr lang="en-US" baseline="0" dirty="0" smtClean="0"/>
                        <a:t> risk</a:t>
                      </a:r>
                      <a:endParaRPr lang="en-US" dirty="0"/>
                    </a:p>
                  </a:txBody>
                  <a:tcPr>
                    <a:solidFill>
                      <a:srgbClr val="92D050"/>
                    </a:solidFill>
                  </a:tcPr>
                </a:tc>
                <a:tc>
                  <a:txBody>
                    <a:bodyPr/>
                    <a:lstStyle/>
                    <a:p>
                      <a:pPr algn="ctr"/>
                      <a:r>
                        <a:rPr lang="en-US" dirty="0" smtClean="0"/>
                        <a:t>Private</a:t>
                      </a:r>
                      <a:r>
                        <a:rPr lang="en-US" baseline="0" dirty="0" smtClean="0"/>
                        <a:t> service discovery</a:t>
                      </a:r>
                      <a:endParaRPr lang="en-US" dirty="0"/>
                    </a:p>
                  </a:txBody>
                  <a:tcPr>
                    <a:solidFill>
                      <a:srgbClr val="92D050"/>
                    </a:solidFill>
                  </a:tcPr>
                </a:tc>
                <a:tc>
                  <a:txBody>
                    <a:bodyPr/>
                    <a:lstStyle/>
                    <a:p>
                      <a:pPr algn="ctr"/>
                      <a:r>
                        <a:rPr lang="en-US" dirty="0" smtClean="0"/>
                        <a:t>Completed</a:t>
                      </a:r>
                      <a:endParaRPr lang="en-US" dirty="0"/>
                    </a:p>
                  </a:txBody>
                  <a:tcPr>
                    <a:solidFill>
                      <a:srgbClr val="92D050"/>
                    </a:solidFill>
                  </a:tcPr>
                </a:tc>
              </a:tr>
              <a:tr h="370840">
                <a:tc>
                  <a:txBody>
                    <a:bodyPr/>
                    <a:lstStyle/>
                    <a:p>
                      <a:pPr algn="ctr"/>
                      <a:r>
                        <a:rPr lang="en-US" dirty="0" smtClean="0"/>
                        <a:t>Over-crowded frequency bands</a:t>
                      </a:r>
                      <a:endParaRPr lang="en-US" dirty="0"/>
                    </a:p>
                  </a:txBody>
                  <a:tcPr/>
                </a:tc>
                <a:tc>
                  <a:txBody>
                    <a:bodyPr/>
                    <a:lstStyle/>
                    <a:p>
                      <a:pPr algn="ctr"/>
                      <a:r>
                        <a:rPr lang="en-US" dirty="0" smtClean="0"/>
                        <a:t>Asynchronous channel discovery</a:t>
                      </a:r>
                      <a:endParaRPr lang="en-US" dirty="0"/>
                    </a:p>
                  </a:txBody>
                  <a:tcPr/>
                </a:tc>
                <a:tc>
                  <a:txBody>
                    <a:bodyPr/>
                    <a:lstStyle/>
                    <a:p>
                      <a:pPr algn="ctr"/>
                      <a:r>
                        <a:rPr lang="en-US" dirty="0" smtClean="0"/>
                        <a:t>Ongoing</a:t>
                      </a:r>
                      <a:endParaRPr lang="en-US" dirty="0"/>
                    </a:p>
                  </a:txBody>
                  <a:tcPr/>
                </a:tc>
              </a:tr>
              <a:tr h="370840">
                <a:tc>
                  <a:txBody>
                    <a:bodyPr/>
                    <a:lstStyle/>
                    <a:p>
                      <a:pPr algn="ctr"/>
                      <a:r>
                        <a:rPr lang="en-US" dirty="0" smtClean="0"/>
                        <a:t>Limited power supply</a:t>
                      </a:r>
                      <a:endParaRPr lang="en-US" dirty="0"/>
                    </a:p>
                  </a:txBody>
                  <a:tcPr/>
                </a:tc>
                <a:tc>
                  <a:txBody>
                    <a:bodyPr/>
                    <a:lstStyle/>
                    <a:p>
                      <a:pPr algn="ctr"/>
                      <a:r>
                        <a:rPr lang="en-US" dirty="0" smtClean="0"/>
                        <a:t>Energy efficient relay discovery</a:t>
                      </a:r>
                      <a:endParaRPr lang="en-US" dirty="0"/>
                    </a:p>
                  </a:txBody>
                  <a:tcPr/>
                </a:tc>
                <a:tc>
                  <a:txBody>
                    <a:bodyPr/>
                    <a:lstStyle/>
                    <a:p>
                      <a:pPr algn="ctr"/>
                      <a:r>
                        <a:rPr lang="en-US" dirty="0" smtClean="0"/>
                        <a:t>Ongoing</a:t>
                      </a:r>
                      <a:endParaRPr lang="en-US" dirty="0"/>
                    </a:p>
                  </a:txBody>
                  <a:tcPr/>
                </a:tc>
              </a:tr>
            </a:tbl>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880"/>
            <a:ext cx="9144000" cy="1111664"/>
          </a:xfrm>
        </p:spPr>
        <p:txBody>
          <a:bodyPr/>
          <a:lstStyle/>
          <a:p>
            <a:r>
              <a:rPr lang="en-US" dirty="0" smtClean="0"/>
              <a:t>Asynchronous channel discovery: </a:t>
            </a:r>
            <a:r>
              <a:rPr lang="en-US" sz="4400" dirty="0" smtClean="0"/>
              <a:t>Lower-bound</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pPr lvl="1"/>
            <a:r>
              <a:rPr lang="en-US" dirty="0" smtClean="0"/>
              <a:t>Avoid coloring of two consecutive edges with same color.</a:t>
            </a:r>
          </a:p>
          <a:p>
            <a:pPr lvl="1"/>
            <a:r>
              <a:rPr lang="en-US" dirty="0" smtClean="0"/>
              <a:t>By </a:t>
            </a:r>
            <a:r>
              <a:rPr lang="en-US" dirty="0" smtClean="0">
                <a:hlinkClick r:id="rId2" action="ppaction://hlinksldjump"/>
              </a:rPr>
              <a:t>Ramsey’s theorem</a:t>
            </a:r>
            <a:r>
              <a:rPr lang="en-US" dirty="0" smtClean="0"/>
              <a:t>, mono-chromatic triangle forms when n ≥ e (2</a:t>
            </a:r>
            <a:r>
              <a:rPr lang="en-US" baseline="30000" dirty="0" smtClean="0"/>
              <a:t>T</a:t>
            </a:r>
            <a:r>
              <a:rPr lang="en-US" dirty="0" smtClean="0"/>
              <a:t>)!</a:t>
            </a:r>
          </a:p>
          <a:p>
            <a:pPr lvl="1"/>
            <a:r>
              <a:rPr lang="en-US" dirty="0" smtClean="0"/>
              <a:t>So, we require, n ≤ e (2</a:t>
            </a:r>
            <a:r>
              <a:rPr lang="en-US" baseline="30000" dirty="0" smtClean="0"/>
              <a:t>T</a:t>
            </a:r>
            <a:r>
              <a:rPr lang="en-US" dirty="0" smtClean="0"/>
              <a:t>)!. Thus, T = Ω (log </a:t>
            </a:r>
            <a:r>
              <a:rPr lang="en-US" dirty="0" err="1" smtClean="0"/>
              <a:t>log</a:t>
            </a:r>
            <a:r>
              <a:rPr lang="en-US" dirty="0" smtClean="0"/>
              <a:t> n)</a:t>
            </a:r>
          </a:p>
          <a:p>
            <a:pPr lvl="1"/>
            <a:endParaRPr lang="en-US" dirty="0" smtClean="0"/>
          </a:p>
          <a:p>
            <a:pPr lvl="1"/>
            <a:endParaRPr lang="en-US" dirty="0" smtClean="0"/>
          </a:p>
        </p:txBody>
      </p:sp>
      <p:sp>
        <p:nvSpPr>
          <p:cNvPr id="5" name="Oval 4"/>
          <p:cNvSpPr/>
          <p:nvPr/>
        </p:nvSpPr>
        <p:spPr>
          <a:xfrm>
            <a:off x="2819400" y="1981200"/>
            <a:ext cx="457200" cy="457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895600" y="2057400"/>
            <a:ext cx="304800" cy="369332"/>
          </a:xfrm>
          <a:prstGeom prst="rect">
            <a:avLst/>
          </a:prstGeom>
          <a:noFill/>
        </p:spPr>
        <p:txBody>
          <a:bodyPr wrap="square" rtlCol="0">
            <a:spAutoFit/>
          </a:bodyPr>
          <a:lstStyle/>
          <a:p>
            <a:r>
              <a:rPr lang="en-US" dirty="0" smtClean="0"/>
              <a:t>i</a:t>
            </a:r>
            <a:endParaRPr lang="en-US" dirty="0"/>
          </a:p>
        </p:txBody>
      </p:sp>
      <p:sp>
        <p:nvSpPr>
          <p:cNvPr id="7" name="Oval 6"/>
          <p:cNvSpPr/>
          <p:nvPr/>
        </p:nvSpPr>
        <p:spPr>
          <a:xfrm>
            <a:off x="4495800" y="1905000"/>
            <a:ext cx="457200" cy="457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4572000" y="1981200"/>
            <a:ext cx="304800" cy="369332"/>
          </a:xfrm>
          <a:prstGeom prst="rect">
            <a:avLst/>
          </a:prstGeom>
          <a:noFill/>
        </p:spPr>
        <p:txBody>
          <a:bodyPr wrap="square" rtlCol="0">
            <a:spAutoFit/>
          </a:bodyPr>
          <a:lstStyle/>
          <a:p>
            <a:r>
              <a:rPr lang="en-US" dirty="0" smtClean="0"/>
              <a:t>j</a:t>
            </a:r>
            <a:endParaRPr lang="en-US" dirty="0"/>
          </a:p>
        </p:txBody>
      </p:sp>
      <p:sp>
        <p:nvSpPr>
          <p:cNvPr id="9" name="Oval 8"/>
          <p:cNvSpPr/>
          <p:nvPr/>
        </p:nvSpPr>
        <p:spPr>
          <a:xfrm>
            <a:off x="5943600" y="1905000"/>
            <a:ext cx="457200" cy="457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6019800" y="1981200"/>
            <a:ext cx="304800" cy="369332"/>
          </a:xfrm>
          <a:prstGeom prst="rect">
            <a:avLst/>
          </a:prstGeom>
          <a:noFill/>
        </p:spPr>
        <p:txBody>
          <a:bodyPr wrap="square" rtlCol="0">
            <a:spAutoFit/>
          </a:bodyPr>
          <a:lstStyle/>
          <a:p>
            <a:r>
              <a:rPr lang="en-US" dirty="0" smtClean="0"/>
              <a:t>k</a:t>
            </a:r>
            <a:endParaRPr lang="en-US" dirty="0"/>
          </a:p>
        </p:txBody>
      </p:sp>
      <p:cxnSp>
        <p:nvCxnSpPr>
          <p:cNvPr id="12" name="Straight Arrow Connector 11"/>
          <p:cNvCxnSpPr>
            <a:stCxn id="5" idx="6"/>
            <a:endCxn id="7" idx="2"/>
          </p:cNvCxnSpPr>
          <p:nvPr/>
        </p:nvCxnSpPr>
        <p:spPr>
          <a:xfrm flipV="1">
            <a:off x="3276600" y="2133600"/>
            <a:ext cx="1219200" cy="762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7" idx="6"/>
            <a:endCxn id="9" idx="2"/>
          </p:cNvCxnSpPr>
          <p:nvPr/>
        </p:nvCxnSpPr>
        <p:spPr>
          <a:xfrm>
            <a:off x="4953000" y="2133600"/>
            <a:ext cx="990600" cy="158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8" name="Curved Connector 17"/>
          <p:cNvCxnSpPr>
            <a:stCxn id="5" idx="4"/>
            <a:endCxn id="9" idx="4"/>
          </p:cNvCxnSpPr>
          <p:nvPr/>
        </p:nvCxnSpPr>
        <p:spPr>
          <a:xfrm rot="5400000" flipH="1" flipV="1">
            <a:off x="4572000" y="838200"/>
            <a:ext cx="76200" cy="3124200"/>
          </a:xfrm>
          <a:prstGeom prst="curvedConnector3">
            <a:avLst>
              <a:gd name="adj1" fmla="val -300000"/>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25" name="Flowchart: Process 24"/>
          <p:cNvSpPr/>
          <p:nvPr/>
        </p:nvSpPr>
        <p:spPr>
          <a:xfrm>
            <a:off x="8305800" y="4648200"/>
            <a:ext cx="228600" cy="228600"/>
          </a:xfrm>
          <a:prstGeom prst="flowChartProcess">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3581400" y="1828800"/>
            <a:ext cx="533400" cy="369332"/>
          </a:xfrm>
          <a:prstGeom prst="rect">
            <a:avLst/>
          </a:prstGeom>
          <a:noFill/>
        </p:spPr>
        <p:txBody>
          <a:bodyPr wrap="square" rtlCol="0">
            <a:spAutoFit/>
          </a:bodyPr>
          <a:lstStyle/>
          <a:p>
            <a:r>
              <a:rPr lang="en-US" dirty="0" smtClean="0"/>
              <a:t>A</a:t>
            </a:r>
            <a:endParaRPr lang="en-US" dirty="0"/>
          </a:p>
        </p:txBody>
      </p:sp>
      <p:sp>
        <p:nvSpPr>
          <p:cNvPr id="16" name="TextBox 15"/>
          <p:cNvSpPr txBox="1"/>
          <p:nvPr/>
        </p:nvSpPr>
        <p:spPr>
          <a:xfrm>
            <a:off x="5105400" y="1752600"/>
            <a:ext cx="304800" cy="369332"/>
          </a:xfrm>
          <a:prstGeom prst="rect">
            <a:avLst/>
          </a:prstGeom>
          <a:noFill/>
        </p:spPr>
        <p:txBody>
          <a:bodyPr wrap="square" rtlCol="0">
            <a:spAutoFit/>
          </a:bodyPr>
          <a:lstStyle/>
          <a:p>
            <a:r>
              <a:rPr lang="en-US" dirty="0" smtClean="0"/>
              <a:t>B</a:t>
            </a:r>
            <a:endParaRPr lang="en-US" baseline="-250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111664"/>
          </a:xfrm>
        </p:spPr>
        <p:txBody>
          <a:bodyPr>
            <a:normAutofit fontScale="90000"/>
          </a:bodyPr>
          <a:lstStyle/>
          <a:p>
            <a:r>
              <a:rPr lang="en-US" dirty="0" smtClean="0"/>
              <a:t>Asynchronous channel discovery: </a:t>
            </a:r>
            <a:r>
              <a:rPr lang="en-US" sz="4000" dirty="0" smtClean="0"/>
              <a:t>Proposed-research</a:t>
            </a:r>
            <a:endParaRPr lang="en-US" sz="4000" dirty="0"/>
          </a:p>
        </p:txBody>
      </p:sp>
      <p:sp>
        <p:nvSpPr>
          <p:cNvPr id="3" name="Content Placeholder 2"/>
          <p:cNvSpPr>
            <a:spLocks noGrp="1"/>
          </p:cNvSpPr>
          <p:nvPr>
            <p:ph idx="1"/>
          </p:nvPr>
        </p:nvSpPr>
        <p:spPr/>
        <p:txBody>
          <a:bodyPr/>
          <a:lstStyle/>
          <a:p>
            <a:r>
              <a:rPr lang="en-US" dirty="0" smtClean="0"/>
              <a:t>Extend upper and lower bounds to more general case, where each agent has access to more than 2 channels in asynchronous and asymmetric settings.</a:t>
            </a:r>
          </a:p>
          <a:p>
            <a:endParaRPr lang="en-US" dirty="0" smtClean="0"/>
          </a:p>
          <a:p>
            <a:r>
              <a:rPr lang="en-US" dirty="0" smtClean="0"/>
              <a:t>Propose efficient algorithm for rendezvous problem in presence of jammers in one or more frequency bands.</a:t>
            </a:r>
          </a:p>
          <a:p>
            <a:endParaRPr lang="en-US" dirty="0" smtClean="0"/>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Energy-efficient relay discovery</a:t>
            </a:r>
            <a:endParaRPr lang="en-US" dirty="0"/>
          </a:p>
        </p:txBody>
      </p:sp>
      <p:sp>
        <p:nvSpPr>
          <p:cNvPr id="3" name="Content Placeholder 2"/>
          <p:cNvSpPr>
            <a:spLocks noGrp="1"/>
          </p:cNvSpPr>
          <p:nvPr>
            <p:ph idx="1"/>
          </p:nvPr>
        </p:nvSpPr>
        <p:spPr/>
        <p:txBody>
          <a:bodyPr/>
          <a:lstStyle/>
          <a:p>
            <a:r>
              <a:rPr lang="en-US" dirty="0" smtClean="0"/>
              <a:t>Wireless nodes use on-board battery power.</a:t>
            </a:r>
          </a:p>
          <a:p>
            <a:r>
              <a:rPr lang="en-US" dirty="0" smtClean="0"/>
              <a:t>Power saving is essential for long life.</a:t>
            </a:r>
          </a:p>
          <a:p>
            <a:r>
              <a:rPr lang="en-US" dirty="0" smtClean="0"/>
              <a:t>Wireless subsystem most energy hungry module.</a:t>
            </a:r>
          </a:p>
          <a:p>
            <a:r>
              <a:rPr lang="en-US" dirty="0" smtClean="0"/>
              <a:t>Techniques:</a:t>
            </a:r>
          </a:p>
          <a:p>
            <a:pPr lvl="1">
              <a:buFont typeface="Wingdings" pitchFamily="2" charset="2"/>
              <a:buChar char="§"/>
            </a:pPr>
            <a:r>
              <a:rPr lang="en-US" sz="2400" dirty="0" smtClean="0"/>
              <a:t>Energy accumulation</a:t>
            </a:r>
          </a:p>
          <a:p>
            <a:pPr lvl="1">
              <a:buNone/>
            </a:pPr>
            <a:r>
              <a:rPr lang="en-US" sz="2400" dirty="0" smtClean="0"/>
              <a:t>                </a:t>
            </a:r>
            <a:r>
              <a:rPr lang="en-US" sz="2400" b="1" dirty="0" smtClean="0"/>
              <a:t>or,</a:t>
            </a:r>
          </a:p>
          <a:p>
            <a:pPr lvl="1">
              <a:buFont typeface="Wingdings" pitchFamily="2" charset="2"/>
              <a:buChar char="§"/>
            </a:pPr>
            <a:r>
              <a:rPr lang="en-US" sz="2400" dirty="0" smtClean="0"/>
              <a:t>Stochastic routing</a:t>
            </a:r>
            <a:endParaRPr lang="en-US" sz="24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accumulation: Motivation</a:t>
            </a:r>
            <a:endParaRPr lang="en-US" dirty="0"/>
          </a:p>
        </p:txBody>
      </p:sp>
      <p:sp>
        <p:nvSpPr>
          <p:cNvPr id="3" name="Content Placeholder 2"/>
          <p:cNvSpPr>
            <a:spLocks noGrp="1"/>
          </p:cNvSpPr>
          <p:nvPr>
            <p:ph idx="1"/>
          </p:nvPr>
        </p:nvSpPr>
        <p:spPr>
          <a:xfrm>
            <a:off x="381000" y="1600200"/>
            <a:ext cx="8229600" cy="5715000"/>
          </a:xfrm>
        </p:spPr>
        <p:txBody>
          <a:bodyPr/>
          <a:lstStyle/>
          <a:p>
            <a:r>
              <a:rPr lang="en-US" dirty="0" smtClean="0"/>
              <a:t>Traditional radio:</a:t>
            </a:r>
          </a:p>
          <a:p>
            <a:pPr lvl="1">
              <a:buFont typeface="Wingdings" pitchFamily="2" charset="2"/>
              <a:buChar char="§"/>
            </a:pPr>
            <a:r>
              <a:rPr lang="en-US" dirty="0" smtClean="0"/>
              <a:t>Reception power threshold (t) set much higher than noise floor.</a:t>
            </a:r>
          </a:p>
          <a:p>
            <a:pPr lvl="1">
              <a:buFont typeface="Wingdings" pitchFamily="2" charset="2"/>
              <a:buChar char="§"/>
            </a:pPr>
            <a:r>
              <a:rPr lang="en-US" dirty="0" smtClean="0"/>
              <a:t>Any packet with reception power less than t (unreliable packet) is dropped.</a:t>
            </a:r>
          </a:p>
          <a:p>
            <a:pPr lvl="1">
              <a:buFont typeface="Wingdings" pitchFamily="2" charset="2"/>
              <a:buChar char="§"/>
            </a:pPr>
            <a:r>
              <a:rPr lang="en-US" dirty="0" smtClean="0"/>
              <a:t>Disadvantage:</a:t>
            </a:r>
          </a:p>
          <a:p>
            <a:pPr lvl="2"/>
            <a:r>
              <a:rPr lang="en-US" dirty="0" smtClean="0"/>
              <a:t>Energy wastage due to dropping of unreliable packet.</a:t>
            </a:r>
          </a:p>
          <a:p>
            <a:pPr lvl="2">
              <a:buNone/>
            </a:pPr>
            <a:endParaRPr lang="en-US" dirty="0" smtClean="0"/>
          </a:p>
          <a:p>
            <a:pPr>
              <a:lnSpc>
                <a:spcPct val="100000"/>
              </a:lnSpc>
            </a:pPr>
            <a:r>
              <a:rPr lang="en-US" dirty="0" smtClean="0"/>
              <a:t>Energy-accumulative radio:</a:t>
            </a:r>
          </a:p>
          <a:p>
            <a:pPr lvl="1">
              <a:buFont typeface="Wingdings" pitchFamily="2" charset="2"/>
              <a:buChar char="§"/>
            </a:pPr>
            <a:r>
              <a:rPr lang="en-US" dirty="0" smtClean="0"/>
              <a:t>Multiple unreliable transmissions of a packet are stored.</a:t>
            </a:r>
          </a:p>
          <a:p>
            <a:pPr lvl="1">
              <a:buFont typeface="Wingdings" pitchFamily="2" charset="2"/>
              <a:buChar char="§"/>
            </a:pPr>
            <a:r>
              <a:rPr lang="en-US" dirty="0" smtClean="0"/>
              <a:t>An unreliable packet is decoded using maximal ratio combiner, when aggregated power of previous transmissions is more than t.</a:t>
            </a:r>
          </a:p>
          <a:p>
            <a:pPr lvl="1">
              <a:buFont typeface="Wingdings" pitchFamily="2" charset="2"/>
              <a:buChar char="§"/>
            </a:pPr>
            <a:r>
              <a:rPr lang="en-US" dirty="0" smtClean="0"/>
              <a:t>Challenge:</a:t>
            </a:r>
          </a:p>
          <a:p>
            <a:pPr lvl="2"/>
            <a:r>
              <a:rPr lang="en-US" dirty="0" smtClean="0"/>
              <a:t>Low interference medium.</a:t>
            </a:r>
          </a:p>
          <a:p>
            <a:pPr lvl="2"/>
            <a:r>
              <a:rPr lang="en-US" dirty="0" smtClean="0"/>
              <a:t>Synchronized transmissions.</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accumulation: Existing results</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pPr>
              <a:lnSpc>
                <a:spcPct val="100000"/>
              </a:lnSpc>
            </a:pPr>
            <a:r>
              <a:rPr lang="en-US" dirty="0" smtClean="0"/>
              <a:t>Minimum energy broadcast problem</a:t>
            </a:r>
            <a:r>
              <a:rPr lang="en-US" baseline="30000" dirty="0" smtClean="0"/>
              <a:t>†</a:t>
            </a:r>
            <a:r>
              <a:rPr lang="en-US" dirty="0" smtClean="0"/>
              <a:t>:</a:t>
            </a:r>
          </a:p>
          <a:p>
            <a:pPr lvl="1">
              <a:buClr>
                <a:srgbClr val="FF0000"/>
              </a:buClr>
              <a:buFont typeface="Wingdings" pitchFamily="2" charset="2"/>
              <a:buChar char="§"/>
            </a:pPr>
            <a:r>
              <a:rPr lang="en-US" dirty="0" smtClean="0">
                <a:solidFill>
                  <a:srgbClr val="FF0000"/>
                </a:solidFill>
              </a:rPr>
              <a:t> NP-complete. </a:t>
            </a:r>
            <a:endParaRPr lang="en-US" dirty="0" smtClean="0"/>
          </a:p>
          <a:p>
            <a:r>
              <a:rPr lang="en-US" dirty="0" smtClean="0"/>
              <a:t>Delay-constrained minimum energy broadcast problem</a:t>
            </a:r>
            <a:r>
              <a:rPr lang="en-US" baseline="30000" dirty="0" smtClean="0"/>
              <a:t>‡</a:t>
            </a:r>
            <a:r>
              <a:rPr lang="en-US" dirty="0" smtClean="0"/>
              <a:t>:</a:t>
            </a:r>
          </a:p>
          <a:p>
            <a:pPr lvl="1">
              <a:buFont typeface="Wingdings" pitchFamily="2" charset="2"/>
              <a:buChar char="§"/>
            </a:pPr>
            <a:r>
              <a:rPr lang="en-US" dirty="0" smtClean="0"/>
              <a:t>NP-complete</a:t>
            </a:r>
          </a:p>
          <a:p>
            <a:pPr lvl="1">
              <a:buFont typeface="Wingdings" pitchFamily="2" charset="2"/>
              <a:buChar char="§"/>
            </a:pPr>
            <a:r>
              <a:rPr lang="en-US" dirty="0" smtClean="0"/>
              <a:t>o(log n)-</a:t>
            </a:r>
            <a:r>
              <a:rPr lang="en-US" dirty="0" err="1" smtClean="0"/>
              <a:t>inapproximable</a:t>
            </a:r>
            <a:r>
              <a:rPr lang="en-US" dirty="0" smtClean="0"/>
              <a:t>. (n: number of nodes in network)</a:t>
            </a:r>
          </a:p>
          <a:p>
            <a:r>
              <a:rPr lang="en-US" dirty="0" smtClean="0"/>
              <a:t>Minimum energy </a:t>
            </a:r>
            <a:r>
              <a:rPr lang="en-US" dirty="0" err="1" smtClean="0"/>
              <a:t>unicast</a:t>
            </a:r>
            <a:r>
              <a:rPr lang="en-US" dirty="0" smtClean="0"/>
              <a:t> problem with cap on total energy expenditure</a:t>
            </a:r>
            <a:r>
              <a:rPr lang="en-US" baseline="30000" dirty="0" smtClean="0"/>
              <a:t>§</a:t>
            </a:r>
            <a:r>
              <a:rPr lang="en-US" dirty="0" smtClean="0"/>
              <a:t>:</a:t>
            </a:r>
          </a:p>
          <a:p>
            <a:pPr lvl="1">
              <a:buFont typeface="Wingdings" pitchFamily="2" charset="2"/>
              <a:buChar char="§"/>
            </a:pPr>
            <a:r>
              <a:rPr lang="en-US" dirty="0" smtClean="0"/>
              <a:t>NP-complete</a:t>
            </a:r>
          </a:p>
          <a:p>
            <a:pPr>
              <a:buFont typeface="Wingdings" pitchFamily="2" charset="2"/>
              <a:buChar char="§"/>
            </a:pPr>
            <a:endParaRPr lang="en-US" dirty="0" smtClean="0"/>
          </a:p>
        </p:txBody>
      </p:sp>
      <p:sp>
        <p:nvSpPr>
          <p:cNvPr id="4" name="Rounded Rectangle 3"/>
          <p:cNvSpPr/>
          <p:nvPr/>
        </p:nvSpPr>
        <p:spPr>
          <a:xfrm>
            <a:off x="533400" y="4800599"/>
            <a:ext cx="7924800" cy="1905001"/>
          </a:xfrm>
          <a:prstGeom prst="roundRect">
            <a:avLst/>
          </a:prstGeom>
          <a:gradFill>
            <a:gsLst>
              <a:gs pos="0">
                <a:srgbClr val="FFEFD1"/>
              </a:gs>
              <a:gs pos="64999">
                <a:srgbClr val="F0EBD5"/>
              </a:gs>
              <a:gs pos="100000">
                <a:srgbClr val="D1C39F"/>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09600" y="4800600"/>
            <a:ext cx="7848600" cy="1600438"/>
          </a:xfrm>
          <a:prstGeom prst="rect">
            <a:avLst/>
          </a:prstGeom>
          <a:noFill/>
        </p:spPr>
        <p:txBody>
          <a:bodyPr wrap="square" rtlCol="0">
            <a:spAutoFit/>
          </a:bodyPr>
          <a:lstStyle/>
          <a:p>
            <a:r>
              <a:rPr lang="en-US" dirty="0" smtClean="0"/>
              <a:t>Reference:</a:t>
            </a:r>
          </a:p>
          <a:p>
            <a:r>
              <a:rPr lang="en-US" sz="1600" dirty="0" smtClean="0"/>
              <a:t>† I. </a:t>
            </a:r>
            <a:r>
              <a:rPr lang="en-US" sz="1600" dirty="0" err="1" smtClean="0"/>
              <a:t>Maric</a:t>
            </a:r>
            <a:r>
              <a:rPr lang="en-US" sz="1600" dirty="0" smtClean="0"/>
              <a:t>, R. Yates, Efficient </a:t>
            </a:r>
            <a:r>
              <a:rPr lang="en-US" sz="1600" dirty="0" err="1" smtClean="0"/>
              <a:t>multihop</a:t>
            </a:r>
            <a:r>
              <a:rPr lang="en-US" sz="1600" dirty="0" smtClean="0"/>
              <a:t> broadcast for wideband systems</a:t>
            </a:r>
            <a:endParaRPr lang="en-US" sz="1700" dirty="0" smtClean="0"/>
          </a:p>
          <a:p>
            <a:pPr>
              <a:buNone/>
            </a:pPr>
            <a:r>
              <a:rPr lang="en-US" sz="1600" dirty="0" smtClean="0"/>
              <a:t>‡ M. </a:t>
            </a:r>
            <a:r>
              <a:rPr lang="en-US" sz="1600" dirty="0" err="1" smtClean="0"/>
              <a:t>Baghaie</a:t>
            </a:r>
            <a:r>
              <a:rPr lang="en-US" sz="1600" dirty="0" smtClean="0"/>
              <a:t>, B. </a:t>
            </a:r>
            <a:r>
              <a:rPr lang="en-US" sz="1600" dirty="0" err="1" smtClean="0"/>
              <a:t>Krishnamachari</a:t>
            </a:r>
            <a:r>
              <a:rPr lang="en-US" sz="1600" dirty="0" smtClean="0"/>
              <a:t>, Delay constrained minimum energy broadcast in cooperative wireless networks</a:t>
            </a:r>
          </a:p>
          <a:p>
            <a:pPr>
              <a:buNone/>
            </a:pPr>
            <a:r>
              <a:rPr lang="en-US" sz="1600" dirty="0" smtClean="0"/>
              <a:t>§ J. Chen, L. </a:t>
            </a:r>
            <a:r>
              <a:rPr lang="en-US" sz="1600" dirty="0" err="1" smtClean="0"/>
              <a:t>Jia</a:t>
            </a:r>
            <a:r>
              <a:rPr lang="en-US" sz="1600" dirty="0" smtClean="0"/>
              <a:t>, X. Liu, G. </a:t>
            </a:r>
            <a:r>
              <a:rPr lang="en-US" sz="1600" dirty="0" err="1" smtClean="0"/>
              <a:t>Noubir</a:t>
            </a:r>
            <a:r>
              <a:rPr lang="en-US" sz="1600" dirty="0" smtClean="0"/>
              <a:t>, R. </a:t>
            </a:r>
            <a:r>
              <a:rPr lang="en-US" sz="1600" dirty="0" err="1" smtClean="0"/>
              <a:t>Sundaram</a:t>
            </a:r>
            <a:r>
              <a:rPr lang="en-US" sz="1600" dirty="0" smtClean="0"/>
              <a:t>, Minimum energy accumulation routing in wireless networks</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accumulation: Bug existing proof</a:t>
            </a:r>
            <a:endParaRPr lang="en-US" dirty="0"/>
          </a:p>
        </p:txBody>
      </p:sp>
      <p:sp>
        <p:nvSpPr>
          <p:cNvPr id="3" name="Content Placeholder 2"/>
          <p:cNvSpPr>
            <a:spLocks noGrp="1"/>
          </p:cNvSpPr>
          <p:nvPr>
            <p:ph idx="1"/>
          </p:nvPr>
        </p:nvSpPr>
        <p:spPr>
          <a:xfrm>
            <a:off x="457200" y="1600200"/>
            <a:ext cx="8839200" cy="4525963"/>
          </a:xfrm>
        </p:spPr>
        <p:txBody>
          <a:bodyPr/>
          <a:lstStyle/>
          <a:p>
            <a:r>
              <a:rPr lang="en-US" dirty="0" smtClean="0"/>
              <a:t>Theorem:</a:t>
            </a:r>
          </a:p>
          <a:p>
            <a:pPr>
              <a:buNone/>
            </a:pPr>
            <a:r>
              <a:rPr lang="en-US" dirty="0" smtClean="0"/>
              <a:t>         The existence of a schedule X such that, total power used by the schedule, p(X) ≤ B is NP-complete.</a:t>
            </a:r>
          </a:p>
          <a:p>
            <a:r>
              <a:rPr lang="en-US" dirty="0" smtClean="0"/>
              <a:t>Proof sketch:</a:t>
            </a:r>
          </a:p>
          <a:p>
            <a:pPr lvl="1">
              <a:buNone/>
            </a:pPr>
            <a:r>
              <a:rPr lang="en-US" dirty="0" smtClean="0"/>
              <a:t>Directed Hamilton Path Problem                         Accumulative relay problem</a:t>
            </a:r>
          </a:p>
          <a:p>
            <a:pPr lvl="1">
              <a:buNone/>
            </a:pPr>
            <a:r>
              <a:rPr lang="en-US" dirty="0" smtClean="0"/>
              <a:t>Given graph: G = (V, E)</a:t>
            </a:r>
          </a:p>
          <a:p>
            <a:pPr lvl="1">
              <a:buNone/>
            </a:pPr>
            <a:r>
              <a:rPr lang="en-US" dirty="0" smtClean="0"/>
              <a:t>Constructed graph: G’ = (V’, E’)</a:t>
            </a:r>
          </a:p>
          <a:p>
            <a:pPr lvl="1">
              <a:buNone/>
            </a:pPr>
            <a:r>
              <a:rPr lang="en-US" dirty="0" smtClean="0"/>
              <a:t>Claim: G has Hamilton path </a:t>
            </a:r>
            <a:r>
              <a:rPr lang="en-US" dirty="0" err="1" smtClean="0"/>
              <a:t>iff</a:t>
            </a:r>
            <a:r>
              <a:rPr lang="en-US" dirty="0" smtClean="0"/>
              <a:t> 2|V| is a feasible solution to accumulative</a:t>
            </a:r>
          </a:p>
          <a:p>
            <a:pPr lvl="1">
              <a:buNone/>
            </a:pPr>
            <a:r>
              <a:rPr lang="en-US" dirty="0" smtClean="0"/>
              <a:t>relay problem of G’.</a:t>
            </a:r>
          </a:p>
        </p:txBody>
      </p:sp>
      <p:sp>
        <p:nvSpPr>
          <p:cNvPr id="4" name="Right Arrow 3"/>
          <p:cNvSpPr/>
          <p:nvPr/>
        </p:nvSpPr>
        <p:spPr>
          <a:xfrm>
            <a:off x="4572000" y="3429000"/>
            <a:ext cx="12954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p:cBhvr override="childStyle">
                                        <p:cTn id="6" dur="500" fill="hold"/>
                                        <p:tgtEl>
                                          <p:spTgt spid="3">
                                            <p:txEl>
                                              <p:pRg st="6" end="6"/>
                                            </p:txEl>
                                          </p:spTgt>
                                        </p:tgtEl>
                                        <p:attrNameLst>
                                          <p:attrName>style.color</p:attrName>
                                        </p:attrNameLst>
                                      </p:cBhvr>
                                      <p:to>
                                        <a:srgbClr val="FF3300"/>
                                      </p:to>
                                    </p:animClr>
                                  </p:childTnLst>
                                </p:cTn>
                              </p:par>
                              <p:par>
                                <p:cTn id="7" presetID="3" presetClass="emph" presetSubtype="2" fill="hold" nodeType="withEffect">
                                  <p:stCondLst>
                                    <p:cond delay="0"/>
                                  </p:stCondLst>
                                  <p:childTnLst>
                                    <p:animClr clrSpc="rgb">
                                      <p:cBhvr override="childStyle">
                                        <p:cTn id="8" dur="500" fill="hold"/>
                                        <p:tgtEl>
                                          <p:spTgt spid="3">
                                            <p:txEl>
                                              <p:pRg st="7" end="7"/>
                                            </p:txEl>
                                          </p:spTgt>
                                        </p:tgtEl>
                                        <p:attrNameLst>
                                          <p:attrName>style.color</p:attrName>
                                        </p:attrNameLst>
                                      </p:cBhvr>
                                      <p:to>
                                        <a:srgbClr val="FF33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15400" cy="1111664"/>
          </a:xfrm>
        </p:spPr>
        <p:txBody>
          <a:bodyPr>
            <a:normAutofit/>
          </a:bodyPr>
          <a:lstStyle/>
          <a:p>
            <a:r>
              <a:rPr lang="en-US" dirty="0" smtClean="0"/>
              <a:t>Energy accumulation: </a:t>
            </a:r>
            <a:r>
              <a:rPr lang="en-US" sz="4000" dirty="0" smtClean="0"/>
              <a:t>Bug NP-completeness proof</a:t>
            </a:r>
            <a:endParaRPr lang="en-US" sz="4000" dirty="0"/>
          </a:p>
        </p:txBody>
      </p:sp>
      <p:sp>
        <p:nvSpPr>
          <p:cNvPr id="3" name="Content Placeholder 2"/>
          <p:cNvSpPr>
            <a:spLocks noGrp="1"/>
          </p:cNvSpPr>
          <p:nvPr>
            <p:ph idx="1"/>
          </p:nvPr>
        </p:nvSpPr>
        <p:spPr>
          <a:xfrm>
            <a:off x="457200" y="1600200"/>
            <a:ext cx="8229600" cy="5029200"/>
          </a:xfrm>
        </p:spPr>
        <p:txBody>
          <a:bodyPr>
            <a:normAutofit/>
          </a:bodyPr>
          <a:lstStyle/>
          <a:p>
            <a:r>
              <a:rPr lang="en-US" dirty="0" smtClean="0"/>
              <a:t>Example Graph (G = (V, E)):</a:t>
            </a:r>
          </a:p>
          <a:p>
            <a:endParaRPr lang="en-US" dirty="0" smtClean="0"/>
          </a:p>
          <a:p>
            <a:endParaRPr lang="en-US" dirty="0" smtClean="0"/>
          </a:p>
          <a:p>
            <a:endParaRPr lang="en-US" dirty="0" smtClean="0"/>
          </a:p>
          <a:p>
            <a:endParaRPr lang="en-US" dirty="0" smtClean="0"/>
          </a:p>
          <a:p>
            <a:pPr lvl="1">
              <a:buFont typeface="Wingdings" pitchFamily="2" charset="2"/>
              <a:buChar char="§"/>
            </a:pPr>
            <a:r>
              <a:rPr lang="en-US" dirty="0" smtClean="0"/>
              <a:t>Node 0 transmits a packet.</a:t>
            </a:r>
          </a:p>
          <a:p>
            <a:pPr lvl="1">
              <a:buFont typeface="Wingdings" pitchFamily="2" charset="2"/>
              <a:buChar char="§"/>
            </a:pPr>
            <a:r>
              <a:rPr lang="en-US" dirty="0" smtClean="0"/>
              <a:t>Node n is connected to other nodes with incoming edges, (</a:t>
            </a:r>
            <a:r>
              <a:rPr lang="en-US" dirty="0" err="1" smtClean="0"/>
              <a:t>i</a:t>
            </a:r>
            <a:r>
              <a:rPr lang="en-US" dirty="0" smtClean="0"/>
              <a:t>, n), for all </a:t>
            </a:r>
            <a:r>
              <a:rPr lang="en-US" dirty="0" err="1" smtClean="0"/>
              <a:t>i</a:t>
            </a:r>
            <a:r>
              <a:rPr lang="en-US" dirty="0" smtClean="0"/>
              <a:t> Є [1, n)</a:t>
            </a:r>
          </a:p>
          <a:p>
            <a:pPr lvl="1">
              <a:buFont typeface="Wingdings" pitchFamily="2" charset="2"/>
              <a:buChar char="§"/>
            </a:pPr>
            <a:r>
              <a:rPr lang="en-US" dirty="0" smtClean="0"/>
              <a:t>Node 1 is connected to other nodes with outgoing edges, (1, </a:t>
            </a:r>
            <a:r>
              <a:rPr lang="en-US" dirty="0" err="1" smtClean="0"/>
              <a:t>i</a:t>
            </a:r>
            <a:r>
              <a:rPr lang="en-US" dirty="0" smtClean="0"/>
              <a:t>), for all </a:t>
            </a:r>
            <a:r>
              <a:rPr lang="en-US" dirty="0" err="1" smtClean="0"/>
              <a:t>i</a:t>
            </a:r>
            <a:r>
              <a:rPr lang="en-US" dirty="0" smtClean="0"/>
              <a:t> Є [2, n]</a:t>
            </a:r>
          </a:p>
          <a:p>
            <a:pPr lvl="1">
              <a:buFont typeface="Wingdings" pitchFamily="2" charset="2"/>
              <a:buChar char="§"/>
            </a:pPr>
            <a:r>
              <a:rPr lang="en-US" dirty="0" smtClean="0"/>
              <a:t>Packet propagates in the direction of arrow. </a:t>
            </a:r>
          </a:p>
          <a:p>
            <a:pPr>
              <a:buNone/>
            </a:pPr>
            <a:r>
              <a:rPr lang="en-US" dirty="0" smtClean="0"/>
              <a:t>         </a:t>
            </a:r>
            <a:endParaRPr lang="en-US" dirty="0"/>
          </a:p>
        </p:txBody>
      </p:sp>
      <p:sp>
        <p:nvSpPr>
          <p:cNvPr id="4" name="Oval 3"/>
          <p:cNvSpPr/>
          <p:nvPr/>
        </p:nvSpPr>
        <p:spPr>
          <a:xfrm>
            <a:off x="1143000" y="2590800"/>
            <a:ext cx="457200" cy="457200"/>
          </a:xfrm>
          <a:prstGeom prst="ellipse">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219200" y="2667000"/>
            <a:ext cx="228600" cy="369332"/>
          </a:xfrm>
          <a:prstGeom prst="rect">
            <a:avLst/>
          </a:prstGeom>
          <a:noFill/>
        </p:spPr>
        <p:txBody>
          <a:bodyPr wrap="square" rtlCol="0">
            <a:spAutoFit/>
          </a:bodyPr>
          <a:lstStyle/>
          <a:p>
            <a:r>
              <a:rPr lang="en-US" dirty="0" smtClean="0"/>
              <a:t>0</a:t>
            </a:r>
            <a:endParaRPr lang="en-US" dirty="0"/>
          </a:p>
        </p:txBody>
      </p:sp>
      <p:sp>
        <p:nvSpPr>
          <p:cNvPr id="6" name="Oval 5"/>
          <p:cNvSpPr/>
          <p:nvPr/>
        </p:nvSpPr>
        <p:spPr>
          <a:xfrm>
            <a:off x="2209800" y="2590800"/>
            <a:ext cx="457200" cy="457200"/>
          </a:xfrm>
          <a:prstGeom prst="ellipse">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2286000" y="2667000"/>
            <a:ext cx="228600" cy="369332"/>
          </a:xfrm>
          <a:prstGeom prst="rect">
            <a:avLst/>
          </a:prstGeom>
          <a:noFill/>
        </p:spPr>
        <p:txBody>
          <a:bodyPr wrap="square" rtlCol="0">
            <a:spAutoFit/>
          </a:bodyPr>
          <a:lstStyle/>
          <a:p>
            <a:r>
              <a:rPr lang="en-US" dirty="0" smtClean="0"/>
              <a:t>1</a:t>
            </a:r>
            <a:endParaRPr lang="en-US" dirty="0"/>
          </a:p>
        </p:txBody>
      </p:sp>
      <p:sp>
        <p:nvSpPr>
          <p:cNvPr id="8" name="Oval 7"/>
          <p:cNvSpPr/>
          <p:nvPr/>
        </p:nvSpPr>
        <p:spPr>
          <a:xfrm>
            <a:off x="3352800" y="2590800"/>
            <a:ext cx="457200" cy="457200"/>
          </a:xfrm>
          <a:prstGeom prst="ellipse">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429000" y="2667000"/>
            <a:ext cx="228600" cy="369332"/>
          </a:xfrm>
          <a:prstGeom prst="rect">
            <a:avLst/>
          </a:prstGeom>
          <a:noFill/>
        </p:spPr>
        <p:txBody>
          <a:bodyPr wrap="square" rtlCol="0">
            <a:spAutoFit/>
          </a:bodyPr>
          <a:lstStyle/>
          <a:p>
            <a:r>
              <a:rPr lang="en-US" dirty="0" smtClean="0"/>
              <a:t>2</a:t>
            </a:r>
            <a:endParaRPr lang="en-US" dirty="0"/>
          </a:p>
        </p:txBody>
      </p:sp>
      <p:sp>
        <p:nvSpPr>
          <p:cNvPr id="10" name="Oval 9"/>
          <p:cNvSpPr/>
          <p:nvPr/>
        </p:nvSpPr>
        <p:spPr>
          <a:xfrm>
            <a:off x="7391400" y="2590800"/>
            <a:ext cx="457200" cy="457200"/>
          </a:xfrm>
          <a:prstGeom prst="ellipse">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7467600" y="2667000"/>
            <a:ext cx="228600" cy="369332"/>
          </a:xfrm>
          <a:prstGeom prst="rect">
            <a:avLst/>
          </a:prstGeom>
          <a:noFill/>
        </p:spPr>
        <p:txBody>
          <a:bodyPr wrap="square" rtlCol="0">
            <a:spAutoFit/>
          </a:bodyPr>
          <a:lstStyle/>
          <a:p>
            <a:r>
              <a:rPr lang="en-US" dirty="0" smtClean="0"/>
              <a:t>n</a:t>
            </a:r>
            <a:endParaRPr lang="en-US" dirty="0"/>
          </a:p>
        </p:txBody>
      </p:sp>
      <p:cxnSp>
        <p:nvCxnSpPr>
          <p:cNvPr id="13" name="Straight Arrow Connector 12"/>
          <p:cNvCxnSpPr>
            <a:stCxn id="4" idx="6"/>
            <a:endCxn id="6" idx="2"/>
          </p:cNvCxnSpPr>
          <p:nvPr/>
        </p:nvCxnSpPr>
        <p:spPr>
          <a:xfrm>
            <a:off x="1600200" y="2819400"/>
            <a:ext cx="609600" cy="1588"/>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6" idx="6"/>
            <a:endCxn id="8" idx="2"/>
          </p:cNvCxnSpPr>
          <p:nvPr/>
        </p:nvCxnSpPr>
        <p:spPr>
          <a:xfrm>
            <a:off x="2667000" y="2819400"/>
            <a:ext cx="685800" cy="1588"/>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4495800" y="2590800"/>
            <a:ext cx="457200" cy="457200"/>
          </a:xfrm>
          <a:prstGeom prst="ellipse">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572000" y="2667000"/>
            <a:ext cx="228600" cy="369332"/>
          </a:xfrm>
          <a:prstGeom prst="rect">
            <a:avLst/>
          </a:prstGeom>
          <a:noFill/>
        </p:spPr>
        <p:txBody>
          <a:bodyPr wrap="square" rtlCol="0">
            <a:spAutoFit/>
          </a:bodyPr>
          <a:lstStyle/>
          <a:p>
            <a:r>
              <a:rPr lang="en-US" dirty="0" smtClean="0"/>
              <a:t>3</a:t>
            </a:r>
            <a:endParaRPr lang="en-US" dirty="0"/>
          </a:p>
        </p:txBody>
      </p:sp>
      <p:cxnSp>
        <p:nvCxnSpPr>
          <p:cNvPr id="23" name="Curved Connector 22"/>
          <p:cNvCxnSpPr>
            <a:stCxn id="6" idx="7"/>
            <a:endCxn id="16" idx="1"/>
          </p:cNvCxnSpPr>
          <p:nvPr/>
        </p:nvCxnSpPr>
        <p:spPr>
          <a:xfrm rot="5400000" flipH="1" flipV="1">
            <a:off x="3581400" y="1676400"/>
            <a:ext cx="1588" cy="1962710"/>
          </a:xfrm>
          <a:prstGeom prst="curvedConnector3">
            <a:avLst>
              <a:gd name="adj1" fmla="val 18611776"/>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25" name="Curved Connector 24"/>
          <p:cNvCxnSpPr>
            <a:stCxn id="6" idx="0"/>
            <a:endCxn id="10" idx="0"/>
          </p:cNvCxnSpPr>
          <p:nvPr/>
        </p:nvCxnSpPr>
        <p:spPr>
          <a:xfrm rot="5400000" flipH="1" flipV="1">
            <a:off x="5029200" y="0"/>
            <a:ext cx="1588" cy="5181600"/>
          </a:xfrm>
          <a:prstGeom prst="curvedConnector3">
            <a:avLst>
              <a:gd name="adj1" fmla="val 34274885"/>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28" name="Curved Connector 27"/>
          <p:cNvCxnSpPr>
            <a:stCxn id="16" idx="5"/>
            <a:endCxn id="10" idx="3"/>
          </p:cNvCxnSpPr>
          <p:nvPr/>
        </p:nvCxnSpPr>
        <p:spPr>
          <a:xfrm rot="16200000" flipH="1">
            <a:off x="6172200" y="1694890"/>
            <a:ext cx="1588" cy="2572310"/>
          </a:xfrm>
          <a:prstGeom prst="curvedConnector3">
            <a:avLst>
              <a:gd name="adj1" fmla="val 18611776"/>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30" name="Curved Connector 29"/>
          <p:cNvCxnSpPr>
            <a:stCxn id="8" idx="4"/>
            <a:endCxn id="10" idx="4"/>
          </p:cNvCxnSpPr>
          <p:nvPr/>
        </p:nvCxnSpPr>
        <p:spPr>
          <a:xfrm rot="16200000" flipH="1">
            <a:off x="5600700" y="1028700"/>
            <a:ext cx="1588" cy="4038600"/>
          </a:xfrm>
          <a:prstGeom prst="curvedConnector3">
            <a:avLst>
              <a:gd name="adj1" fmla="val 3221846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5791200" y="2819400"/>
            <a:ext cx="762000" cy="1588"/>
          </a:xfrm>
          <a:prstGeom prst="line">
            <a:avLst/>
          </a:prstGeom>
          <a:ln w="50800">
            <a:solidFill>
              <a:schemeClr val="accent5">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5" name="Flowchart: Process 34"/>
          <p:cNvSpPr/>
          <p:nvPr/>
        </p:nvSpPr>
        <p:spPr>
          <a:xfrm>
            <a:off x="685800" y="4191000"/>
            <a:ext cx="8153400" cy="1143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1981200" y="4419600"/>
            <a:ext cx="4953000" cy="707886"/>
          </a:xfrm>
          <a:prstGeom prst="rect">
            <a:avLst/>
          </a:prstGeom>
          <a:noFill/>
        </p:spPr>
        <p:txBody>
          <a:bodyPr wrap="square" rtlCol="0">
            <a:spAutoFit/>
          </a:bodyPr>
          <a:lstStyle/>
          <a:p>
            <a:r>
              <a:rPr lang="en-US" sz="4000" dirty="0" smtClean="0"/>
              <a:t>No Hamilton Path !!!</a:t>
            </a: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1" nodeType="clickEffect">
                                  <p:stCondLst>
                                    <p:cond delay="0"/>
                                  </p:stCondLst>
                                  <p:childTnLst>
                                    <p:set>
                                      <p:cBhvr>
                                        <p:cTn id="6" dur="1" fill="hold">
                                          <p:stCondLst>
                                            <p:cond delay="0"/>
                                          </p:stCondLst>
                                        </p:cTn>
                                        <p:tgtEl>
                                          <p:spTgt spid="36"/>
                                        </p:tgtEl>
                                        <p:attrNameLst>
                                          <p:attrName>style.visibility</p:attrName>
                                        </p:attrNameLst>
                                      </p:cBhvr>
                                      <p:to>
                                        <p:strVal val="visible"/>
                                      </p:to>
                                    </p:set>
                                    <p:anim calcmode="lin" valueType="num">
                                      <p:cBhvr additive="base">
                                        <p:cTn id="7" dur="500" fill="hold"/>
                                        <p:tgtEl>
                                          <p:spTgt spid="36"/>
                                        </p:tgtEl>
                                        <p:attrNameLst>
                                          <p:attrName>ppt_x</p:attrName>
                                        </p:attrNameLst>
                                      </p:cBhvr>
                                      <p:tavLst>
                                        <p:tav tm="0">
                                          <p:val>
                                            <p:strVal val="#ppt_x"/>
                                          </p:val>
                                        </p:tav>
                                        <p:tav tm="100000">
                                          <p:val>
                                            <p:strVal val="#ppt_x"/>
                                          </p:val>
                                        </p:tav>
                                      </p:tavLst>
                                    </p:anim>
                                    <p:anim calcmode="lin" valueType="num">
                                      <p:cBhvr additive="base">
                                        <p:cTn id="8" dur="500" fill="hold"/>
                                        <p:tgtEl>
                                          <p:spTgt spid="36"/>
                                        </p:tgtEl>
                                        <p:attrNameLst>
                                          <p:attrName>ppt_y</p:attrName>
                                        </p:attrNameLst>
                                      </p:cBhvr>
                                      <p:tavLst>
                                        <p:tav tm="0">
                                          <p:val>
                                            <p:strVal val="1+#ppt_h/2"/>
                                          </p:val>
                                        </p:tav>
                                        <p:tav tm="100000">
                                          <p:val>
                                            <p:strVal val="#ppt_y"/>
                                          </p:val>
                                        </p:tav>
                                      </p:tavLst>
                                    </p:anim>
                                  </p:childTnLst>
                                </p:cTn>
                              </p:par>
                              <p:par>
                                <p:cTn id="9" presetID="2" presetClass="entr" presetSubtype="4" fill="hold" grpId="1" nodeType="withEffect">
                                  <p:stCondLst>
                                    <p:cond delay="0"/>
                                  </p:stCondLst>
                                  <p:childTnLst>
                                    <p:set>
                                      <p:cBhvr>
                                        <p:cTn id="10" dur="1" fill="hold">
                                          <p:stCondLst>
                                            <p:cond delay="0"/>
                                          </p:stCondLst>
                                        </p:cTn>
                                        <p:tgtEl>
                                          <p:spTgt spid="35"/>
                                        </p:tgtEl>
                                        <p:attrNameLst>
                                          <p:attrName>style.visibility</p:attrName>
                                        </p:attrNameLst>
                                      </p:cBhvr>
                                      <p:to>
                                        <p:strVal val="visible"/>
                                      </p:to>
                                    </p:set>
                                    <p:anim calcmode="lin" valueType="num">
                                      <p:cBhvr additive="base">
                                        <p:cTn id="11" dur="500" fill="hold"/>
                                        <p:tgtEl>
                                          <p:spTgt spid="35"/>
                                        </p:tgtEl>
                                        <p:attrNameLst>
                                          <p:attrName>ppt_x</p:attrName>
                                        </p:attrNameLst>
                                      </p:cBhvr>
                                      <p:tavLst>
                                        <p:tav tm="0">
                                          <p:val>
                                            <p:strVal val="#ppt_x"/>
                                          </p:val>
                                        </p:tav>
                                        <p:tav tm="100000">
                                          <p:val>
                                            <p:strVal val="#ppt_x"/>
                                          </p:val>
                                        </p:tav>
                                      </p:tavLst>
                                    </p:anim>
                                    <p:anim calcmode="lin" valueType="num">
                                      <p:cBhvr additive="base">
                                        <p:cTn id="12"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1" animBg="1"/>
      <p:bldP spid="36" grpId="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686800" cy="1111664"/>
          </a:xfrm>
        </p:spPr>
        <p:txBody>
          <a:bodyPr>
            <a:normAutofit fontScale="90000"/>
          </a:bodyPr>
          <a:lstStyle/>
          <a:p>
            <a:r>
              <a:rPr lang="en-US" sz="6000" dirty="0" smtClean="0"/>
              <a:t>Energy accumulation: </a:t>
            </a:r>
            <a:r>
              <a:rPr lang="en-US" sz="4400" dirty="0" smtClean="0"/>
              <a:t>Bug NP-completeness proof</a:t>
            </a:r>
            <a:endParaRPr lang="en-US" sz="4400" dirty="0"/>
          </a:p>
        </p:txBody>
      </p:sp>
      <p:sp>
        <p:nvSpPr>
          <p:cNvPr id="3" name="Content Placeholder 2"/>
          <p:cNvSpPr>
            <a:spLocks noGrp="1"/>
          </p:cNvSpPr>
          <p:nvPr>
            <p:ph idx="1"/>
          </p:nvPr>
        </p:nvSpPr>
        <p:spPr>
          <a:xfrm>
            <a:off x="457200" y="1600200"/>
            <a:ext cx="8229600" cy="4800600"/>
          </a:xfrm>
        </p:spPr>
        <p:txBody>
          <a:bodyPr/>
          <a:lstStyle/>
          <a:p>
            <a:r>
              <a:rPr lang="en-US" dirty="0" smtClean="0"/>
              <a:t>Constructed graph (G’ = (V’, E’)):</a:t>
            </a:r>
          </a:p>
          <a:p>
            <a:endParaRPr lang="en-US" dirty="0" smtClean="0"/>
          </a:p>
          <a:p>
            <a:endParaRPr lang="en-US" dirty="0" smtClean="0"/>
          </a:p>
          <a:p>
            <a:endParaRPr lang="en-US" dirty="0" smtClean="0"/>
          </a:p>
          <a:p>
            <a:endParaRPr lang="en-US" dirty="0" smtClean="0"/>
          </a:p>
          <a:p>
            <a:endParaRPr lang="en-US" dirty="0" smtClean="0"/>
          </a:p>
          <a:p>
            <a:endParaRPr lang="en-US" dirty="0" smtClean="0"/>
          </a:p>
          <a:p>
            <a:pPr lvl="1">
              <a:buNone/>
            </a:pPr>
            <a:endParaRPr lang="en-US" dirty="0" smtClean="0"/>
          </a:p>
          <a:p>
            <a:pPr lvl="1">
              <a:buFont typeface="Wingdings" pitchFamily="2" charset="2"/>
              <a:buChar char="§"/>
            </a:pPr>
            <a:r>
              <a:rPr lang="en-US" dirty="0" smtClean="0"/>
              <a:t>For each </a:t>
            </a:r>
            <a:r>
              <a:rPr lang="en-US" dirty="0" err="1" smtClean="0"/>
              <a:t>i</a:t>
            </a:r>
            <a:r>
              <a:rPr lang="en-US" dirty="0" smtClean="0"/>
              <a:t> Є V, C</a:t>
            </a:r>
            <a:r>
              <a:rPr lang="en-US" baseline="-25000" dirty="0" smtClean="0"/>
              <a:t>k</a:t>
            </a:r>
            <a:r>
              <a:rPr lang="en-US" dirty="0" smtClean="0"/>
              <a:t> is constructed. </a:t>
            </a:r>
          </a:p>
          <a:p>
            <a:pPr lvl="1">
              <a:buFont typeface="Wingdings" pitchFamily="2" charset="2"/>
              <a:buChar char="§"/>
            </a:pPr>
            <a:r>
              <a:rPr lang="en-US" dirty="0" smtClean="0"/>
              <a:t>A node pair (O</a:t>
            </a:r>
            <a:r>
              <a:rPr lang="en-US" baseline="-25000" dirty="0" smtClean="0"/>
              <a:t>*,*</a:t>
            </a:r>
            <a:r>
              <a:rPr lang="en-US" dirty="0" smtClean="0"/>
              <a:t> , </a:t>
            </a:r>
            <a:r>
              <a:rPr lang="en-US" dirty="0" err="1" smtClean="0"/>
              <a:t>i</a:t>
            </a:r>
            <a:r>
              <a:rPr lang="en-US" baseline="-25000" dirty="0" smtClean="0"/>
              <a:t>*,*</a:t>
            </a:r>
            <a:r>
              <a:rPr lang="en-US" dirty="0" smtClean="0"/>
              <a:t>)</a:t>
            </a:r>
            <a:r>
              <a:rPr lang="en-US" baseline="-25000" dirty="0" smtClean="0"/>
              <a:t> </a:t>
            </a:r>
            <a:r>
              <a:rPr lang="en-US" dirty="0" smtClean="0"/>
              <a:t>for each every edge in G.</a:t>
            </a:r>
          </a:p>
          <a:p>
            <a:pPr lvl="1">
              <a:buFont typeface="Wingdings" pitchFamily="2" charset="2"/>
              <a:buChar char="§"/>
            </a:pPr>
            <a:r>
              <a:rPr lang="en-US" dirty="0" smtClean="0"/>
              <a:t>Gain of each edge = 1</a:t>
            </a:r>
          </a:p>
          <a:p>
            <a:pPr lvl="1">
              <a:buNone/>
            </a:pPr>
            <a:endParaRPr lang="en-US" baseline="-25000" dirty="0" smtClean="0"/>
          </a:p>
          <a:p>
            <a:pPr lvl="2">
              <a:buFont typeface="Courier New" pitchFamily="49" charset="0"/>
              <a:buChar char="o"/>
            </a:pPr>
            <a:endParaRPr lang="en-US" dirty="0"/>
          </a:p>
        </p:txBody>
      </p:sp>
      <p:sp>
        <p:nvSpPr>
          <p:cNvPr id="4" name="Flowchart: Process 3"/>
          <p:cNvSpPr/>
          <p:nvPr/>
        </p:nvSpPr>
        <p:spPr>
          <a:xfrm>
            <a:off x="609600" y="2971800"/>
            <a:ext cx="914400" cy="609600"/>
          </a:xfrm>
          <a:prstGeom prst="flowChart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762000" y="3048000"/>
            <a:ext cx="609600" cy="457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762000" y="3048000"/>
            <a:ext cx="609600" cy="369332"/>
          </a:xfrm>
          <a:prstGeom prst="rect">
            <a:avLst/>
          </a:prstGeom>
          <a:noFill/>
        </p:spPr>
        <p:txBody>
          <a:bodyPr wrap="square" rtlCol="0">
            <a:spAutoFit/>
          </a:bodyPr>
          <a:lstStyle/>
          <a:p>
            <a:r>
              <a:rPr lang="en-US" dirty="0" smtClean="0"/>
              <a:t>O</a:t>
            </a:r>
            <a:r>
              <a:rPr lang="en-US" baseline="-25000" dirty="0" smtClean="0"/>
              <a:t>0,1</a:t>
            </a:r>
            <a:endParaRPr lang="en-US" baseline="-25000" dirty="0"/>
          </a:p>
        </p:txBody>
      </p:sp>
      <p:sp>
        <p:nvSpPr>
          <p:cNvPr id="7" name="TextBox 6"/>
          <p:cNvSpPr txBox="1"/>
          <p:nvPr/>
        </p:nvSpPr>
        <p:spPr>
          <a:xfrm>
            <a:off x="762000" y="3581400"/>
            <a:ext cx="457200" cy="369332"/>
          </a:xfrm>
          <a:prstGeom prst="rect">
            <a:avLst/>
          </a:prstGeom>
          <a:noFill/>
        </p:spPr>
        <p:txBody>
          <a:bodyPr wrap="square" rtlCol="0">
            <a:spAutoFit/>
          </a:bodyPr>
          <a:lstStyle/>
          <a:p>
            <a:r>
              <a:rPr lang="en-US" dirty="0" smtClean="0"/>
              <a:t>C</a:t>
            </a:r>
            <a:r>
              <a:rPr lang="en-US" baseline="-25000" dirty="0" smtClean="0"/>
              <a:t>0</a:t>
            </a:r>
            <a:endParaRPr lang="en-US" baseline="-25000" dirty="0"/>
          </a:p>
        </p:txBody>
      </p:sp>
      <p:sp>
        <p:nvSpPr>
          <p:cNvPr id="8" name="Flowchart: Process 7"/>
          <p:cNvSpPr/>
          <p:nvPr/>
        </p:nvSpPr>
        <p:spPr>
          <a:xfrm>
            <a:off x="2209800" y="2133600"/>
            <a:ext cx="1752600" cy="2286000"/>
          </a:xfrm>
          <a:prstGeom prst="flowChart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362200" y="2971800"/>
            <a:ext cx="609600" cy="457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2438400" y="2971800"/>
            <a:ext cx="457200" cy="369332"/>
          </a:xfrm>
          <a:prstGeom prst="rect">
            <a:avLst/>
          </a:prstGeom>
          <a:noFill/>
        </p:spPr>
        <p:txBody>
          <a:bodyPr wrap="square" rtlCol="0">
            <a:spAutoFit/>
          </a:bodyPr>
          <a:lstStyle/>
          <a:p>
            <a:r>
              <a:rPr lang="en-US" dirty="0" smtClean="0"/>
              <a:t>i</a:t>
            </a:r>
            <a:r>
              <a:rPr lang="en-US" baseline="-25000" dirty="0" smtClean="0"/>
              <a:t>0,1</a:t>
            </a:r>
            <a:endParaRPr lang="en-US" baseline="-25000" dirty="0"/>
          </a:p>
        </p:txBody>
      </p:sp>
      <p:sp>
        <p:nvSpPr>
          <p:cNvPr id="11" name="Oval 10"/>
          <p:cNvSpPr/>
          <p:nvPr/>
        </p:nvSpPr>
        <p:spPr>
          <a:xfrm>
            <a:off x="3200400" y="2286000"/>
            <a:ext cx="609600" cy="457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276600" y="2286000"/>
            <a:ext cx="609600" cy="369332"/>
          </a:xfrm>
          <a:prstGeom prst="rect">
            <a:avLst/>
          </a:prstGeom>
          <a:noFill/>
        </p:spPr>
        <p:txBody>
          <a:bodyPr wrap="square" rtlCol="0">
            <a:spAutoFit/>
          </a:bodyPr>
          <a:lstStyle/>
          <a:p>
            <a:r>
              <a:rPr lang="en-US" dirty="0" smtClean="0"/>
              <a:t>O</a:t>
            </a:r>
            <a:r>
              <a:rPr lang="en-US" baseline="-25000" dirty="0" smtClean="0"/>
              <a:t>1,2</a:t>
            </a:r>
            <a:endParaRPr lang="en-US" baseline="-25000" dirty="0"/>
          </a:p>
        </p:txBody>
      </p:sp>
      <p:sp>
        <p:nvSpPr>
          <p:cNvPr id="13" name="Oval 12"/>
          <p:cNvSpPr/>
          <p:nvPr/>
        </p:nvSpPr>
        <p:spPr>
          <a:xfrm>
            <a:off x="3200400" y="3733800"/>
            <a:ext cx="609600" cy="457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3276600" y="3733800"/>
            <a:ext cx="609600" cy="369332"/>
          </a:xfrm>
          <a:prstGeom prst="rect">
            <a:avLst/>
          </a:prstGeom>
          <a:noFill/>
        </p:spPr>
        <p:txBody>
          <a:bodyPr wrap="square" rtlCol="0">
            <a:spAutoFit/>
          </a:bodyPr>
          <a:lstStyle/>
          <a:p>
            <a:r>
              <a:rPr lang="en-US" dirty="0" smtClean="0"/>
              <a:t>O</a:t>
            </a:r>
            <a:r>
              <a:rPr lang="en-US" baseline="-25000" dirty="0" smtClean="0"/>
              <a:t>1,m</a:t>
            </a:r>
            <a:endParaRPr lang="en-US" baseline="-25000" dirty="0"/>
          </a:p>
        </p:txBody>
      </p:sp>
      <p:cxnSp>
        <p:nvCxnSpPr>
          <p:cNvPr id="21" name="Straight Arrow Connector 20"/>
          <p:cNvCxnSpPr>
            <a:stCxn id="9" idx="7"/>
            <a:endCxn id="11" idx="3"/>
          </p:cNvCxnSpPr>
          <p:nvPr/>
        </p:nvCxnSpPr>
        <p:spPr>
          <a:xfrm rot="5400000" flipH="1" flipV="1">
            <a:off x="2904845" y="2653926"/>
            <a:ext cx="362510" cy="407148"/>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9" idx="5"/>
          </p:cNvCxnSpPr>
          <p:nvPr/>
        </p:nvCxnSpPr>
        <p:spPr>
          <a:xfrm rot="16200000" flipH="1">
            <a:off x="2931786" y="3312785"/>
            <a:ext cx="371755" cy="470274"/>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26" name="Flowchart: Process 25"/>
          <p:cNvSpPr/>
          <p:nvPr/>
        </p:nvSpPr>
        <p:spPr>
          <a:xfrm>
            <a:off x="4495800" y="2286000"/>
            <a:ext cx="2209800" cy="685800"/>
          </a:xfrm>
          <a:prstGeom prst="flowChart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4724400" y="2362200"/>
            <a:ext cx="609600" cy="457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4800600" y="2362200"/>
            <a:ext cx="457200" cy="369332"/>
          </a:xfrm>
          <a:prstGeom prst="rect">
            <a:avLst/>
          </a:prstGeom>
          <a:noFill/>
        </p:spPr>
        <p:txBody>
          <a:bodyPr wrap="square" rtlCol="0">
            <a:spAutoFit/>
          </a:bodyPr>
          <a:lstStyle/>
          <a:p>
            <a:r>
              <a:rPr lang="en-US" dirty="0" smtClean="0"/>
              <a:t>i</a:t>
            </a:r>
            <a:r>
              <a:rPr lang="en-US" baseline="-25000" dirty="0" smtClean="0"/>
              <a:t>1,2</a:t>
            </a:r>
            <a:endParaRPr lang="en-US" baseline="-25000" dirty="0"/>
          </a:p>
        </p:txBody>
      </p:sp>
      <p:sp>
        <p:nvSpPr>
          <p:cNvPr id="29" name="Oval 28"/>
          <p:cNvSpPr/>
          <p:nvPr/>
        </p:nvSpPr>
        <p:spPr>
          <a:xfrm>
            <a:off x="5867400" y="2438400"/>
            <a:ext cx="609600" cy="457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5867400" y="2438400"/>
            <a:ext cx="609600" cy="369332"/>
          </a:xfrm>
          <a:prstGeom prst="rect">
            <a:avLst/>
          </a:prstGeom>
          <a:noFill/>
        </p:spPr>
        <p:txBody>
          <a:bodyPr wrap="square" rtlCol="0">
            <a:spAutoFit/>
          </a:bodyPr>
          <a:lstStyle/>
          <a:p>
            <a:r>
              <a:rPr lang="en-US" dirty="0" smtClean="0"/>
              <a:t>O</a:t>
            </a:r>
            <a:r>
              <a:rPr lang="en-US" baseline="-25000" dirty="0" smtClean="0"/>
              <a:t>2,m</a:t>
            </a:r>
            <a:endParaRPr lang="en-US" baseline="-25000" dirty="0"/>
          </a:p>
        </p:txBody>
      </p:sp>
      <p:sp>
        <p:nvSpPr>
          <p:cNvPr id="31" name="Flowchart: Process 30"/>
          <p:cNvSpPr/>
          <p:nvPr/>
        </p:nvSpPr>
        <p:spPr>
          <a:xfrm>
            <a:off x="7391400" y="2133600"/>
            <a:ext cx="1143000" cy="2209800"/>
          </a:xfrm>
          <a:prstGeom prst="flowChartProcess">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7620000" y="2286000"/>
            <a:ext cx="609600" cy="457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7696200" y="2286000"/>
            <a:ext cx="533400" cy="369332"/>
          </a:xfrm>
          <a:prstGeom prst="rect">
            <a:avLst/>
          </a:prstGeom>
          <a:noFill/>
        </p:spPr>
        <p:txBody>
          <a:bodyPr wrap="square" rtlCol="0">
            <a:spAutoFit/>
          </a:bodyPr>
          <a:lstStyle/>
          <a:p>
            <a:r>
              <a:rPr lang="en-US" dirty="0" smtClean="0"/>
              <a:t>i</a:t>
            </a:r>
            <a:r>
              <a:rPr lang="en-US" baseline="-25000" dirty="0" smtClean="0"/>
              <a:t>2,m</a:t>
            </a:r>
            <a:endParaRPr lang="en-US" baseline="-25000" dirty="0"/>
          </a:p>
        </p:txBody>
      </p:sp>
      <p:sp>
        <p:nvSpPr>
          <p:cNvPr id="34" name="Oval 33"/>
          <p:cNvSpPr/>
          <p:nvPr/>
        </p:nvSpPr>
        <p:spPr>
          <a:xfrm>
            <a:off x="7696200" y="3657600"/>
            <a:ext cx="609600" cy="457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7696200" y="3657600"/>
            <a:ext cx="609600" cy="369332"/>
          </a:xfrm>
          <a:prstGeom prst="rect">
            <a:avLst/>
          </a:prstGeom>
          <a:noFill/>
        </p:spPr>
        <p:txBody>
          <a:bodyPr wrap="square" rtlCol="0">
            <a:spAutoFit/>
          </a:bodyPr>
          <a:lstStyle/>
          <a:p>
            <a:r>
              <a:rPr lang="en-US" dirty="0" smtClean="0"/>
              <a:t>i</a:t>
            </a:r>
            <a:r>
              <a:rPr lang="en-US" baseline="-25000" dirty="0" smtClean="0"/>
              <a:t>1,m</a:t>
            </a:r>
            <a:endParaRPr lang="en-US" baseline="-25000" dirty="0"/>
          </a:p>
        </p:txBody>
      </p:sp>
      <p:cxnSp>
        <p:nvCxnSpPr>
          <p:cNvPr id="39" name="Straight Arrow Connector 38"/>
          <p:cNvCxnSpPr>
            <a:endCxn id="35" idx="1"/>
          </p:cNvCxnSpPr>
          <p:nvPr/>
        </p:nvCxnSpPr>
        <p:spPr>
          <a:xfrm flipV="1">
            <a:off x="3810000" y="3842266"/>
            <a:ext cx="3886200" cy="43934"/>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endCxn id="27" idx="2"/>
          </p:cNvCxnSpPr>
          <p:nvPr/>
        </p:nvCxnSpPr>
        <p:spPr>
          <a:xfrm>
            <a:off x="3810000" y="2590800"/>
            <a:ext cx="914400" cy="1588"/>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27" idx="6"/>
            <a:endCxn id="30" idx="1"/>
          </p:cNvCxnSpPr>
          <p:nvPr/>
        </p:nvCxnSpPr>
        <p:spPr>
          <a:xfrm>
            <a:off x="5334000" y="2590800"/>
            <a:ext cx="533400" cy="32266"/>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29" idx="6"/>
            <a:endCxn id="32" idx="2"/>
          </p:cNvCxnSpPr>
          <p:nvPr/>
        </p:nvCxnSpPr>
        <p:spPr>
          <a:xfrm flipV="1">
            <a:off x="6477000" y="2514600"/>
            <a:ext cx="1143000" cy="152400"/>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stCxn id="32" idx="5"/>
          </p:cNvCxnSpPr>
          <p:nvPr/>
        </p:nvCxnSpPr>
        <p:spPr>
          <a:xfrm rot="16200000" flipH="1">
            <a:off x="7618086" y="3198485"/>
            <a:ext cx="1057557" cy="13076"/>
          </a:xfrm>
          <a:prstGeom prst="straightConnector1">
            <a:avLst/>
          </a:prstGeom>
          <a:ln w="38100">
            <a:solidFill>
              <a:srgbClr val="92D05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5400000">
            <a:off x="3238500" y="3238500"/>
            <a:ext cx="533400" cy="1588"/>
          </a:xfrm>
          <a:prstGeom prst="line">
            <a:avLst/>
          </a:prstGeom>
          <a:ln w="50800">
            <a:solidFill>
              <a:schemeClr val="accent1">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5400000">
            <a:off x="5372894" y="3390106"/>
            <a:ext cx="533400" cy="1588"/>
          </a:xfrm>
          <a:prstGeom prst="line">
            <a:avLst/>
          </a:prstGeom>
          <a:ln w="508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5400000">
            <a:off x="7658894" y="3161506"/>
            <a:ext cx="533400" cy="1588"/>
          </a:xfrm>
          <a:prstGeom prst="line">
            <a:avLst/>
          </a:prstGeom>
          <a:ln w="50800">
            <a:solidFill>
              <a:schemeClr val="accent1">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V="1">
            <a:off x="1371600" y="3200400"/>
            <a:ext cx="990600" cy="32266"/>
          </a:xfrm>
          <a:prstGeom prst="straightConnector1">
            <a:avLst/>
          </a:prstGeom>
          <a:ln w="38100">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4038600" y="4038600"/>
            <a:ext cx="457200" cy="369332"/>
          </a:xfrm>
          <a:prstGeom prst="rect">
            <a:avLst/>
          </a:prstGeom>
          <a:noFill/>
        </p:spPr>
        <p:txBody>
          <a:bodyPr wrap="square" rtlCol="0">
            <a:spAutoFit/>
          </a:bodyPr>
          <a:lstStyle/>
          <a:p>
            <a:r>
              <a:rPr lang="en-US" dirty="0" smtClean="0"/>
              <a:t>C</a:t>
            </a:r>
            <a:r>
              <a:rPr lang="en-US" baseline="-25000" dirty="0" smtClean="0"/>
              <a:t>1</a:t>
            </a:r>
            <a:endParaRPr lang="en-US" baseline="-25000" dirty="0"/>
          </a:p>
        </p:txBody>
      </p:sp>
      <p:sp>
        <p:nvSpPr>
          <p:cNvPr id="88" name="TextBox 87"/>
          <p:cNvSpPr txBox="1"/>
          <p:nvPr/>
        </p:nvSpPr>
        <p:spPr>
          <a:xfrm>
            <a:off x="6324600" y="3048000"/>
            <a:ext cx="457200" cy="369332"/>
          </a:xfrm>
          <a:prstGeom prst="rect">
            <a:avLst/>
          </a:prstGeom>
          <a:noFill/>
        </p:spPr>
        <p:txBody>
          <a:bodyPr wrap="square" rtlCol="0">
            <a:spAutoFit/>
          </a:bodyPr>
          <a:lstStyle/>
          <a:p>
            <a:r>
              <a:rPr lang="en-US" dirty="0" smtClean="0"/>
              <a:t>C</a:t>
            </a:r>
            <a:r>
              <a:rPr lang="en-US" baseline="-25000" dirty="0" smtClean="0"/>
              <a:t>2</a:t>
            </a:r>
            <a:endParaRPr lang="en-US" baseline="-25000" dirty="0"/>
          </a:p>
        </p:txBody>
      </p:sp>
      <p:sp>
        <p:nvSpPr>
          <p:cNvPr id="89" name="TextBox 88"/>
          <p:cNvSpPr txBox="1"/>
          <p:nvPr/>
        </p:nvSpPr>
        <p:spPr>
          <a:xfrm>
            <a:off x="8534400" y="3810000"/>
            <a:ext cx="457200" cy="369332"/>
          </a:xfrm>
          <a:prstGeom prst="rect">
            <a:avLst/>
          </a:prstGeom>
          <a:noFill/>
        </p:spPr>
        <p:txBody>
          <a:bodyPr wrap="square" rtlCol="0">
            <a:spAutoFit/>
          </a:bodyPr>
          <a:lstStyle/>
          <a:p>
            <a:r>
              <a:rPr lang="en-US" dirty="0" smtClean="0"/>
              <a:t>C</a:t>
            </a:r>
            <a:r>
              <a:rPr lang="en-US" baseline="-25000" dirty="0" smtClean="0"/>
              <a:t>m</a:t>
            </a:r>
            <a:endParaRPr lang="en-US" baseline="-25000" dirty="0"/>
          </a:p>
        </p:txBody>
      </p:sp>
      <p:sp>
        <p:nvSpPr>
          <p:cNvPr id="90" name="Flowchart: Process 89"/>
          <p:cNvSpPr/>
          <p:nvPr/>
        </p:nvSpPr>
        <p:spPr>
          <a:xfrm>
            <a:off x="609600" y="4724400"/>
            <a:ext cx="8153400" cy="1143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TextBox 90"/>
          <p:cNvSpPr txBox="1"/>
          <p:nvPr/>
        </p:nvSpPr>
        <p:spPr>
          <a:xfrm>
            <a:off x="762000" y="4953000"/>
            <a:ext cx="7924800" cy="707886"/>
          </a:xfrm>
          <a:prstGeom prst="rect">
            <a:avLst/>
          </a:prstGeom>
          <a:noFill/>
        </p:spPr>
        <p:txBody>
          <a:bodyPr wrap="square" rtlCol="0">
            <a:spAutoFit/>
          </a:bodyPr>
          <a:lstStyle/>
          <a:p>
            <a:r>
              <a:rPr lang="en-US" sz="4000" dirty="0" smtClean="0"/>
              <a:t>Minimum broadcast energy = 2|V| </a:t>
            </a: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3" nodeType="clickEffect">
                                  <p:stCondLst>
                                    <p:cond delay="0"/>
                                  </p:stCondLst>
                                  <p:childTnLst>
                                    <p:set>
                                      <p:cBhvr>
                                        <p:cTn id="6" dur="1" fill="hold">
                                          <p:stCondLst>
                                            <p:cond delay="0"/>
                                          </p:stCondLst>
                                        </p:cTn>
                                        <p:tgtEl>
                                          <p:spTgt spid="90"/>
                                        </p:tgtEl>
                                        <p:attrNameLst>
                                          <p:attrName>style.visibility</p:attrName>
                                        </p:attrNameLst>
                                      </p:cBhvr>
                                      <p:to>
                                        <p:strVal val="visible"/>
                                      </p:to>
                                    </p:set>
                                    <p:anim calcmode="lin" valueType="num">
                                      <p:cBhvr>
                                        <p:cTn id="7" dur="1000" fill="hold"/>
                                        <p:tgtEl>
                                          <p:spTgt spid="90"/>
                                        </p:tgtEl>
                                        <p:attrNameLst>
                                          <p:attrName>ppt_w</p:attrName>
                                        </p:attrNameLst>
                                      </p:cBhvr>
                                      <p:tavLst>
                                        <p:tav tm="0">
                                          <p:val>
                                            <p:strVal val="#ppt_w*0.70"/>
                                          </p:val>
                                        </p:tav>
                                        <p:tav tm="100000">
                                          <p:val>
                                            <p:strVal val="#ppt_w"/>
                                          </p:val>
                                        </p:tav>
                                      </p:tavLst>
                                    </p:anim>
                                    <p:anim calcmode="lin" valueType="num">
                                      <p:cBhvr>
                                        <p:cTn id="8" dur="1000" fill="hold"/>
                                        <p:tgtEl>
                                          <p:spTgt spid="90"/>
                                        </p:tgtEl>
                                        <p:attrNameLst>
                                          <p:attrName>ppt_h</p:attrName>
                                        </p:attrNameLst>
                                      </p:cBhvr>
                                      <p:tavLst>
                                        <p:tav tm="0">
                                          <p:val>
                                            <p:strVal val="#ppt_h"/>
                                          </p:val>
                                        </p:tav>
                                        <p:tav tm="100000">
                                          <p:val>
                                            <p:strVal val="#ppt_h"/>
                                          </p:val>
                                        </p:tav>
                                      </p:tavLst>
                                    </p:anim>
                                    <p:animEffect transition="in" filter="fade">
                                      <p:cBhvr>
                                        <p:cTn id="9" dur="1000"/>
                                        <p:tgtEl>
                                          <p:spTgt spid="90"/>
                                        </p:tgtEl>
                                      </p:cBhvr>
                                    </p:animEffect>
                                  </p:childTnLst>
                                </p:cTn>
                              </p:par>
                              <p:par>
                                <p:cTn id="10" presetID="55" presetClass="entr" presetSubtype="0" fill="hold" grpId="3" nodeType="withEffect">
                                  <p:stCondLst>
                                    <p:cond delay="0"/>
                                  </p:stCondLst>
                                  <p:childTnLst>
                                    <p:set>
                                      <p:cBhvr>
                                        <p:cTn id="11" dur="1" fill="hold">
                                          <p:stCondLst>
                                            <p:cond delay="0"/>
                                          </p:stCondLst>
                                        </p:cTn>
                                        <p:tgtEl>
                                          <p:spTgt spid="91"/>
                                        </p:tgtEl>
                                        <p:attrNameLst>
                                          <p:attrName>style.visibility</p:attrName>
                                        </p:attrNameLst>
                                      </p:cBhvr>
                                      <p:to>
                                        <p:strVal val="visible"/>
                                      </p:to>
                                    </p:set>
                                    <p:anim calcmode="lin" valueType="num">
                                      <p:cBhvr>
                                        <p:cTn id="12" dur="1000" fill="hold"/>
                                        <p:tgtEl>
                                          <p:spTgt spid="91"/>
                                        </p:tgtEl>
                                        <p:attrNameLst>
                                          <p:attrName>ppt_w</p:attrName>
                                        </p:attrNameLst>
                                      </p:cBhvr>
                                      <p:tavLst>
                                        <p:tav tm="0">
                                          <p:val>
                                            <p:strVal val="#ppt_w*0.70"/>
                                          </p:val>
                                        </p:tav>
                                        <p:tav tm="100000">
                                          <p:val>
                                            <p:strVal val="#ppt_w"/>
                                          </p:val>
                                        </p:tav>
                                      </p:tavLst>
                                    </p:anim>
                                    <p:anim calcmode="lin" valueType="num">
                                      <p:cBhvr>
                                        <p:cTn id="13" dur="1000" fill="hold"/>
                                        <p:tgtEl>
                                          <p:spTgt spid="91"/>
                                        </p:tgtEl>
                                        <p:attrNameLst>
                                          <p:attrName>ppt_h</p:attrName>
                                        </p:attrNameLst>
                                      </p:cBhvr>
                                      <p:tavLst>
                                        <p:tav tm="0">
                                          <p:val>
                                            <p:strVal val="#ppt_h"/>
                                          </p:val>
                                        </p:tav>
                                        <p:tav tm="100000">
                                          <p:val>
                                            <p:strVal val="#ppt_h"/>
                                          </p:val>
                                        </p:tav>
                                      </p:tavLst>
                                    </p:anim>
                                    <p:animEffect transition="in" filter="fade">
                                      <p:cBhvr>
                                        <p:cTn id="14" dur="1000"/>
                                        <p:tgtEl>
                                          <p:spTgt spid="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 grpId="3" animBg="1"/>
      <p:bldP spid="91" grpId="3"/>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accumulation: Proposed research</a:t>
            </a:r>
            <a:endParaRPr lang="en-US" dirty="0"/>
          </a:p>
        </p:txBody>
      </p:sp>
      <p:sp>
        <p:nvSpPr>
          <p:cNvPr id="3" name="Content Placeholder 2"/>
          <p:cNvSpPr>
            <a:spLocks noGrp="1"/>
          </p:cNvSpPr>
          <p:nvPr>
            <p:ph idx="1"/>
          </p:nvPr>
        </p:nvSpPr>
        <p:spPr/>
        <p:txBody>
          <a:bodyPr/>
          <a:lstStyle/>
          <a:p>
            <a:r>
              <a:rPr lang="en-US" dirty="0" smtClean="0"/>
              <a:t>Prove NP-completeness of minimum energy broadcast problem with energy accumulation.</a:t>
            </a:r>
          </a:p>
          <a:p>
            <a:endParaRPr lang="en-US" dirty="0" smtClean="0"/>
          </a:p>
          <a:p>
            <a:r>
              <a:rPr lang="en-US" dirty="0" smtClean="0"/>
              <a:t>Compute </a:t>
            </a:r>
            <a:r>
              <a:rPr lang="en-US" dirty="0" err="1" smtClean="0"/>
              <a:t>inapproximability</a:t>
            </a:r>
            <a:r>
              <a:rPr lang="en-US" dirty="0" smtClean="0"/>
              <a:t> results for minimum energy broadcast problem. </a:t>
            </a:r>
          </a:p>
          <a:p>
            <a:endParaRPr lang="en-US" dirty="0" smtClean="0"/>
          </a:p>
          <a:p>
            <a:r>
              <a:rPr lang="en-US" dirty="0" smtClean="0"/>
              <a:t>Propose polynomial time computable algorithm that solves the minimum energy problem within a finite bound of the optimal solution.</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880"/>
            <a:ext cx="9144000" cy="1111664"/>
          </a:xfrm>
        </p:spPr>
        <p:txBody>
          <a:bodyPr>
            <a:normAutofit/>
          </a:bodyPr>
          <a:lstStyle/>
          <a:p>
            <a:r>
              <a:rPr lang="en-US" dirty="0" smtClean="0"/>
              <a:t>Stochastic multi-relay routing: </a:t>
            </a:r>
            <a:r>
              <a:rPr lang="en-US" sz="4400" dirty="0" smtClean="0"/>
              <a:t>Motivation</a:t>
            </a:r>
            <a:endParaRPr lang="en-US" sz="4400" dirty="0"/>
          </a:p>
        </p:txBody>
      </p:sp>
      <p:sp>
        <p:nvSpPr>
          <p:cNvPr id="3" name="Content Placeholder 2"/>
          <p:cNvSpPr>
            <a:spLocks noGrp="1"/>
          </p:cNvSpPr>
          <p:nvPr>
            <p:ph idx="1"/>
          </p:nvPr>
        </p:nvSpPr>
        <p:spPr>
          <a:xfrm>
            <a:off x="533400" y="1600200"/>
            <a:ext cx="8229600" cy="4876800"/>
          </a:xfrm>
        </p:spPr>
        <p:txBody>
          <a:bodyPr>
            <a:normAutofit/>
          </a:bodyPr>
          <a:lstStyle/>
          <a:p>
            <a:endParaRPr lang="en-US" dirty="0" smtClean="0"/>
          </a:p>
          <a:p>
            <a:endParaRPr lang="en-US" dirty="0" smtClean="0"/>
          </a:p>
          <a:p>
            <a:pPr>
              <a:buNone/>
            </a:pPr>
            <a:endParaRPr lang="en-US" dirty="0" smtClean="0"/>
          </a:p>
          <a:p>
            <a:endParaRPr lang="en-US" dirty="0" smtClean="0"/>
          </a:p>
          <a:p>
            <a:r>
              <a:rPr lang="en-US" dirty="0" smtClean="0"/>
              <a:t>How to compute minimum energy path?</a:t>
            </a:r>
          </a:p>
          <a:p>
            <a:r>
              <a:rPr lang="en-US" dirty="0" smtClean="0"/>
              <a:t>Minimum energy path problem has optimal substructure.</a:t>
            </a:r>
          </a:p>
          <a:p>
            <a:r>
              <a:rPr lang="en-US" dirty="0" smtClean="0"/>
              <a:t>min-energy(</a:t>
            </a:r>
            <a:r>
              <a:rPr lang="en-US" dirty="0" err="1" smtClean="0"/>
              <a:t>i</a:t>
            </a:r>
            <a:r>
              <a:rPr lang="en-US" dirty="0" smtClean="0"/>
              <a:t>) = </a:t>
            </a:r>
            <a:r>
              <a:rPr lang="en-US" dirty="0" err="1" smtClean="0"/>
              <a:t>min</a:t>
            </a:r>
            <a:r>
              <a:rPr lang="en-US" baseline="-25000" dirty="0" err="1" smtClean="0"/>
              <a:t>j</a:t>
            </a:r>
            <a:r>
              <a:rPr lang="en-US" baseline="-25000" dirty="0" smtClean="0"/>
              <a:t> Є neighbor(</a:t>
            </a:r>
            <a:r>
              <a:rPr lang="en-US" baseline="-25000" dirty="0" err="1" smtClean="0"/>
              <a:t>i</a:t>
            </a:r>
            <a:r>
              <a:rPr lang="en-US" baseline="-25000" dirty="0" smtClean="0"/>
              <a:t>)</a:t>
            </a:r>
            <a:r>
              <a:rPr lang="en-US" dirty="0" smtClean="0"/>
              <a:t> [ </a:t>
            </a:r>
            <a:r>
              <a:rPr lang="en-US" dirty="0" err="1" smtClean="0"/>
              <a:t>p</a:t>
            </a:r>
            <a:r>
              <a:rPr lang="en-US" baseline="-25000" dirty="0" err="1" smtClean="0"/>
              <a:t>ij</a:t>
            </a:r>
            <a:r>
              <a:rPr lang="en-US" baseline="-25000" dirty="0" smtClean="0"/>
              <a:t> </a:t>
            </a:r>
            <a:r>
              <a:rPr lang="en-US" dirty="0" smtClean="0"/>
              <a:t>+ (1-e</a:t>
            </a:r>
            <a:r>
              <a:rPr lang="en-US" baseline="-25000" dirty="0" smtClean="0"/>
              <a:t>ij</a:t>
            </a:r>
            <a:r>
              <a:rPr lang="en-US" dirty="0" smtClean="0"/>
              <a:t>) * min-energy(j)].</a:t>
            </a:r>
          </a:p>
          <a:p>
            <a:r>
              <a:rPr lang="en-US" dirty="0" smtClean="0"/>
              <a:t>Solve by dynamic programming.</a:t>
            </a:r>
          </a:p>
          <a:p>
            <a:pPr lvl="1">
              <a:buFont typeface="Wingdings" pitchFamily="2" charset="2"/>
              <a:buChar char="§"/>
            </a:pPr>
            <a:r>
              <a:rPr lang="en-US" dirty="0" smtClean="0"/>
              <a:t>Disadvantage: Computation heavy</a:t>
            </a:r>
          </a:p>
          <a:p>
            <a:pPr lvl="1">
              <a:buNone/>
            </a:pPr>
            <a:endParaRPr lang="en-US" dirty="0" smtClean="0"/>
          </a:p>
          <a:p>
            <a:pPr>
              <a:buFont typeface="Wingdings" pitchFamily="2" charset="2"/>
              <a:buChar char="§"/>
            </a:pPr>
            <a:endParaRPr lang="en-US" dirty="0"/>
          </a:p>
        </p:txBody>
      </p:sp>
      <p:sp>
        <p:nvSpPr>
          <p:cNvPr id="4" name="Oval 3"/>
          <p:cNvSpPr/>
          <p:nvPr/>
        </p:nvSpPr>
        <p:spPr>
          <a:xfrm>
            <a:off x="2819400" y="2209800"/>
            <a:ext cx="457200" cy="457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895600" y="2209800"/>
            <a:ext cx="457200" cy="369332"/>
          </a:xfrm>
          <a:prstGeom prst="rect">
            <a:avLst/>
          </a:prstGeom>
          <a:noFill/>
        </p:spPr>
        <p:txBody>
          <a:bodyPr wrap="square" rtlCol="0">
            <a:spAutoFit/>
          </a:bodyPr>
          <a:lstStyle/>
          <a:p>
            <a:r>
              <a:rPr lang="en-US" dirty="0" smtClean="0"/>
              <a:t>0</a:t>
            </a:r>
            <a:endParaRPr lang="en-US" baseline="-25000" dirty="0"/>
          </a:p>
        </p:txBody>
      </p:sp>
      <p:sp>
        <p:nvSpPr>
          <p:cNvPr id="6" name="Oval 5"/>
          <p:cNvSpPr/>
          <p:nvPr/>
        </p:nvSpPr>
        <p:spPr>
          <a:xfrm>
            <a:off x="3810000" y="1752600"/>
            <a:ext cx="457200" cy="457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3886200" y="1752600"/>
            <a:ext cx="457200" cy="369332"/>
          </a:xfrm>
          <a:prstGeom prst="rect">
            <a:avLst/>
          </a:prstGeom>
          <a:noFill/>
        </p:spPr>
        <p:txBody>
          <a:bodyPr wrap="square" rtlCol="0">
            <a:spAutoFit/>
          </a:bodyPr>
          <a:lstStyle/>
          <a:p>
            <a:r>
              <a:rPr lang="en-US" dirty="0" smtClean="0"/>
              <a:t>1</a:t>
            </a:r>
            <a:endParaRPr lang="en-US" baseline="-25000" dirty="0"/>
          </a:p>
        </p:txBody>
      </p:sp>
      <p:sp>
        <p:nvSpPr>
          <p:cNvPr id="8" name="Oval 7"/>
          <p:cNvSpPr/>
          <p:nvPr/>
        </p:nvSpPr>
        <p:spPr>
          <a:xfrm>
            <a:off x="3810000" y="2590800"/>
            <a:ext cx="457200" cy="457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886200" y="2590800"/>
            <a:ext cx="457200" cy="369332"/>
          </a:xfrm>
          <a:prstGeom prst="rect">
            <a:avLst/>
          </a:prstGeom>
          <a:noFill/>
        </p:spPr>
        <p:txBody>
          <a:bodyPr wrap="square" rtlCol="0">
            <a:spAutoFit/>
          </a:bodyPr>
          <a:lstStyle/>
          <a:p>
            <a:r>
              <a:rPr lang="en-US" dirty="0" smtClean="0"/>
              <a:t>2</a:t>
            </a:r>
            <a:endParaRPr lang="en-US" baseline="-25000" dirty="0"/>
          </a:p>
        </p:txBody>
      </p:sp>
      <p:sp>
        <p:nvSpPr>
          <p:cNvPr id="10" name="Oval 9"/>
          <p:cNvSpPr/>
          <p:nvPr/>
        </p:nvSpPr>
        <p:spPr>
          <a:xfrm>
            <a:off x="4876800" y="1752600"/>
            <a:ext cx="457200" cy="457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4953000" y="1828800"/>
            <a:ext cx="457200" cy="369332"/>
          </a:xfrm>
          <a:prstGeom prst="rect">
            <a:avLst/>
          </a:prstGeom>
          <a:noFill/>
        </p:spPr>
        <p:txBody>
          <a:bodyPr wrap="square" rtlCol="0">
            <a:spAutoFit/>
          </a:bodyPr>
          <a:lstStyle/>
          <a:p>
            <a:r>
              <a:rPr lang="en-US" dirty="0" smtClean="0"/>
              <a:t>3</a:t>
            </a:r>
            <a:endParaRPr lang="en-US" baseline="-25000" dirty="0"/>
          </a:p>
        </p:txBody>
      </p:sp>
      <p:sp>
        <p:nvSpPr>
          <p:cNvPr id="12" name="Oval 11"/>
          <p:cNvSpPr/>
          <p:nvPr/>
        </p:nvSpPr>
        <p:spPr>
          <a:xfrm>
            <a:off x="4876800" y="2590800"/>
            <a:ext cx="457200" cy="457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4953000" y="2590800"/>
            <a:ext cx="457200" cy="369332"/>
          </a:xfrm>
          <a:prstGeom prst="rect">
            <a:avLst/>
          </a:prstGeom>
          <a:noFill/>
        </p:spPr>
        <p:txBody>
          <a:bodyPr wrap="square" rtlCol="0">
            <a:spAutoFit/>
          </a:bodyPr>
          <a:lstStyle/>
          <a:p>
            <a:r>
              <a:rPr lang="en-US" dirty="0" smtClean="0"/>
              <a:t>4</a:t>
            </a:r>
            <a:endParaRPr lang="en-US" baseline="-25000" dirty="0"/>
          </a:p>
        </p:txBody>
      </p:sp>
      <p:sp>
        <p:nvSpPr>
          <p:cNvPr id="18" name="Oval 17"/>
          <p:cNvSpPr/>
          <p:nvPr/>
        </p:nvSpPr>
        <p:spPr>
          <a:xfrm>
            <a:off x="5638800" y="2209800"/>
            <a:ext cx="457200" cy="4572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5715000" y="2209800"/>
            <a:ext cx="609600" cy="369332"/>
          </a:xfrm>
          <a:prstGeom prst="rect">
            <a:avLst/>
          </a:prstGeom>
          <a:noFill/>
        </p:spPr>
        <p:txBody>
          <a:bodyPr wrap="square" rtlCol="0">
            <a:spAutoFit/>
          </a:bodyPr>
          <a:lstStyle/>
          <a:p>
            <a:r>
              <a:rPr lang="en-US" dirty="0" smtClean="0"/>
              <a:t>5</a:t>
            </a:r>
            <a:endParaRPr lang="en-US" baseline="-25000" dirty="0"/>
          </a:p>
        </p:txBody>
      </p:sp>
      <p:cxnSp>
        <p:nvCxnSpPr>
          <p:cNvPr id="21" name="Straight Arrow Connector 20"/>
          <p:cNvCxnSpPr>
            <a:stCxn id="4" idx="7"/>
            <a:endCxn id="6" idx="2"/>
          </p:cNvCxnSpPr>
          <p:nvPr/>
        </p:nvCxnSpPr>
        <p:spPr>
          <a:xfrm rot="5400000" flipH="1" flipV="1">
            <a:off x="3362045" y="1828801"/>
            <a:ext cx="295555" cy="600355"/>
          </a:xfrm>
          <a:prstGeom prst="straightConnector1">
            <a:avLst/>
          </a:prstGeom>
          <a:ln w="254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4" idx="5"/>
            <a:endCxn id="8" idx="2"/>
          </p:cNvCxnSpPr>
          <p:nvPr/>
        </p:nvCxnSpPr>
        <p:spPr>
          <a:xfrm rot="16200000" flipH="1">
            <a:off x="3400145" y="2409544"/>
            <a:ext cx="219355" cy="600355"/>
          </a:xfrm>
          <a:prstGeom prst="straightConnector1">
            <a:avLst/>
          </a:prstGeom>
          <a:ln w="254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6" idx="6"/>
            <a:endCxn id="10" idx="2"/>
          </p:cNvCxnSpPr>
          <p:nvPr/>
        </p:nvCxnSpPr>
        <p:spPr>
          <a:xfrm>
            <a:off x="4267200" y="1981200"/>
            <a:ext cx="609600" cy="1588"/>
          </a:xfrm>
          <a:prstGeom prst="straightConnector1">
            <a:avLst/>
          </a:prstGeom>
          <a:ln w="254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8" idx="6"/>
            <a:endCxn id="12" idx="2"/>
          </p:cNvCxnSpPr>
          <p:nvPr/>
        </p:nvCxnSpPr>
        <p:spPr>
          <a:xfrm>
            <a:off x="4267200" y="2819400"/>
            <a:ext cx="609600" cy="1588"/>
          </a:xfrm>
          <a:prstGeom prst="straightConnector1">
            <a:avLst/>
          </a:prstGeom>
          <a:ln w="254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6" idx="4"/>
            <a:endCxn id="8" idx="0"/>
          </p:cNvCxnSpPr>
          <p:nvPr/>
        </p:nvCxnSpPr>
        <p:spPr>
          <a:xfrm rot="5400000">
            <a:off x="3848100" y="2400300"/>
            <a:ext cx="381000" cy="1588"/>
          </a:xfrm>
          <a:prstGeom prst="straightConnector1">
            <a:avLst/>
          </a:prstGeom>
          <a:ln w="25400">
            <a:solidFill>
              <a:srgbClr val="92D05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10" idx="4"/>
            <a:endCxn id="12" idx="0"/>
          </p:cNvCxnSpPr>
          <p:nvPr/>
        </p:nvCxnSpPr>
        <p:spPr>
          <a:xfrm rot="5400000">
            <a:off x="4914900" y="2400300"/>
            <a:ext cx="381000" cy="1588"/>
          </a:xfrm>
          <a:prstGeom prst="straightConnector1">
            <a:avLst/>
          </a:prstGeom>
          <a:ln w="25400">
            <a:solidFill>
              <a:srgbClr val="92D05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endCxn id="18" idx="1"/>
          </p:cNvCxnSpPr>
          <p:nvPr/>
        </p:nvCxnSpPr>
        <p:spPr>
          <a:xfrm>
            <a:off x="5334000" y="1981200"/>
            <a:ext cx="371755" cy="295555"/>
          </a:xfrm>
          <a:prstGeom prst="straightConnector1">
            <a:avLst/>
          </a:prstGeom>
          <a:ln w="254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12" idx="6"/>
            <a:endCxn id="18" idx="3"/>
          </p:cNvCxnSpPr>
          <p:nvPr/>
        </p:nvCxnSpPr>
        <p:spPr>
          <a:xfrm flipV="1">
            <a:off x="5334000" y="2600045"/>
            <a:ext cx="371755" cy="219355"/>
          </a:xfrm>
          <a:prstGeom prst="straightConnector1">
            <a:avLst/>
          </a:prstGeom>
          <a:ln w="25400">
            <a:solidFill>
              <a:srgbClr val="92D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r>
              <a:rPr lang="en-US" dirty="0" smtClean="0">
                <a:solidFill>
                  <a:schemeClr val="tx2">
                    <a:lumMod val="40000"/>
                    <a:lumOff val="60000"/>
                  </a:schemeClr>
                </a:solidFill>
              </a:rPr>
              <a:t>Introduction</a:t>
            </a:r>
          </a:p>
          <a:p>
            <a:r>
              <a:rPr lang="en-US" dirty="0" smtClean="0"/>
              <a:t>Completed work</a:t>
            </a:r>
          </a:p>
          <a:p>
            <a:r>
              <a:rPr lang="en-US" dirty="0" smtClean="0">
                <a:solidFill>
                  <a:schemeClr val="tx2">
                    <a:lumMod val="40000"/>
                    <a:lumOff val="60000"/>
                  </a:schemeClr>
                </a:solidFill>
              </a:rPr>
              <a:t>Future works</a:t>
            </a:r>
          </a:p>
          <a:p>
            <a:r>
              <a:rPr lang="en-US" dirty="0" smtClean="0">
                <a:solidFill>
                  <a:schemeClr val="tx2">
                    <a:lumMod val="40000"/>
                    <a:lumOff val="60000"/>
                  </a:schemeClr>
                </a:solidFill>
              </a:rPr>
              <a:t>Plan</a:t>
            </a:r>
          </a:p>
          <a:p>
            <a:r>
              <a:rPr lang="en-US" dirty="0" smtClean="0">
                <a:solidFill>
                  <a:schemeClr val="tx2">
                    <a:lumMod val="40000"/>
                    <a:lumOff val="60000"/>
                  </a:schemeClr>
                </a:solidFill>
              </a:rPr>
              <a:t>Conclusion</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82880"/>
            <a:ext cx="8763000" cy="1111664"/>
          </a:xfrm>
        </p:spPr>
        <p:txBody>
          <a:bodyPr>
            <a:normAutofit fontScale="90000"/>
          </a:bodyPr>
          <a:lstStyle/>
          <a:p>
            <a:r>
              <a:rPr lang="en-US" sz="6000" dirty="0" smtClean="0"/>
              <a:t>Stochastic multi-relay routing:</a:t>
            </a:r>
            <a:r>
              <a:rPr lang="en-US" dirty="0" smtClean="0"/>
              <a:t> </a:t>
            </a:r>
            <a:r>
              <a:rPr lang="en-US" sz="4900" dirty="0" smtClean="0"/>
              <a:t>Existing results</a:t>
            </a:r>
            <a:endParaRPr lang="en-US" sz="4900" dirty="0"/>
          </a:p>
        </p:txBody>
      </p:sp>
      <p:sp>
        <p:nvSpPr>
          <p:cNvPr id="3" name="Content Placeholder 2"/>
          <p:cNvSpPr>
            <a:spLocks noGrp="1"/>
          </p:cNvSpPr>
          <p:nvPr>
            <p:ph idx="1"/>
          </p:nvPr>
        </p:nvSpPr>
        <p:spPr/>
        <p:txBody>
          <a:bodyPr/>
          <a:lstStyle/>
          <a:p>
            <a:r>
              <a:rPr lang="en-US" dirty="0" smtClean="0"/>
              <a:t>MDP modeling of single-hop sensor network</a:t>
            </a:r>
            <a:r>
              <a:rPr lang="en-US" baseline="30000" dirty="0" smtClean="0"/>
              <a:t>†</a:t>
            </a:r>
            <a:r>
              <a:rPr lang="en-US" dirty="0" smtClean="0"/>
              <a:t>. </a:t>
            </a:r>
          </a:p>
          <a:p>
            <a:pPr lvl="1">
              <a:buFont typeface="Wingdings" pitchFamily="2" charset="2"/>
              <a:buChar char="§"/>
            </a:pPr>
            <a:r>
              <a:rPr lang="en-US" dirty="0" smtClean="0"/>
              <a:t>DAI: residual energy</a:t>
            </a:r>
          </a:p>
          <a:p>
            <a:pPr lvl="1">
              <a:buFont typeface="Wingdings" pitchFamily="2" charset="2"/>
              <a:buChar char="§"/>
            </a:pPr>
            <a:endParaRPr lang="en-US" dirty="0" smtClean="0"/>
          </a:p>
          <a:p>
            <a:r>
              <a:rPr lang="en-US" dirty="0" smtClean="0"/>
              <a:t>MDP modeling of 2 hop networks</a:t>
            </a:r>
            <a:r>
              <a:rPr lang="en-US" baseline="30000" dirty="0" smtClean="0"/>
              <a:t>‡</a:t>
            </a:r>
            <a:r>
              <a:rPr lang="en-US" dirty="0" smtClean="0"/>
              <a:t>.</a:t>
            </a:r>
          </a:p>
          <a:p>
            <a:pPr lvl="1">
              <a:buFont typeface="Wingdings" pitchFamily="2" charset="2"/>
              <a:buChar char="§"/>
            </a:pPr>
            <a:r>
              <a:rPr lang="en-US" dirty="0" smtClean="0"/>
              <a:t>Solved using dynamic programming</a:t>
            </a:r>
          </a:p>
          <a:p>
            <a:pPr lvl="1">
              <a:buNone/>
            </a:pPr>
            <a:endParaRPr lang="en-US" dirty="0" smtClean="0"/>
          </a:p>
          <a:p>
            <a:r>
              <a:rPr lang="en-US" dirty="0" smtClean="0"/>
              <a:t>MDP modeling of multi-hop networks with nodes having constant transmission power</a:t>
            </a:r>
            <a:r>
              <a:rPr lang="en-US" baseline="30000" dirty="0" smtClean="0"/>
              <a:t>§</a:t>
            </a:r>
            <a:r>
              <a:rPr lang="en-US" dirty="0" smtClean="0"/>
              <a:t>.</a:t>
            </a:r>
          </a:p>
          <a:p>
            <a:pPr lvl="1">
              <a:buFont typeface="Wingdings" pitchFamily="2" charset="2"/>
              <a:buChar char="§"/>
            </a:pPr>
            <a:r>
              <a:rPr lang="en-US" dirty="0" smtClean="0"/>
              <a:t>Solved using dynamic programming</a:t>
            </a:r>
            <a:endParaRPr lang="en-US" dirty="0"/>
          </a:p>
        </p:txBody>
      </p:sp>
      <p:sp>
        <p:nvSpPr>
          <p:cNvPr id="4" name="Rounded Rectangle 3"/>
          <p:cNvSpPr/>
          <p:nvPr/>
        </p:nvSpPr>
        <p:spPr>
          <a:xfrm>
            <a:off x="609600" y="5181599"/>
            <a:ext cx="7924800" cy="1504892"/>
          </a:xfrm>
          <a:prstGeom prst="roundRect">
            <a:avLst/>
          </a:prstGeom>
          <a:gradFill>
            <a:gsLst>
              <a:gs pos="0">
                <a:srgbClr val="FFEFD1"/>
              </a:gs>
              <a:gs pos="64999">
                <a:srgbClr val="F0EBD5"/>
              </a:gs>
              <a:gs pos="100000">
                <a:srgbClr val="D1C39F"/>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85800" y="5181600"/>
            <a:ext cx="7848600" cy="1492716"/>
          </a:xfrm>
          <a:prstGeom prst="rect">
            <a:avLst/>
          </a:prstGeom>
          <a:noFill/>
        </p:spPr>
        <p:txBody>
          <a:bodyPr wrap="square" rtlCol="0">
            <a:spAutoFit/>
          </a:bodyPr>
          <a:lstStyle/>
          <a:p>
            <a:r>
              <a:rPr lang="en-US" sz="1300" dirty="0" smtClean="0"/>
              <a:t>Reference:</a:t>
            </a:r>
          </a:p>
          <a:p>
            <a:r>
              <a:rPr lang="en-US" sz="1300" dirty="0" smtClean="0"/>
              <a:t>† Y. Chen, Q. Zhao, V. Krishnamurthy, D. </a:t>
            </a:r>
            <a:r>
              <a:rPr lang="en-US" sz="1300" dirty="0" err="1" smtClean="0"/>
              <a:t>Djonin</a:t>
            </a:r>
            <a:r>
              <a:rPr lang="en-US" sz="1300" dirty="0" smtClean="0"/>
              <a:t>, Transmission scheduling for optimizing sensor network lifetime</a:t>
            </a:r>
          </a:p>
          <a:p>
            <a:pPr>
              <a:buNone/>
            </a:pPr>
            <a:r>
              <a:rPr lang="en-US" sz="1300" dirty="0" smtClean="0"/>
              <a:t>‡ H. Li, N. </a:t>
            </a:r>
            <a:r>
              <a:rPr lang="en-US" sz="1300" dirty="0" err="1" smtClean="0"/>
              <a:t>Jaggi</a:t>
            </a:r>
            <a:r>
              <a:rPr lang="en-US" sz="1300" dirty="0" smtClean="0"/>
              <a:t>, B. </a:t>
            </a:r>
            <a:r>
              <a:rPr lang="en-US" sz="1300" dirty="0" err="1" smtClean="0"/>
              <a:t>Sikdar</a:t>
            </a:r>
            <a:r>
              <a:rPr lang="en-US" sz="1300" dirty="0" smtClean="0"/>
              <a:t>, Relay scheduling for cooperative communications in sensor networks with energy harvesting</a:t>
            </a:r>
          </a:p>
          <a:p>
            <a:pPr>
              <a:buNone/>
            </a:pPr>
            <a:r>
              <a:rPr lang="en-US" sz="1300" dirty="0" smtClean="0"/>
              <a:t>§G. N. </a:t>
            </a:r>
            <a:r>
              <a:rPr lang="en-US" sz="1300" dirty="0" err="1" smtClean="0"/>
              <a:t>Shirazi</a:t>
            </a:r>
            <a:r>
              <a:rPr lang="en-US" sz="1300" dirty="0" smtClean="0"/>
              <a:t>, P.-Y. Kong, C.-K. </a:t>
            </a:r>
            <a:r>
              <a:rPr lang="en-US" sz="1300" dirty="0" err="1" smtClean="0"/>
              <a:t>Tham</a:t>
            </a:r>
            <a:r>
              <a:rPr lang="en-US" sz="1300" dirty="0" smtClean="0"/>
              <a:t>, Markov decision process frameworks for cooperative retransmission in wireless network</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Stochastic multi-relay routing: MDP</a:t>
            </a:r>
            <a:endParaRPr lang="en-US" dirty="0"/>
          </a:p>
        </p:txBody>
      </p:sp>
      <p:sp>
        <p:nvSpPr>
          <p:cNvPr id="3" name="Content Placeholder 2"/>
          <p:cNvSpPr>
            <a:spLocks noGrp="1"/>
          </p:cNvSpPr>
          <p:nvPr>
            <p:ph idx="1"/>
          </p:nvPr>
        </p:nvSpPr>
        <p:spPr>
          <a:xfrm>
            <a:off x="457200" y="1600200"/>
            <a:ext cx="8229600" cy="5257800"/>
          </a:xfrm>
        </p:spPr>
        <p:txBody>
          <a:bodyPr>
            <a:normAutofit/>
          </a:bodyPr>
          <a:lstStyle/>
          <a:p>
            <a:r>
              <a:rPr lang="en-US" dirty="0" smtClean="0"/>
              <a:t>Markov decision process (MDP)</a:t>
            </a:r>
          </a:p>
          <a:p>
            <a:endParaRPr lang="en-US" dirty="0" smtClean="0"/>
          </a:p>
          <a:p>
            <a:endParaRPr lang="en-US" dirty="0" smtClean="0"/>
          </a:p>
          <a:p>
            <a:endParaRPr lang="en-US" dirty="0" smtClean="0"/>
          </a:p>
          <a:p>
            <a:endParaRPr lang="en-US" dirty="0" smtClean="0"/>
          </a:p>
          <a:p>
            <a:endParaRPr lang="en-US" dirty="0" smtClean="0"/>
          </a:p>
          <a:p>
            <a:endParaRPr lang="en-US" dirty="0" smtClean="0"/>
          </a:p>
          <a:p>
            <a:pPr marL="914400" lvl="1" indent="-457200">
              <a:buFont typeface="Wingdings" pitchFamily="2" charset="2"/>
              <a:buChar char="§"/>
            </a:pPr>
            <a:r>
              <a:rPr lang="en-US" dirty="0" smtClean="0"/>
              <a:t>At each state a set of actions is available.</a:t>
            </a:r>
          </a:p>
          <a:p>
            <a:pPr marL="914400" lvl="1" indent="-457200">
              <a:buFont typeface="Wingdings" pitchFamily="2" charset="2"/>
              <a:buChar char="§"/>
            </a:pPr>
            <a:r>
              <a:rPr lang="en-US" dirty="0" smtClean="0"/>
              <a:t>Decision-maker is awarded with a reward when leaves a state.</a:t>
            </a:r>
          </a:p>
          <a:p>
            <a:pPr marL="914400" lvl="1" indent="-457200">
              <a:buFont typeface="Wingdings" pitchFamily="2" charset="2"/>
              <a:buChar char="§"/>
            </a:pPr>
            <a:endParaRPr lang="en-US" dirty="0" smtClean="0"/>
          </a:p>
          <a:p>
            <a:pPr marL="514350" indent="-457200"/>
            <a:endParaRPr lang="en-US" dirty="0" smtClean="0"/>
          </a:p>
          <a:p>
            <a:pPr>
              <a:buNone/>
            </a:pPr>
            <a:endParaRPr lang="en-US" dirty="0"/>
          </a:p>
        </p:txBody>
      </p:sp>
      <p:sp>
        <p:nvSpPr>
          <p:cNvPr id="4" name="Oval 3"/>
          <p:cNvSpPr/>
          <p:nvPr/>
        </p:nvSpPr>
        <p:spPr>
          <a:xfrm>
            <a:off x="3962400" y="2362200"/>
            <a:ext cx="457200" cy="457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5867400" y="2438400"/>
            <a:ext cx="457200" cy="457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5410200" y="3505200"/>
            <a:ext cx="457200" cy="457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962400" y="4114800"/>
            <a:ext cx="457200" cy="457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286000" y="2057400"/>
            <a:ext cx="457200" cy="457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743200" y="3505200"/>
            <a:ext cx="457200" cy="457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p:cNvCxnSpPr>
            <a:stCxn id="4" idx="6"/>
            <a:endCxn id="5" idx="2"/>
          </p:cNvCxnSpPr>
          <p:nvPr/>
        </p:nvCxnSpPr>
        <p:spPr>
          <a:xfrm>
            <a:off x="4419600" y="2590800"/>
            <a:ext cx="1447800" cy="762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4" idx="5"/>
            <a:endCxn id="6" idx="1"/>
          </p:cNvCxnSpPr>
          <p:nvPr/>
        </p:nvCxnSpPr>
        <p:spPr>
          <a:xfrm rot="16200000" flipH="1">
            <a:off x="4505045" y="2600045"/>
            <a:ext cx="819710" cy="112451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4" idx="4"/>
            <a:endCxn id="7" idx="0"/>
          </p:cNvCxnSpPr>
          <p:nvPr/>
        </p:nvCxnSpPr>
        <p:spPr>
          <a:xfrm rot="5400000">
            <a:off x="3543300" y="3467100"/>
            <a:ext cx="129540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4" idx="3"/>
            <a:endCxn id="9" idx="7"/>
          </p:cNvCxnSpPr>
          <p:nvPr/>
        </p:nvCxnSpPr>
        <p:spPr>
          <a:xfrm rot="5400000">
            <a:off x="3171545" y="2714345"/>
            <a:ext cx="819710" cy="89591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4" idx="2"/>
            <a:endCxn id="8" idx="6"/>
          </p:cNvCxnSpPr>
          <p:nvPr/>
        </p:nvCxnSpPr>
        <p:spPr>
          <a:xfrm rot="10800000">
            <a:off x="2743200" y="2286000"/>
            <a:ext cx="1219200" cy="3048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800600" y="2209800"/>
            <a:ext cx="1066800" cy="369332"/>
          </a:xfrm>
          <a:prstGeom prst="rect">
            <a:avLst/>
          </a:prstGeom>
          <a:noFill/>
        </p:spPr>
        <p:txBody>
          <a:bodyPr wrap="square" rtlCol="0">
            <a:spAutoFit/>
          </a:bodyPr>
          <a:lstStyle/>
          <a:p>
            <a:r>
              <a:rPr lang="en-US" dirty="0" smtClean="0"/>
              <a:t>a, 55%</a:t>
            </a:r>
            <a:endParaRPr lang="en-US" dirty="0"/>
          </a:p>
        </p:txBody>
      </p:sp>
      <p:sp>
        <p:nvSpPr>
          <p:cNvPr id="21" name="TextBox 20"/>
          <p:cNvSpPr txBox="1"/>
          <p:nvPr/>
        </p:nvSpPr>
        <p:spPr>
          <a:xfrm>
            <a:off x="5029200" y="2971800"/>
            <a:ext cx="1066800" cy="369332"/>
          </a:xfrm>
          <a:prstGeom prst="rect">
            <a:avLst/>
          </a:prstGeom>
          <a:noFill/>
        </p:spPr>
        <p:txBody>
          <a:bodyPr wrap="square" rtlCol="0">
            <a:spAutoFit/>
          </a:bodyPr>
          <a:lstStyle/>
          <a:p>
            <a:r>
              <a:rPr lang="en-US" dirty="0" smtClean="0"/>
              <a:t>a, 45%</a:t>
            </a:r>
            <a:endParaRPr lang="en-US" dirty="0"/>
          </a:p>
        </p:txBody>
      </p:sp>
      <p:sp>
        <p:nvSpPr>
          <p:cNvPr id="22" name="TextBox 21"/>
          <p:cNvSpPr txBox="1"/>
          <p:nvPr/>
        </p:nvSpPr>
        <p:spPr>
          <a:xfrm>
            <a:off x="4191000" y="3657600"/>
            <a:ext cx="1066800" cy="369332"/>
          </a:xfrm>
          <a:prstGeom prst="rect">
            <a:avLst/>
          </a:prstGeom>
          <a:noFill/>
        </p:spPr>
        <p:txBody>
          <a:bodyPr wrap="square" rtlCol="0">
            <a:spAutoFit/>
          </a:bodyPr>
          <a:lstStyle/>
          <a:p>
            <a:r>
              <a:rPr lang="en-US" dirty="0" smtClean="0"/>
              <a:t>b, 100%</a:t>
            </a:r>
            <a:endParaRPr lang="en-US" dirty="0"/>
          </a:p>
        </p:txBody>
      </p:sp>
      <p:sp>
        <p:nvSpPr>
          <p:cNvPr id="23" name="TextBox 22"/>
          <p:cNvSpPr txBox="1"/>
          <p:nvPr/>
        </p:nvSpPr>
        <p:spPr>
          <a:xfrm>
            <a:off x="3276600" y="3276600"/>
            <a:ext cx="1066800" cy="369332"/>
          </a:xfrm>
          <a:prstGeom prst="rect">
            <a:avLst/>
          </a:prstGeom>
          <a:noFill/>
        </p:spPr>
        <p:txBody>
          <a:bodyPr wrap="square" rtlCol="0">
            <a:spAutoFit/>
          </a:bodyPr>
          <a:lstStyle/>
          <a:p>
            <a:r>
              <a:rPr lang="en-US" dirty="0" smtClean="0"/>
              <a:t>c, 10%</a:t>
            </a:r>
            <a:endParaRPr lang="en-US" dirty="0"/>
          </a:p>
        </p:txBody>
      </p:sp>
      <p:sp>
        <p:nvSpPr>
          <p:cNvPr id="24" name="TextBox 23"/>
          <p:cNvSpPr txBox="1"/>
          <p:nvPr/>
        </p:nvSpPr>
        <p:spPr>
          <a:xfrm>
            <a:off x="2971800" y="2057400"/>
            <a:ext cx="1066800" cy="369332"/>
          </a:xfrm>
          <a:prstGeom prst="rect">
            <a:avLst/>
          </a:prstGeom>
          <a:noFill/>
        </p:spPr>
        <p:txBody>
          <a:bodyPr wrap="square" rtlCol="0">
            <a:spAutoFit/>
          </a:bodyPr>
          <a:lstStyle/>
          <a:p>
            <a:r>
              <a:rPr lang="en-US" dirty="0" smtClean="0"/>
              <a:t>c, 90%</a:t>
            </a:r>
            <a:endParaRPr lang="en-US" dirty="0"/>
          </a:p>
        </p:txBody>
      </p:sp>
      <p:sp>
        <p:nvSpPr>
          <p:cNvPr id="25" name="TextBox 24"/>
          <p:cNvSpPr txBox="1"/>
          <p:nvPr/>
        </p:nvSpPr>
        <p:spPr>
          <a:xfrm>
            <a:off x="4038600" y="2438400"/>
            <a:ext cx="228600" cy="369332"/>
          </a:xfrm>
          <a:prstGeom prst="rect">
            <a:avLst/>
          </a:prstGeom>
          <a:noFill/>
        </p:spPr>
        <p:txBody>
          <a:bodyPr wrap="square" rtlCol="0">
            <a:spAutoFit/>
          </a:bodyPr>
          <a:lstStyle/>
          <a:p>
            <a:r>
              <a:rPr lang="en-US" dirty="0" smtClean="0"/>
              <a:t>1</a:t>
            </a:r>
            <a:endParaRPr lang="en-US" dirty="0"/>
          </a:p>
        </p:txBody>
      </p:sp>
      <p:sp>
        <p:nvSpPr>
          <p:cNvPr id="26" name="TextBox 25"/>
          <p:cNvSpPr txBox="1"/>
          <p:nvPr/>
        </p:nvSpPr>
        <p:spPr>
          <a:xfrm>
            <a:off x="5943600" y="2514600"/>
            <a:ext cx="228600" cy="369332"/>
          </a:xfrm>
          <a:prstGeom prst="rect">
            <a:avLst/>
          </a:prstGeom>
          <a:noFill/>
        </p:spPr>
        <p:txBody>
          <a:bodyPr wrap="square" rtlCol="0">
            <a:spAutoFit/>
          </a:bodyPr>
          <a:lstStyle/>
          <a:p>
            <a:r>
              <a:rPr lang="en-US" dirty="0" smtClean="0"/>
              <a:t>2</a:t>
            </a:r>
            <a:endParaRPr lang="en-US" dirty="0"/>
          </a:p>
        </p:txBody>
      </p:sp>
      <p:sp>
        <p:nvSpPr>
          <p:cNvPr id="27" name="TextBox 26"/>
          <p:cNvSpPr txBox="1"/>
          <p:nvPr/>
        </p:nvSpPr>
        <p:spPr>
          <a:xfrm>
            <a:off x="5486400" y="3581400"/>
            <a:ext cx="228600" cy="369332"/>
          </a:xfrm>
          <a:prstGeom prst="rect">
            <a:avLst/>
          </a:prstGeom>
          <a:noFill/>
        </p:spPr>
        <p:txBody>
          <a:bodyPr wrap="square" rtlCol="0">
            <a:spAutoFit/>
          </a:bodyPr>
          <a:lstStyle/>
          <a:p>
            <a:r>
              <a:rPr lang="en-US" dirty="0" smtClean="0"/>
              <a:t>3</a:t>
            </a:r>
            <a:endParaRPr lang="en-US" dirty="0"/>
          </a:p>
        </p:txBody>
      </p:sp>
      <p:sp>
        <p:nvSpPr>
          <p:cNvPr id="28" name="TextBox 27"/>
          <p:cNvSpPr txBox="1"/>
          <p:nvPr/>
        </p:nvSpPr>
        <p:spPr>
          <a:xfrm>
            <a:off x="4038600" y="4191000"/>
            <a:ext cx="228600" cy="369332"/>
          </a:xfrm>
          <a:prstGeom prst="rect">
            <a:avLst/>
          </a:prstGeom>
          <a:noFill/>
        </p:spPr>
        <p:txBody>
          <a:bodyPr wrap="square" rtlCol="0">
            <a:spAutoFit/>
          </a:bodyPr>
          <a:lstStyle/>
          <a:p>
            <a:r>
              <a:rPr lang="en-US" dirty="0" smtClean="0"/>
              <a:t>4</a:t>
            </a:r>
            <a:endParaRPr lang="en-US" dirty="0"/>
          </a:p>
        </p:txBody>
      </p:sp>
      <p:sp>
        <p:nvSpPr>
          <p:cNvPr id="29" name="TextBox 28"/>
          <p:cNvSpPr txBox="1"/>
          <p:nvPr/>
        </p:nvSpPr>
        <p:spPr>
          <a:xfrm>
            <a:off x="2819400" y="3581400"/>
            <a:ext cx="228600" cy="369332"/>
          </a:xfrm>
          <a:prstGeom prst="rect">
            <a:avLst/>
          </a:prstGeom>
          <a:noFill/>
        </p:spPr>
        <p:txBody>
          <a:bodyPr wrap="square" rtlCol="0">
            <a:spAutoFit/>
          </a:bodyPr>
          <a:lstStyle/>
          <a:p>
            <a:r>
              <a:rPr lang="en-US" dirty="0" smtClean="0"/>
              <a:t>5</a:t>
            </a:r>
            <a:endParaRPr lang="en-US" dirty="0"/>
          </a:p>
        </p:txBody>
      </p:sp>
      <p:sp>
        <p:nvSpPr>
          <p:cNvPr id="30" name="TextBox 29"/>
          <p:cNvSpPr txBox="1"/>
          <p:nvPr/>
        </p:nvSpPr>
        <p:spPr>
          <a:xfrm>
            <a:off x="2362200" y="2057400"/>
            <a:ext cx="228600" cy="369332"/>
          </a:xfrm>
          <a:prstGeom prst="rect">
            <a:avLst/>
          </a:prstGeom>
          <a:noFill/>
        </p:spPr>
        <p:txBody>
          <a:bodyPr wrap="square" rtlCol="0">
            <a:spAutoFit/>
          </a:bodyPr>
          <a:lstStyle/>
          <a:p>
            <a:r>
              <a:rPr lang="en-US" dirty="0" smtClean="0"/>
              <a:t>6</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111664"/>
          </a:xfrm>
        </p:spPr>
        <p:txBody>
          <a:bodyPr>
            <a:normAutofit fontScale="90000"/>
          </a:bodyPr>
          <a:lstStyle/>
          <a:p>
            <a:r>
              <a:rPr lang="en-US" sz="6000" dirty="0" smtClean="0"/>
              <a:t>Stochastic multi-relay routing: </a:t>
            </a:r>
            <a:r>
              <a:rPr lang="en-US" sz="4900" dirty="0" smtClean="0"/>
              <a:t>Bandits and DAI</a:t>
            </a:r>
            <a:endParaRPr lang="en-US" sz="4900" dirty="0"/>
          </a:p>
        </p:txBody>
      </p:sp>
      <p:sp>
        <p:nvSpPr>
          <p:cNvPr id="3" name="Content Placeholder 2"/>
          <p:cNvSpPr>
            <a:spLocks noGrp="1"/>
          </p:cNvSpPr>
          <p:nvPr>
            <p:ph idx="1"/>
          </p:nvPr>
        </p:nvSpPr>
        <p:spPr/>
        <p:txBody>
          <a:bodyPr/>
          <a:lstStyle/>
          <a:p>
            <a:r>
              <a:rPr lang="en-US" dirty="0" smtClean="0"/>
              <a:t>Bandit process is a MDP with two actions available at each state.</a:t>
            </a:r>
          </a:p>
          <a:p>
            <a:endParaRPr lang="en-US" dirty="0" smtClean="0"/>
          </a:p>
          <a:p>
            <a:r>
              <a:rPr lang="en-US" dirty="0" smtClean="0"/>
              <a:t>Family of alternative bandit process (FABP):</a:t>
            </a:r>
          </a:p>
          <a:p>
            <a:pPr lvl="1">
              <a:buFont typeface="Wingdings" pitchFamily="2" charset="2"/>
              <a:buChar char="§"/>
            </a:pPr>
            <a:r>
              <a:rPr lang="en-US" dirty="0" smtClean="0"/>
              <a:t>Decision process modeled as a collection of independent bandit processes.</a:t>
            </a:r>
          </a:p>
          <a:p>
            <a:pPr lvl="1">
              <a:buFont typeface="Wingdings" pitchFamily="2" charset="2"/>
              <a:buChar char="§"/>
            </a:pPr>
            <a:r>
              <a:rPr lang="en-US" dirty="0" smtClean="0"/>
              <a:t>At a time one of the multiple bandits is chosen.</a:t>
            </a:r>
          </a:p>
          <a:p>
            <a:pPr lvl="1">
              <a:buFont typeface="Wingdings" pitchFamily="2" charset="2"/>
              <a:buChar char="§"/>
            </a:pPr>
            <a:endParaRPr lang="en-US" dirty="0" smtClean="0"/>
          </a:p>
          <a:p>
            <a:r>
              <a:rPr lang="en-US" dirty="0" smtClean="0"/>
              <a:t>Dynamic allocation index (“</a:t>
            </a:r>
            <a:r>
              <a:rPr lang="en-US" dirty="0" err="1" smtClean="0"/>
              <a:t>Gittins</a:t>
            </a:r>
            <a:r>
              <a:rPr lang="en-US" dirty="0" smtClean="0"/>
              <a:t> index”) yields optimal solution to FABP.</a:t>
            </a:r>
          </a:p>
          <a:p>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Stochastic multi-relay routing: Model</a:t>
            </a:r>
            <a:endParaRPr lang="en-US" dirty="0"/>
          </a:p>
        </p:txBody>
      </p:sp>
      <p:sp>
        <p:nvSpPr>
          <p:cNvPr id="3" name="Content Placeholder 2"/>
          <p:cNvSpPr>
            <a:spLocks noGrp="1"/>
          </p:cNvSpPr>
          <p:nvPr>
            <p:ph idx="1"/>
          </p:nvPr>
        </p:nvSpPr>
        <p:spPr/>
        <p:txBody>
          <a:bodyPr/>
          <a:lstStyle/>
          <a:p>
            <a:r>
              <a:rPr lang="en-US" dirty="0" smtClean="0"/>
              <a:t>Set of transmission power, W = {w</a:t>
            </a:r>
            <a:r>
              <a:rPr lang="en-US" baseline="-25000" dirty="0" smtClean="0"/>
              <a:t>1</a:t>
            </a:r>
            <a:r>
              <a:rPr lang="en-US" dirty="0" smtClean="0"/>
              <a:t>, w</a:t>
            </a:r>
            <a:r>
              <a:rPr lang="en-US" baseline="-25000" dirty="0" smtClean="0"/>
              <a:t>2</a:t>
            </a:r>
            <a:r>
              <a:rPr lang="en-US" dirty="0" smtClean="0"/>
              <a:t>, …, </a:t>
            </a:r>
            <a:r>
              <a:rPr lang="en-US" dirty="0" err="1" smtClean="0"/>
              <a:t>w</a:t>
            </a:r>
            <a:r>
              <a:rPr lang="en-US" baseline="-25000" dirty="0" err="1" smtClean="0"/>
              <a:t>f</a:t>
            </a:r>
            <a:r>
              <a:rPr lang="en-US" dirty="0" smtClean="0"/>
              <a:t>}</a:t>
            </a:r>
          </a:p>
          <a:p>
            <a:r>
              <a:rPr lang="en-US" dirty="0" smtClean="0"/>
              <a:t>Each node is a MDP.</a:t>
            </a:r>
          </a:p>
          <a:p>
            <a:pPr lvl="1">
              <a:buFont typeface="Wingdings" pitchFamily="2" charset="2"/>
              <a:buChar char="§"/>
            </a:pPr>
            <a:r>
              <a:rPr lang="en-US" dirty="0" smtClean="0"/>
              <a:t>State:</a:t>
            </a:r>
          </a:p>
          <a:p>
            <a:pPr lvl="2">
              <a:buFont typeface="Courier New" pitchFamily="49" charset="0"/>
              <a:buChar char="o"/>
            </a:pPr>
            <a:r>
              <a:rPr lang="en-US" dirty="0" smtClean="0"/>
              <a:t>Residual energy of node.</a:t>
            </a:r>
          </a:p>
          <a:p>
            <a:pPr lvl="2">
              <a:buFont typeface="Courier New" pitchFamily="49" charset="0"/>
              <a:buChar char="o"/>
            </a:pPr>
            <a:r>
              <a:rPr lang="en-US" dirty="0" smtClean="0"/>
              <a:t>MDP of neighboring nodes.</a:t>
            </a:r>
          </a:p>
          <a:p>
            <a:pPr lvl="1">
              <a:buFont typeface="Wingdings" pitchFamily="2" charset="2"/>
              <a:buChar char="§"/>
            </a:pPr>
            <a:r>
              <a:rPr lang="en-US" dirty="0" smtClean="0"/>
              <a:t>Action:</a:t>
            </a:r>
          </a:p>
          <a:p>
            <a:pPr lvl="1">
              <a:buNone/>
            </a:pPr>
            <a:r>
              <a:rPr lang="en-US" dirty="0" smtClean="0"/>
              <a:t>         Action of a node </a:t>
            </a:r>
            <a:r>
              <a:rPr lang="en-US" dirty="0" err="1" smtClean="0"/>
              <a:t>i</a:t>
            </a:r>
            <a:r>
              <a:rPr lang="en-US" dirty="0" smtClean="0"/>
              <a:t> is A(</a:t>
            </a:r>
            <a:r>
              <a:rPr lang="en-US" dirty="0" err="1" smtClean="0"/>
              <a:t>i</a:t>
            </a:r>
            <a:r>
              <a:rPr lang="en-US" dirty="0" smtClean="0"/>
              <a:t>) Є [0, f].  </a:t>
            </a:r>
          </a:p>
          <a:p>
            <a:pPr lvl="3">
              <a:buFont typeface="Courier New" pitchFamily="49" charset="0"/>
              <a:buChar char="o"/>
            </a:pPr>
            <a:r>
              <a:rPr lang="en-US" dirty="0" smtClean="0"/>
              <a:t>A(</a:t>
            </a:r>
            <a:r>
              <a:rPr lang="en-US" dirty="0" err="1" smtClean="0"/>
              <a:t>i</a:t>
            </a:r>
            <a:r>
              <a:rPr lang="en-US" dirty="0" smtClean="0"/>
              <a:t>) = 0, if node </a:t>
            </a:r>
            <a:r>
              <a:rPr lang="en-US" dirty="0" err="1" smtClean="0"/>
              <a:t>i</a:t>
            </a:r>
            <a:r>
              <a:rPr lang="en-US" dirty="0" smtClean="0"/>
              <a:t> is not selected. </a:t>
            </a:r>
          </a:p>
          <a:p>
            <a:pPr lvl="3">
              <a:buFont typeface="Courier New" pitchFamily="49" charset="0"/>
              <a:buChar char="o"/>
            </a:pPr>
            <a:r>
              <a:rPr lang="en-US" dirty="0" smtClean="0"/>
              <a:t>A(</a:t>
            </a:r>
            <a:r>
              <a:rPr lang="en-US" dirty="0" err="1" smtClean="0"/>
              <a:t>i</a:t>
            </a:r>
            <a:r>
              <a:rPr lang="en-US" dirty="0" smtClean="0"/>
              <a:t>) Є [1, f], otherwise, A(</a:t>
            </a:r>
            <a:r>
              <a:rPr lang="en-US" dirty="0" err="1" smtClean="0"/>
              <a:t>i</a:t>
            </a:r>
            <a:r>
              <a:rPr lang="en-US" dirty="0" smtClean="0"/>
              <a:t>) represent the index of transmission power.</a:t>
            </a: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86800" cy="1111664"/>
          </a:xfrm>
        </p:spPr>
        <p:txBody>
          <a:bodyPr>
            <a:normAutofit fontScale="90000"/>
          </a:bodyPr>
          <a:lstStyle/>
          <a:p>
            <a:r>
              <a:rPr lang="en-US" dirty="0" smtClean="0"/>
              <a:t>Stochastic multi-relay routing: </a:t>
            </a:r>
            <a:r>
              <a:rPr lang="en-US" sz="4400" dirty="0" smtClean="0"/>
              <a:t>Proposed research</a:t>
            </a:r>
            <a:endParaRPr lang="en-US" sz="4400" dirty="0"/>
          </a:p>
        </p:txBody>
      </p:sp>
      <p:sp>
        <p:nvSpPr>
          <p:cNvPr id="3" name="Content Placeholder 2"/>
          <p:cNvSpPr>
            <a:spLocks noGrp="1"/>
          </p:cNvSpPr>
          <p:nvPr>
            <p:ph idx="1"/>
          </p:nvPr>
        </p:nvSpPr>
        <p:spPr/>
        <p:txBody>
          <a:bodyPr/>
          <a:lstStyle/>
          <a:p>
            <a:r>
              <a:rPr lang="en-US" dirty="0" smtClean="0"/>
              <a:t>Dynamic allocation index (“</a:t>
            </a:r>
            <a:r>
              <a:rPr lang="en-US" dirty="0" err="1" smtClean="0"/>
              <a:t>Gittins</a:t>
            </a:r>
            <a:r>
              <a:rPr lang="en-US" dirty="0" smtClean="0"/>
              <a:t> index”) yields optimal solution to family of problems for which each bandit process is independent. </a:t>
            </a:r>
          </a:p>
          <a:p>
            <a:r>
              <a:rPr lang="en-US" dirty="0" smtClean="0"/>
              <a:t>Is it possible to find such index among several dependent </a:t>
            </a:r>
            <a:r>
              <a:rPr lang="en-US" dirty="0" err="1" smtClean="0"/>
              <a:t>markov</a:t>
            </a:r>
            <a:r>
              <a:rPr lang="en-US" dirty="0" smtClean="0"/>
              <a:t> </a:t>
            </a:r>
            <a:r>
              <a:rPr lang="en-US" dirty="0" smtClean="0"/>
              <a:t>decision process potentially with more than 2 possible actions?</a:t>
            </a:r>
          </a:p>
          <a:p>
            <a:r>
              <a:rPr lang="en-US" dirty="0" smtClean="0"/>
              <a:t>If such index exists, is it possible to propose a distributed protocol based on such index?</a:t>
            </a:r>
          </a:p>
          <a:p>
            <a:r>
              <a:rPr lang="en-US" dirty="0" smtClean="0"/>
              <a:t>Otherwise, is it possible to propose a heuristic solving routing problem with energy requirement comparable to dynamic programming solution?</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a:t>
            </a:r>
            <a:endParaRPr lang="en-US" dirty="0"/>
          </a:p>
        </p:txBody>
      </p:sp>
      <p:graphicFrame>
        <p:nvGraphicFramePr>
          <p:cNvPr id="4" name="Content Placeholder 3"/>
          <p:cNvGraphicFramePr>
            <a:graphicFrameLocks noGrp="1"/>
          </p:cNvGraphicFramePr>
          <p:nvPr>
            <p:ph idx="1"/>
          </p:nvPr>
        </p:nvGraphicFramePr>
        <p:xfrm>
          <a:off x="457200" y="3352800"/>
          <a:ext cx="8229600" cy="1483360"/>
        </p:xfrm>
        <a:graphic>
          <a:graphicData uri="http://schemas.openxmlformats.org/drawingml/2006/table">
            <a:tbl>
              <a:tblPr firstRow="1" bandRow="1">
                <a:tableStyleId>{C4B1156A-380E-4F78-BDF5-A606A8083BF9}</a:tableStyleId>
              </a:tblPr>
              <a:tblGrid>
                <a:gridCol w="4114800"/>
                <a:gridCol w="4114800"/>
              </a:tblGrid>
              <a:tr h="370840">
                <a:tc>
                  <a:txBody>
                    <a:bodyPr/>
                    <a:lstStyle/>
                    <a:p>
                      <a:pPr algn="ctr"/>
                      <a:r>
                        <a:rPr lang="en-US" b="0" dirty="0" smtClean="0"/>
                        <a:t>Oct, 2013</a:t>
                      </a:r>
                      <a:endParaRPr lang="en-US" b="0" dirty="0"/>
                    </a:p>
                  </a:txBody>
                  <a:tcPr/>
                </a:tc>
                <a:tc>
                  <a:txBody>
                    <a:bodyPr/>
                    <a:lstStyle/>
                    <a:p>
                      <a:pPr algn="ctr"/>
                      <a:r>
                        <a:rPr lang="en-US" b="0" dirty="0" smtClean="0"/>
                        <a:t>Proposal defense</a:t>
                      </a:r>
                      <a:endParaRPr lang="en-US" b="0" dirty="0"/>
                    </a:p>
                  </a:txBody>
                  <a:tcPr/>
                </a:tc>
              </a:tr>
              <a:tr h="370840">
                <a:tc>
                  <a:txBody>
                    <a:bodyPr/>
                    <a:lstStyle/>
                    <a:p>
                      <a:pPr algn="ctr"/>
                      <a:r>
                        <a:rPr lang="en-US" dirty="0" smtClean="0"/>
                        <a:t>Nov, 2013 - March, 2014</a:t>
                      </a:r>
                      <a:endParaRPr lang="en-US" dirty="0"/>
                    </a:p>
                  </a:txBody>
                  <a:tcPr/>
                </a:tc>
                <a:tc>
                  <a:txBody>
                    <a:bodyPr/>
                    <a:lstStyle/>
                    <a:p>
                      <a:pPr algn="ctr"/>
                      <a:r>
                        <a:rPr lang="en-US" dirty="0" smtClean="0"/>
                        <a:t>Work on researches</a:t>
                      </a:r>
                      <a:r>
                        <a:rPr lang="en-US" baseline="0" dirty="0" smtClean="0"/>
                        <a:t> proposed</a:t>
                      </a:r>
                      <a:endParaRPr lang="en-US"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March, 2014 - April,</a:t>
                      </a:r>
                      <a:r>
                        <a:rPr lang="en-US" baseline="0" dirty="0" smtClean="0"/>
                        <a:t> 2014</a:t>
                      </a:r>
                      <a:endParaRPr lang="en-US" dirty="0"/>
                    </a:p>
                  </a:txBody>
                  <a:tcPr/>
                </a:tc>
                <a:tc>
                  <a:txBody>
                    <a:bodyPr/>
                    <a:lstStyle/>
                    <a:p>
                      <a:pPr algn="ctr"/>
                      <a:r>
                        <a:rPr lang="en-US" dirty="0" smtClean="0"/>
                        <a:t>Final thesis</a:t>
                      </a:r>
                      <a:r>
                        <a:rPr lang="en-US" baseline="0" dirty="0" smtClean="0"/>
                        <a:t> writing</a:t>
                      </a:r>
                      <a:endParaRPr lang="en-US" dirty="0"/>
                    </a:p>
                  </a:txBody>
                  <a:tcPr/>
                </a:tc>
              </a:tr>
              <a:tr h="370840">
                <a:tc>
                  <a:txBody>
                    <a:bodyPr/>
                    <a:lstStyle/>
                    <a:p>
                      <a:pPr algn="ctr"/>
                      <a:r>
                        <a:rPr lang="en-US" dirty="0" smtClean="0"/>
                        <a:t>May, 2014</a:t>
                      </a:r>
                      <a:endParaRPr lang="en-US" dirty="0"/>
                    </a:p>
                  </a:txBody>
                  <a:tcPr/>
                </a:tc>
                <a:tc>
                  <a:txBody>
                    <a:bodyPr/>
                    <a:lstStyle/>
                    <a:p>
                      <a:pPr algn="ctr"/>
                      <a:r>
                        <a:rPr lang="en-US" dirty="0" smtClean="0"/>
                        <a:t>Tentative</a:t>
                      </a:r>
                      <a:r>
                        <a:rPr lang="en-US" baseline="0" dirty="0" smtClean="0"/>
                        <a:t> defense date</a:t>
                      </a:r>
                      <a:endParaRPr lang="en-US" dirty="0"/>
                    </a:p>
                  </a:txBody>
                  <a:tcPr/>
                </a:tc>
              </a:tr>
            </a:tbl>
          </a:graphicData>
        </a:graphic>
      </p:graphicFrame>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Developed framework to share private information securely over wireless channels.</a:t>
            </a:r>
          </a:p>
          <a:p>
            <a:endParaRPr lang="en-US" dirty="0" smtClean="0"/>
          </a:p>
          <a:p>
            <a:r>
              <a:rPr lang="en-US" dirty="0" smtClean="0"/>
              <a:t>Computed frequency hopping sequence to enable minimum possible time-to-rendezvous for synchronous wireless agents having access to limited(2) frequency channels. Propose to extend the result to more general case and to jamming scenario.</a:t>
            </a:r>
          </a:p>
          <a:p>
            <a:endParaRPr lang="en-US" dirty="0" smtClean="0"/>
          </a:p>
          <a:p>
            <a:r>
              <a:rPr lang="en-US" dirty="0" smtClean="0"/>
              <a:t>Propose techniques for energy efficient wireless transmission.</a:t>
            </a: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229600" cy="1371600"/>
          </a:xfrm>
        </p:spPr>
        <p:txBody>
          <a:bodyPr/>
          <a:lstStyle/>
          <a:p>
            <a:pPr>
              <a:buNone/>
            </a:pPr>
            <a:endParaRPr lang="en-US" dirty="0" smtClean="0"/>
          </a:p>
          <a:p>
            <a:pPr algn="ctr">
              <a:buNone/>
            </a:pPr>
            <a:r>
              <a:rPr lang="en-US" sz="4400" dirty="0" smtClean="0"/>
              <a:t>Questions?</a:t>
            </a:r>
            <a:endParaRPr lang="en-US" sz="44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pPr algn="ctr">
              <a:buNone/>
            </a:pPr>
            <a:r>
              <a:rPr lang="en-US" sz="5400" dirty="0" smtClean="0"/>
              <a:t>BACKUP SLIDES</a:t>
            </a:r>
            <a:endParaRPr lang="en-US" sz="54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1111664"/>
          </a:xfrm>
        </p:spPr>
        <p:txBody>
          <a:bodyPr>
            <a:normAutofit/>
          </a:bodyPr>
          <a:lstStyle/>
          <a:p>
            <a:r>
              <a:rPr lang="en-US" dirty="0" smtClean="0"/>
              <a:t>Proof of random walk rendezvous schedule</a:t>
            </a:r>
            <a:endParaRPr lang="en-US" dirty="0"/>
          </a:p>
        </p:txBody>
      </p:sp>
      <p:sp>
        <p:nvSpPr>
          <p:cNvPr id="3" name="Content Placeholder 2"/>
          <p:cNvSpPr>
            <a:spLocks noGrp="1"/>
          </p:cNvSpPr>
          <p:nvPr>
            <p:ph idx="1"/>
          </p:nvPr>
        </p:nvSpPr>
        <p:spPr/>
        <p:txBody>
          <a:bodyPr/>
          <a:lstStyle/>
          <a:p>
            <a:r>
              <a:rPr lang="en-US" dirty="0" smtClean="0"/>
              <a:t>Lemma:  Given n channels, random walk schedule guarantees rendezvous among nodes in O(n*log n) time with n</a:t>
            </a:r>
            <a:r>
              <a:rPr lang="en-US" baseline="30000" dirty="0" smtClean="0"/>
              <a:t>-O(1) </a:t>
            </a:r>
            <a:r>
              <a:rPr lang="en-US" dirty="0" smtClean="0"/>
              <a:t>probability.</a:t>
            </a:r>
          </a:p>
          <a:p>
            <a:r>
              <a:rPr lang="en-US" dirty="0" smtClean="0"/>
              <a:t>Proof:</a:t>
            </a:r>
          </a:p>
          <a:p>
            <a:pPr>
              <a:buNone/>
            </a:pPr>
            <a:r>
              <a:rPr lang="en-US" dirty="0" smtClean="0"/>
              <a:t>       Let, </a:t>
            </a:r>
            <a:r>
              <a:rPr lang="en-US" dirty="0" err="1" smtClean="0"/>
              <a:t>Z</a:t>
            </a:r>
            <a:r>
              <a:rPr lang="en-US" baseline="-25000" dirty="0" err="1" smtClean="0"/>
              <a:t>i</a:t>
            </a:r>
            <a:r>
              <a:rPr lang="en-US" baseline="-25000" dirty="0" smtClean="0"/>
              <a:t> </a:t>
            </a:r>
            <a:r>
              <a:rPr lang="en-US" dirty="0" smtClean="0"/>
              <a:t>=</a:t>
            </a:r>
            <a:r>
              <a:rPr lang="en-US" baseline="-25000" dirty="0" smtClean="0"/>
              <a:t> </a:t>
            </a:r>
            <a:r>
              <a:rPr lang="en-US" dirty="0" smtClean="0"/>
              <a:t>Event that 2 nodes have not met till time-slot </a:t>
            </a:r>
            <a:r>
              <a:rPr lang="en-US" dirty="0" err="1" smtClean="0"/>
              <a:t>i</a:t>
            </a:r>
            <a:endParaRPr lang="en-US" dirty="0" smtClean="0"/>
          </a:p>
          <a:p>
            <a:pPr>
              <a:buNone/>
            </a:pPr>
            <a:r>
              <a:rPr lang="en-US" dirty="0" smtClean="0"/>
              <a:t>       So, Pr[</a:t>
            </a:r>
            <a:r>
              <a:rPr lang="en-US" dirty="0" err="1" smtClean="0"/>
              <a:t>Z</a:t>
            </a:r>
            <a:r>
              <a:rPr lang="en-US" baseline="-25000" dirty="0" err="1" smtClean="0"/>
              <a:t>i</a:t>
            </a:r>
            <a:r>
              <a:rPr lang="en-US" dirty="0" smtClean="0"/>
              <a:t>] = (1 – 1/n)</a:t>
            </a:r>
            <a:r>
              <a:rPr lang="en-US" baseline="30000" dirty="0" err="1" smtClean="0"/>
              <a:t>i</a:t>
            </a:r>
            <a:r>
              <a:rPr lang="en-US" baseline="30000" dirty="0" smtClean="0"/>
              <a:t>  </a:t>
            </a:r>
            <a:r>
              <a:rPr lang="en-US" dirty="0" smtClean="0"/>
              <a:t>= e</a:t>
            </a:r>
            <a:r>
              <a:rPr lang="en-US" baseline="30000" dirty="0" smtClean="0"/>
              <a:t>-</a:t>
            </a:r>
            <a:r>
              <a:rPr lang="en-US" baseline="30000" dirty="0" err="1" smtClean="0"/>
              <a:t>i</a:t>
            </a:r>
            <a:r>
              <a:rPr lang="en-US" baseline="30000" dirty="0" smtClean="0"/>
              <a:t>/n</a:t>
            </a:r>
          </a:p>
          <a:p>
            <a:pPr>
              <a:buNone/>
            </a:pPr>
            <a:r>
              <a:rPr lang="en-US" dirty="0" smtClean="0"/>
              <a:t>       Thus, for </a:t>
            </a:r>
            <a:r>
              <a:rPr lang="en-US" dirty="0" err="1" smtClean="0"/>
              <a:t>i</a:t>
            </a:r>
            <a:r>
              <a:rPr lang="en-US" dirty="0" smtClean="0"/>
              <a:t> = c*n*log n, where c is a constant,</a:t>
            </a:r>
          </a:p>
          <a:p>
            <a:pPr>
              <a:buNone/>
            </a:pPr>
            <a:r>
              <a:rPr lang="en-US" dirty="0" smtClean="0"/>
              <a:t>                        Pr[</a:t>
            </a:r>
            <a:r>
              <a:rPr lang="en-US" dirty="0" err="1" smtClean="0"/>
              <a:t>Z</a:t>
            </a:r>
            <a:r>
              <a:rPr lang="en-US" baseline="-25000" dirty="0" err="1" smtClean="0"/>
              <a:t>i</a:t>
            </a:r>
            <a:r>
              <a:rPr lang="en-US" dirty="0" smtClean="0"/>
              <a:t>] = e</a:t>
            </a:r>
            <a:r>
              <a:rPr lang="en-US" baseline="30000" dirty="0" smtClean="0"/>
              <a:t>-c*n*log</a:t>
            </a:r>
            <a:r>
              <a:rPr lang="en-US" dirty="0" smtClean="0"/>
              <a:t> </a:t>
            </a:r>
            <a:r>
              <a:rPr lang="en-US" baseline="30000" dirty="0" smtClean="0"/>
              <a:t>n/n</a:t>
            </a:r>
            <a:r>
              <a:rPr lang="en-US" dirty="0" smtClean="0"/>
              <a:t> = n</a:t>
            </a:r>
            <a:r>
              <a:rPr lang="en-US" baseline="30000" dirty="0" smtClean="0"/>
              <a:t>-c</a:t>
            </a:r>
          </a:p>
        </p:txBody>
      </p:sp>
      <p:sp>
        <p:nvSpPr>
          <p:cNvPr id="4" name="Flowchart: Process 3">
            <a:hlinkClick r:id="rId2" action="ppaction://hlinksldjump"/>
          </p:cNvPr>
          <p:cNvSpPr/>
          <p:nvPr/>
        </p:nvSpPr>
        <p:spPr>
          <a:xfrm>
            <a:off x="8382000" y="5105400"/>
            <a:ext cx="228600" cy="228600"/>
          </a:xfrm>
          <a:prstGeom prst="flowChartProcess">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Service Discovery: </a:t>
            </a:r>
            <a:r>
              <a:rPr lang="en-US" sz="4400" dirty="0" smtClean="0"/>
              <a:t>Motivation</a:t>
            </a:r>
            <a:endParaRPr lang="en-US" sz="4400" dirty="0"/>
          </a:p>
        </p:txBody>
      </p:sp>
      <p:sp>
        <p:nvSpPr>
          <p:cNvPr id="3" name="Content Placeholder 2"/>
          <p:cNvSpPr>
            <a:spLocks noGrp="1"/>
          </p:cNvSpPr>
          <p:nvPr>
            <p:ph idx="1"/>
          </p:nvPr>
        </p:nvSpPr>
        <p:spPr/>
        <p:txBody>
          <a:bodyPr/>
          <a:lstStyle/>
          <a:p>
            <a:r>
              <a:rPr lang="en-US" dirty="0" smtClean="0"/>
              <a:t>I </a:t>
            </a:r>
            <a:r>
              <a:rPr lang="en-US" dirty="0" smtClean="0"/>
              <a:t>have lost </a:t>
            </a:r>
            <a:r>
              <a:rPr lang="en-US" dirty="0" smtClean="0"/>
              <a:t>my </a:t>
            </a:r>
            <a:r>
              <a:rPr lang="en-US" dirty="0" smtClean="0"/>
              <a:t>keychain in campus.</a:t>
            </a:r>
          </a:p>
          <a:p>
            <a:endParaRPr lang="en-US" dirty="0" smtClean="0"/>
          </a:p>
          <a:p>
            <a:r>
              <a:rPr lang="en-US" dirty="0" smtClean="0"/>
              <a:t>Service:</a:t>
            </a:r>
          </a:p>
          <a:p>
            <a:pPr lvl="1">
              <a:buFont typeface="Wingdings" pitchFamily="2" charset="2"/>
              <a:buChar char="§"/>
            </a:pPr>
            <a:r>
              <a:rPr lang="en-US" dirty="0" smtClean="0"/>
              <a:t>Finds people on or, around campus capable of offering help.</a:t>
            </a:r>
          </a:p>
          <a:p>
            <a:pPr lvl="1">
              <a:buFont typeface="Wingdings" pitchFamily="2" charset="2"/>
              <a:buChar char="§"/>
            </a:pPr>
            <a:r>
              <a:rPr lang="en-US" dirty="0" smtClean="0"/>
              <a:t>Divulges your help request only to those people who are capable of helping.</a:t>
            </a:r>
          </a:p>
          <a:p>
            <a:pPr lvl="1">
              <a:buFont typeface="Wingdings" pitchFamily="2" charset="2"/>
              <a:buChar char="§"/>
            </a:pPr>
            <a:r>
              <a:rPr lang="en-US" dirty="0" smtClean="0"/>
              <a:t>Does not unveil your location where you need help to the server.</a:t>
            </a:r>
          </a:p>
          <a:p>
            <a:pPr lvl="1">
              <a:buFont typeface="Wingdings" pitchFamily="2" charset="2"/>
              <a:buChar char="§"/>
            </a:pPr>
            <a:r>
              <a:rPr lang="en-US" dirty="0" smtClean="0"/>
              <a:t>Mobile application</a:t>
            </a:r>
          </a:p>
          <a:p>
            <a:pPr>
              <a:buNone/>
            </a:pP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Ramsey’s theorem</a:t>
            </a:r>
            <a:endParaRPr lang="en-US" dirty="0"/>
          </a:p>
        </p:txBody>
      </p:sp>
      <p:sp>
        <p:nvSpPr>
          <p:cNvPr id="3" name="Content Placeholder 2"/>
          <p:cNvSpPr>
            <a:spLocks noGrp="1"/>
          </p:cNvSpPr>
          <p:nvPr>
            <p:ph idx="1"/>
          </p:nvPr>
        </p:nvSpPr>
        <p:spPr>
          <a:xfrm>
            <a:off x="457200" y="1600200"/>
            <a:ext cx="8686800" cy="5105400"/>
          </a:xfrm>
        </p:spPr>
        <p:txBody>
          <a:bodyPr/>
          <a:lstStyle/>
          <a:p>
            <a:r>
              <a:rPr lang="en-US" dirty="0" smtClean="0"/>
              <a:t>Theorem:</a:t>
            </a:r>
          </a:p>
          <a:p>
            <a:pPr>
              <a:buNone/>
            </a:pPr>
            <a:r>
              <a:rPr lang="en-US" dirty="0" smtClean="0"/>
              <a:t>       m-coloring of an ordered clique, </a:t>
            </a:r>
            <a:r>
              <a:rPr lang="en-US" dirty="0" err="1" smtClean="0"/>
              <a:t>k</a:t>
            </a:r>
            <a:r>
              <a:rPr lang="en-US" baseline="-25000" dirty="0" err="1" smtClean="0"/>
              <a:t>n</a:t>
            </a:r>
            <a:r>
              <a:rPr lang="en-US" dirty="0" smtClean="0"/>
              <a:t>, yields a monochromatic triangle, if n ≥ e*m!</a:t>
            </a:r>
          </a:p>
          <a:p>
            <a:r>
              <a:rPr lang="en-US" dirty="0" smtClean="0"/>
              <a:t>Proof:</a:t>
            </a:r>
          </a:p>
          <a:p>
            <a:endParaRPr lang="en-US" dirty="0" smtClean="0"/>
          </a:p>
          <a:p>
            <a:endParaRPr lang="en-US" dirty="0" smtClean="0"/>
          </a:p>
          <a:p>
            <a:pPr lvl="1">
              <a:buNone/>
            </a:pPr>
            <a:r>
              <a:rPr lang="en-US" dirty="0" smtClean="0"/>
              <a:t>Define, R(m) = Maximum number of nodes in ordered clique with no monochromatic  triangle under m-coloring</a:t>
            </a:r>
          </a:p>
          <a:p>
            <a:pPr lvl="1">
              <a:buNone/>
            </a:pPr>
            <a:r>
              <a:rPr lang="en-US" dirty="0" smtClean="0"/>
              <a:t>By Pigeon-Hole principle, </a:t>
            </a:r>
          </a:p>
          <a:p>
            <a:pPr lvl="1">
              <a:buNone/>
            </a:pPr>
            <a:r>
              <a:rPr lang="en-US" dirty="0" smtClean="0"/>
              <a:t>  Number of edges with the same color = (R(m) - 1) / m.</a:t>
            </a:r>
          </a:p>
          <a:p>
            <a:pPr lvl="1">
              <a:buNone/>
            </a:pPr>
            <a:r>
              <a:rPr lang="en-US" dirty="0" smtClean="0"/>
              <a:t>The nodes these edges are connected to are connected among each other with directed edges. So, monochromatic triangle is found if,</a:t>
            </a:r>
          </a:p>
          <a:p>
            <a:pPr lvl="1">
              <a:buNone/>
            </a:pPr>
            <a:r>
              <a:rPr lang="en-US" dirty="0" smtClean="0"/>
              <a:t> (R(m) - 1) / m ≥ R(m-1)         R(m) ≥ 1 + m*R(m-1)        R(m) ≥ e*m! </a:t>
            </a:r>
          </a:p>
        </p:txBody>
      </p:sp>
      <p:sp>
        <p:nvSpPr>
          <p:cNvPr id="6" name="Oval 5"/>
          <p:cNvSpPr/>
          <p:nvPr/>
        </p:nvSpPr>
        <p:spPr>
          <a:xfrm>
            <a:off x="1752600" y="3352800"/>
            <a:ext cx="457200" cy="457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828800" y="3352800"/>
            <a:ext cx="304800" cy="369332"/>
          </a:xfrm>
          <a:prstGeom prst="rect">
            <a:avLst/>
          </a:prstGeom>
          <a:noFill/>
        </p:spPr>
        <p:txBody>
          <a:bodyPr wrap="square" rtlCol="0">
            <a:spAutoFit/>
          </a:bodyPr>
          <a:lstStyle/>
          <a:p>
            <a:r>
              <a:rPr lang="en-US" dirty="0" smtClean="0"/>
              <a:t>1</a:t>
            </a:r>
            <a:endParaRPr lang="en-US" dirty="0"/>
          </a:p>
        </p:txBody>
      </p:sp>
      <p:cxnSp>
        <p:nvCxnSpPr>
          <p:cNvPr id="21" name="Straight Connector 20"/>
          <p:cNvCxnSpPr/>
          <p:nvPr/>
        </p:nvCxnSpPr>
        <p:spPr>
          <a:xfrm>
            <a:off x="4267200" y="3505200"/>
            <a:ext cx="1066800" cy="1588"/>
          </a:xfrm>
          <a:prstGeom prst="line">
            <a:avLst/>
          </a:prstGeom>
          <a:ln w="508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6" idx="6"/>
          </p:cNvCxnSpPr>
          <p:nvPr/>
        </p:nvCxnSpPr>
        <p:spPr>
          <a:xfrm>
            <a:off x="2209800" y="3581400"/>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Curved Connector 47"/>
          <p:cNvCxnSpPr>
            <a:stCxn id="6" idx="5"/>
          </p:cNvCxnSpPr>
          <p:nvPr/>
        </p:nvCxnSpPr>
        <p:spPr>
          <a:xfrm rot="16200000" flipH="1">
            <a:off x="3429000" y="2456890"/>
            <a:ext cx="1588" cy="2572310"/>
          </a:xfrm>
          <a:prstGeom prst="curvedConnector3">
            <a:avLst>
              <a:gd name="adj1" fmla="val 18611776"/>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Shape 57"/>
          <p:cNvCxnSpPr>
            <a:stCxn id="6" idx="6"/>
          </p:cNvCxnSpPr>
          <p:nvPr/>
        </p:nvCxnSpPr>
        <p:spPr>
          <a:xfrm flipV="1">
            <a:off x="2209800" y="3419755"/>
            <a:ext cx="1286155" cy="161645"/>
          </a:xfrm>
          <a:prstGeom prst="curvedConnector4">
            <a:avLst>
              <a:gd name="adj1" fmla="val 5078"/>
              <a:gd name="adj2" fmla="val 28284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Shape 65"/>
          <p:cNvCxnSpPr>
            <a:stCxn id="6" idx="6"/>
          </p:cNvCxnSpPr>
          <p:nvPr/>
        </p:nvCxnSpPr>
        <p:spPr>
          <a:xfrm>
            <a:off x="2209800" y="3581400"/>
            <a:ext cx="1981200" cy="152400"/>
          </a:xfrm>
          <a:prstGeom prst="curvedConnector4">
            <a:avLst>
              <a:gd name="adj1" fmla="val 10165"/>
              <a:gd name="adj2" fmla="val 178572"/>
            </a:avLst>
          </a:prstGeom>
          <a:ln>
            <a:tailEnd type="arrow"/>
          </a:ln>
        </p:spPr>
        <p:style>
          <a:lnRef idx="1">
            <a:schemeClr val="accent1"/>
          </a:lnRef>
          <a:fillRef idx="0">
            <a:schemeClr val="accent1"/>
          </a:fillRef>
          <a:effectRef idx="0">
            <a:schemeClr val="accent1"/>
          </a:effectRef>
          <a:fontRef idx="minor">
            <a:schemeClr val="tx1"/>
          </a:fontRef>
        </p:style>
      </p:cxnSp>
      <p:sp>
        <p:nvSpPr>
          <p:cNvPr id="69" name="Oval 68"/>
          <p:cNvSpPr/>
          <p:nvPr/>
        </p:nvSpPr>
        <p:spPr>
          <a:xfrm>
            <a:off x="7467600" y="3352800"/>
            <a:ext cx="457200" cy="4572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p:cNvSpPr txBox="1"/>
          <p:nvPr/>
        </p:nvSpPr>
        <p:spPr>
          <a:xfrm>
            <a:off x="7543800" y="3352800"/>
            <a:ext cx="304800" cy="369332"/>
          </a:xfrm>
          <a:prstGeom prst="rect">
            <a:avLst/>
          </a:prstGeom>
          <a:noFill/>
        </p:spPr>
        <p:txBody>
          <a:bodyPr wrap="square" rtlCol="0">
            <a:spAutoFit/>
          </a:bodyPr>
          <a:lstStyle/>
          <a:p>
            <a:r>
              <a:rPr lang="en-US" dirty="0" smtClean="0"/>
              <a:t>n</a:t>
            </a:r>
            <a:endParaRPr lang="en-US" dirty="0"/>
          </a:p>
        </p:txBody>
      </p:sp>
      <p:sp>
        <p:nvSpPr>
          <p:cNvPr id="71" name="Right Arrow 70"/>
          <p:cNvSpPr/>
          <p:nvPr/>
        </p:nvSpPr>
        <p:spPr>
          <a:xfrm>
            <a:off x="3657600" y="6324600"/>
            <a:ext cx="304800" cy="152400"/>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ight Arrow 71"/>
          <p:cNvSpPr/>
          <p:nvPr/>
        </p:nvSpPr>
        <p:spPr>
          <a:xfrm>
            <a:off x="6477000" y="6324600"/>
            <a:ext cx="304800" cy="152400"/>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lowchart: Process 73">
            <a:hlinkClick r:id="rId2" action="ppaction://hlinksldjump"/>
          </p:cNvPr>
          <p:cNvSpPr/>
          <p:nvPr/>
        </p:nvSpPr>
        <p:spPr>
          <a:xfrm>
            <a:off x="8610600" y="6477000"/>
            <a:ext cx="228600" cy="228600"/>
          </a:xfrm>
          <a:prstGeom prst="flowChartProcess">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Client-Specific Table</a:t>
            </a:r>
            <a:endParaRPr lang="en-US" dirty="0"/>
          </a:p>
        </p:txBody>
      </p:sp>
      <p:pic>
        <p:nvPicPr>
          <p:cNvPr id="1026" name="Picture 2"/>
          <p:cNvPicPr>
            <a:picLocks noChangeAspect="1" noChangeArrowheads="1"/>
          </p:cNvPicPr>
          <p:nvPr/>
        </p:nvPicPr>
        <p:blipFill>
          <a:blip r:embed="rId2"/>
          <a:srcRect/>
          <a:stretch>
            <a:fillRect/>
          </a:stretch>
        </p:blipFill>
        <p:spPr bwMode="auto">
          <a:xfrm>
            <a:off x="381000" y="1905000"/>
            <a:ext cx="8458200" cy="3648075"/>
          </a:xfrm>
          <a:prstGeom prst="rect">
            <a:avLst/>
          </a:prstGeom>
          <a:noFill/>
          <a:ln w="9525">
            <a:noFill/>
            <a:miter lim="800000"/>
            <a:headEnd/>
            <a:tailEnd/>
          </a:ln>
          <a:effectLst/>
        </p:spPr>
      </p:pic>
      <p:sp>
        <p:nvSpPr>
          <p:cNvPr id="19" name="TextBox 18"/>
          <p:cNvSpPr txBox="1"/>
          <p:nvPr/>
        </p:nvSpPr>
        <p:spPr>
          <a:xfrm>
            <a:off x="4686300" y="2967037"/>
            <a:ext cx="304800" cy="369332"/>
          </a:xfrm>
          <a:prstGeom prst="rect">
            <a:avLst/>
          </a:prstGeom>
          <a:noFill/>
        </p:spPr>
        <p:txBody>
          <a:bodyPr wrap="square" rtlCol="0">
            <a:spAutoFit/>
          </a:bodyPr>
          <a:lstStyle/>
          <a:p>
            <a:r>
              <a:rPr lang="en-US" dirty="0" smtClean="0"/>
              <a:t>j</a:t>
            </a:r>
            <a:endParaRPr lang="en-US" dirty="0"/>
          </a:p>
        </p:txBody>
      </p:sp>
      <p:sp>
        <p:nvSpPr>
          <p:cNvPr id="20" name="TextBox 19"/>
          <p:cNvSpPr txBox="1"/>
          <p:nvPr/>
        </p:nvSpPr>
        <p:spPr>
          <a:xfrm>
            <a:off x="533400" y="3886200"/>
            <a:ext cx="457200" cy="381000"/>
          </a:xfrm>
          <a:prstGeom prst="rect">
            <a:avLst/>
          </a:prstGeom>
          <a:noFill/>
        </p:spPr>
        <p:txBody>
          <a:bodyPr wrap="square" rtlCol="0">
            <a:spAutoFit/>
          </a:bodyPr>
          <a:lstStyle/>
          <a:p>
            <a:r>
              <a:rPr lang="en-US" dirty="0" smtClean="0"/>
              <a:t>T:</a:t>
            </a:r>
            <a:endParaRPr lang="en-US" dirty="0"/>
          </a:p>
        </p:txBody>
      </p:sp>
      <p:sp>
        <p:nvSpPr>
          <p:cNvPr id="21" name="Flowchart: Process 20">
            <a:hlinkClick r:id="rId3" action="ppaction://hlinksldjump"/>
          </p:cNvPr>
          <p:cNvSpPr/>
          <p:nvPr/>
        </p:nvSpPr>
        <p:spPr>
          <a:xfrm>
            <a:off x="8382000" y="5867400"/>
            <a:ext cx="228600" cy="228600"/>
          </a:xfrm>
          <a:prstGeom prst="flowChartProcess">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Predicate checking capable servicing clients</a:t>
            </a:r>
            <a:endParaRPr lang="en-US" dirty="0"/>
          </a:p>
        </p:txBody>
      </p:sp>
      <p:sp>
        <p:nvSpPr>
          <p:cNvPr id="3" name="Content Placeholder 2"/>
          <p:cNvSpPr>
            <a:spLocks noGrp="1"/>
          </p:cNvSpPr>
          <p:nvPr>
            <p:ph idx="1"/>
          </p:nvPr>
        </p:nvSpPr>
        <p:spPr/>
        <p:txBody>
          <a:bodyPr/>
          <a:lstStyle/>
          <a:p>
            <a:pPr>
              <a:buNone/>
            </a:pPr>
            <a:r>
              <a:rPr lang="en-US" dirty="0" smtClean="0"/>
              <a:t>     </a:t>
            </a:r>
          </a:p>
          <a:p>
            <a:pPr>
              <a:buNone/>
            </a:pPr>
            <a:r>
              <a:rPr lang="en-US" dirty="0" smtClean="0"/>
              <a:t>     </a:t>
            </a:r>
          </a:p>
          <a:p>
            <a:pPr>
              <a:buNone/>
            </a:pPr>
            <a:r>
              <a:rPr lang="en-US" dirty="0" smtClean="0"/>
              <a:t>     (   (</a:t>
            </a:r>
            <a:r>
              <a:rPr lang="en-US" baseline="30000" dirty="0" smtClean="0"/>
              <a:t>3</a:t>
            </a:r>
            <a:r>
              <a:rPr lang="en-US" dirty="0" smtClean="0"/>
              <a:t>T</a:t>
            </a:r>
            <a:r>
              <a:rPr lang="en-US" baseline="-25000" dirty="0" smtClean="0"/>
              <a:t>li</a:t>
            </a:r>
            <a:r>
              <a:rPr lang="en-US" dirty="0" smtClean="0"/>
              <a:t> – </a:t>
            </a:r>
            <a:r>
              <a:rPr lang="en-US" dirty="0" err="1" smtClean="0"/>
              <a:t>p</a:t>
            </a:r>
            <a:r>
              <a:rPr lang="en-US" baseline="-25000" dirty="0" err="1" smtClean="0"/>
              <a:t>i</a:t>
            </a:r>
            <a:r>
              <a:rPr lang="en-US" baseline="30000" dirty="0" err="1" smtClean="0"/>
              <a:t>rblur</a:t>
            </a:r>
            <a:r>
              <a:rPr lang="en-US" dirty="0" smtClean="0"/>
              <a:t> – </a:t>
            </a:r>
            <a:r>
              <a:rPr lang="en-US" dirty="0" err="1" smtClean="0"/>
              <a:t>D</a:t>
            </a:r>
            <a:r>
              <a:rPr lang="en-US" baseline="-25000" dirty="0" err="1" smtClean="0"/>
              <a:t>sk</a:t>
            </a:r>
            <a:r>
              <a:rPr lang="en-US" dirty="0" smtClean="0"/>
              <a:t>(</a:t>
            </a:r>
            <a:r>
              <a:rPr lang="en-US" baseline="30000" dirty="0" smtClean="0"/>
              <a:t>4</a:t>
            </a:r>
            <a:r>
              <a:rPr lang="en-US" dirty="0" smtClean="0"/>
              <a:t>T</a:t>
            </a:r>
            <a:r>
              <a:rPr lang="en-US" baseline="-25000" dirty="0" smtClean="0"/>
              <a:t>li</a:t>
            </a:r>
            <a:r>
              <a:rPr lang="en-US" dirty="0" smtClean="0"/>
              <a:t>) – </a:t>
            </a:r>
            <a:r>
              <a:rPr lang="en-US" baseline="30000" dirty="0" smtClean="0"/>
              <a:t>5</a:t>
            </a:r>
            <a:r>
              <a:rPr lang="en-US" dirty="0" smtClean="0"/>
              <a:t>T</a:t>
            </a:r>
            <a:r>
              <a:rPr lang="en-US" baseline="-25000" dirty="0" smtClean="0"/>
              <a:t>li</a:t>
            </a:r>
            <a:r>
              <a:rPr lang="en-US" dirty="0" smtClean="0"/>
              <a:t>)</a:t>
            </a:r>
            <a:r>
              <a:rPr lang="en-US" baseline="30000" dirty="0" smtClean="0"/>
              <a:t>2</a:t>
            </a:r>
            <a:r>
              <a:rPr lang="en-US" dirty="0" smtClean="0"/>
              <a:t>)</a:t>
            </a:r>
            <a:r>
              <a:rPr lang="en-US" baseline="30000" dirty="0" smtClean="0"/>
              <a:t>1/2  </a:t>
            </a:r>
            <a:r>
              <a:rPr lang="en-US" dirty="0" smtClean="0"/>
              <a:t>&lt;  </a:t>
            </a:r>
            <a:r>
              <a:rPr lang="en-US" dirty="0" err="1" smtClean="0"/>
              <a:t>D</a:t>
            </a:r>
            <a:r>
              <a:rPr lang="en-US" baseline="-25000" dirty="0" err="1" smtClean="0"/>
              <a:t>sk</a:t>
            </a:r>
            <a:r>
              <a:rPr lang="en-US" dirty="0" smtClean="0"/>
              <a:t>(</a:t>
            </a:r>
            <a:r>
              <a:rPr lang="en-US" baseline="30000" dirty="0" smtClean="0"/>
              <a:t>6</a:t>
            </a:r>
            <a:r>
              <a:rPr lang="en-US" dirty="0" smtClean="0"/>
              <a:t>T</a:t>
            </a:r>
            <a:r>
              <a:rPr lang="en-US" baseline="-25000" dirty="0" smtClean="0"/>
              <a:t>i</a:t>
            </a:r>
            <a:r>
              <a:rPr lang="en-US" dirty="0" smtClean="0"/>
              <a:t>), where</a:t>
            </a:r>
          </a:p>
          <a:p>
            <a:pPr>
              <a:buNone/>
            </a:pPr>
            <a:r>
              <a:rPr lang="en-US" baseline="30000" dirty="0" smtClean="0"/>
              <a:t>                              </a:t>
            </a:r>
            <a:r>
              <a:rPr lang="en-US" baseline="30000" dirty="0" err="1" smtClean="0"/>
              <a:t>k</a:t>
            </a:r>
            <a:r>
              <a:rPr lang="en-US" dirty="0" err="1" smtClean="0"/>
              <a:t>T</a:t>
            </a:r>
            <a:r>
              <a:rPr lang="en-US" baseline="-25000" dirty="0" err="1" smtClean="0"/>
              <a:t>l</a:t>
            </a:r>
            <a:r>
              <a:rPr lang="en-US" baseline="-25000" dirty="0" smtClean="0"/>
              <a:t> </a:t>
            </a:r>
            <a:r>
              <a:rPr lang="en-US" dirty="0" smtClean="0"/>
              <a:t>=</a:t>
            </a:r>
            <a:r>
              <a:rPr lang="en-US" baseline="-25000" dirty="0" smtClean="0"/>
              <a:t> </a:t>
            </a:r>
            <a:r>
              <a:rPr lang="en-US" dirty="0" smtClean="0"/>
              <a:t>k-</a:t>
            </a:r>
            <a:r>
              <a:rPr lang="en-US" dirty="0" err="1" smtClean="0"/>
              <a:t>th</a:t>
            </a:r>
            <a:r>
              <a:rPr lang="en-US" dirty="0" smtClean="0"/>
              <a:t> column of the row which holds information </a:t>
            </a:r>
            <a:r>
              <a:rPr lang="en-US" dirty="0" smtClean="0"/>
              <a:t>of client </a:t>
            </a:r>
            <a:r>
              <a:rPr lang="en-US" dirty="0" err="1" smtClean="0"/>
              <a:t>i</a:t>
            </a:r>
            <a:r>
              <a:rPr lang="en-US" dirty="0" smtClean="0"/>
              <a:t>.</a:t>
            </a:r>
          </a:p>
          <a:p>
            <a:pPr>
              <a:buNone/>
            </a:pPr>
            <a:r>
              <a:rPr lang="en-US" dirty="0" smtClean="0"/>
              <a:t>                    </a:t>
            </a:r>
            <a:r>
              <a:rPr lang="en-US" baseline="30000" dirty="0" err="1" smtClean="0"/>
              <a:t>k</a:t>
            </a:r>
            <a:r>
              <a:rPr lang="en-US" dirty="0" err="1" smtClean="0"/>
              <a:t>T</a:t>
            </a:r>
            <a:r>
              <a:rPr lang="en-US" baseline="-25000" dirty="0" err="1" smtClean="0"/>
              <a:t>ml</a:t>
            </a:r>
            <a:r>
              <a:rPr lang="en-US" baseline="-25000" dirty="0" smtClean="0"/>
              <a:t> = </a:t>
            </a:r>
            <a:r>
              <a:rPr lang="en-US" dirty="0" smtClean="0"/>
              <a:t>m-</a:t>
            </a:r>
            <a:r>
              <a:rPr lang="en-US" dirty="0" err="1" smtClean="0"/>
              <a:t>th</a:t>
            </a:r>
            <a:r>
              <a:rPr lang="en-US" dirty="0" smtClean="0"/>
              <a:t> dimension of vector </a:t>
            </a:r>
            <a:r>
              <a:rPr lang="en-US" baseline="30000" dirty="0" err="1" smtClean="0"/>
              <a:t>k</a:t>
            </a:r>
            <a:r>
              <a:rPr lang="en-US" dirty="0" err="1" smtClean="0"/>
              <a:t>T</a:t>
            </a:r>
            <a:r>
              <a:rPr lang="en-US" baseline="-25000" dirty="0" err="1" smtClean="0"/>
              <a:t>l</a:t>
            </a:r>
            <a:r>
              <a:rPr lang="en-US" baseline="-25000" dirty="0" smtClean="0"/>
              <a:t>.</a:t>
            </a:r>
            <a:endParaRPr lang="en-US" dirty="0"/>
          </a:p>
        </p:txBody>
      </p:sp>
      <p:pic>
        <p:nvPicPr>
          <p:cNvPr id="4" name="Picture 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990600" y="2438400"/>
            <a:ext cx="380999" cy="495300"/>
          </a:xfrm>
          <a:prstGeom prst="rect">
            <a:avLst/>
          </a:prstGeom>
          <a:noFill/>
        </p:spPr>
      </p:pic>
      <p:sp>
        <p:nvSpPr>
          <p:cNvPr id="5" name="Flowchart: Process 4">
            <a:hlinkClick r:id="rId3" action="ppaction://hlinksldjump"/>
          </p:cNvPr>
          <p:cNvSpPr/>
          <p:nvPr/>
        </p:nvSpPr>
        <p:spPr>
          <a:xfrm>
            <a:off x="8077200" y="4572000"/>
            <a:ext cx="228600" cy="228600"/>
          </a:xfrm>
          <a:prstGeom prst="flowChartProcess">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 b) ≠ f(b, c), a &lt; b &lt;c</a:t>
            </a:r>
            <a:endParaRPr lang="en-US" dirty="0"/>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r>
              <a:rPr lang="en-US" dirty="0" smtClean="0"/>
              <a:t>Since, a &lt; b, at the location of first difference sequence a has 0 and b has 1. </a:t>
            </a:r>
          </a:p>
          <a:p>
            <a:r>
              <a:rPr lang="en-US" dirty="0" smtClean="0"/>
              <a:t>Similarly, at the location of first difference between b and c, b has 0 and c has 1.</a:t>
            </a:r>
          </a:p>
          <a:p>
            <a:r>
              <a:rPr lang="en-US" dirty="0" smtClean="0"/>
              <a:t>Thus, f(a, b) ≠ f(b, c)</a:t>
            </a:r>
            <a:endParaRPr lang="en-US" dirty="0"/>
          </a:p>
        </p:txBody>
      </p:sp>
      <p:sp>
        <p:nvSpPr>
          <p:cNvPr id="5" name="TextBox 4"/>
          <p:cNvSpPr txBox="1"/>
          <p:nvPr/>
        </p:nvSpPr>
        <p:spPr>
          <a:xfrm>
            <a:off x="2209800" y="1752600"/>
            <a:ext cx="304800" cy="369332"/>
          </a:xfrm>
          <a:prstGeom prst="rect">
            <a:avLst/>
          </a:prstGeom>
          <a:noFill/>
        </p:spPr>
        <p:txBody>
          <a:bodyPr wrap="square" rtlCol="0">
            <a:spAutoFit/>
          </a:bodyPr>
          <a:lstStyle/>
          <a:p>
            <a:r>
              <a:rPr lang="en-US" dirty="0" smtClean="0"/>
              <a:t>a</a:t>
            </a:r>
            <a:endParaRPr lang="en-US" dirty="0"/>
          </a:p>
        </p:txBody>
      </p:sp>
      <p:cxnSp>
        <p:nvCxnSpPr>
          <p:cNvPr id="7" name="Straight Connector 6"/>
          <p:cNvCxnSpPr/>
          <p:nvPr/>
        </p:nvCxnSpPr>
        <p:spPr>
          <a:xfrm>
            <a:off x="2743200" y="1828800"/>
            <a:ext cx="4191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743200" y="2133600"/>
            <a:ext cx="4191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286000" y="2438400"/>
            <a:ext cx="304800" cy="369332"/>
          </a:xfrm>
          <a:prstGeom prst="rect">
            <a:avLst/>
          </a:prstGeom>
          <a:noFill/>
        </p:spPr>
        <p:txBody>
          <a:bodyPr wrap="square" rtlCol="0">
            <a:spAutoFit/>
          </a:bodyPr>
          <a:lstStyle/>
          <a:p>
            <a:r>
              <a:rPr lang="en-US" dirty="0" smtClean="0"/>
              <a:t>b</a:t>
            </a:r>
            <a:endParaRPr lang="en-US" dirty="0"/>
          </a:p>
        </p:txBody>
      </p:sp>
      <p:cxnSp>
        <p:nvCxnSpPr>
          <p:cNvPr id="12" name="Straight Connector 11"/>
          <p:cNvCxnSpPr/>
          <p:nvPr/>
        </p:nvCxnSpPr>
        <p:spPr>
          <a:xfrm>
            <a:off x="2819400" y="2514600"/>
            <a:ext cx="4191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819400" y="2819400"/>
            <a:ext cx="4191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286000" y="3124200"/>
            <a:ext cx="304800" cy="369332"/>
          </a:xfrm>
          <a:prstGeom prst="rect">
            <a:avLst/>
          </a:prstGeom>
          <a:noFill/>
        </p:spPr>
        <p:txBody>
          <a:bodyPr wrap="square" rtlCol="0">
            <a:spAutoFit/>
          </a:bodyPr>
          <a:lstStyle/>
          <a:p>
            <a:r>
              <a:rPr lang="en-US" dirty="0" smtClean="0"/>
              <a:t>c</a:t>
            </a:r>
            <a:endParaRPr lang="en-US" dirty="0"/>
          </a:p>
        </p:txBody>
      </p:sp>
      <p:cxnSp>
        <p:nvCxnSpPr>
          <p:cNvPr id="15" name="Straight Connector 14"/>
          <p:cNvCxnSpPr/>
          <p:nvPr/>
        </p:nvCxnSpPr>
        <p:spPr>
          <a:xfrm>
            <a:off x="2819400" y="3200400"/>
            <a:ext cx="4191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819400" y="3505200"/>
            <a:ext cx="4191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114800" y="1828800"/>
            <a:ext cx="228600" cy="369332"/>
          </a:xfrm>
          <a:prstGeom prst="rect">
            <a:avLst/>
          </a:prstGeom>
          <a:noFill/>
        </p:spPr>
        <p:txBody>
          <a:bodyPr wrap="square" rtlCol="0">
            <a:spAutoFit/>
          </a:bodyPr>
          <a:lstStyle/>
          <a:p>
            <a:r>
              <a:rPr lang="en-US" dirty="0" smtClean="0"/>
              <a:t>0</a:t>
            </a:r>
            <a:endParaRPr lang="en-US" dirty="0"/>
          </a:p>
        </p:txBody>
      </p:sp>
      <p:sp>
        <p:nvSpPr>
          <p:cNvPr id="22" name="TextBox 21"/>
          <p:cNvSpPr txBox="1"/>
          <p:nvPr/>
        </p:nvSpPr>
        <p:spPr>
          <a:xfrm>
            <a:off x="4114800" y="2514600"/>
            <a:ext cx="228600" cy="369332"/>
          </a:xfrm>
          <a:prstGeom prst="rect">
            <a:avLst/>
          </a:prstGeom>
          <a:noFill/>
        </p:spPr>
        <p:txBody>
          <a:bodyPr wrap="square" rtlCol="0">
            <a:spAutoFit/>
          </a:bodyPr>
          <a:lstStyle/>
          <a:p>
            <a:r>
              <a:rPr lang="en-US" dirty="0" smtClean="0"/>
              <a:t>1</a:t>
            </a:r>
            <a:endParaRPr lang="en-US" dirty="0"/>
          </a:p>
        </p:txBody>
      </p:sp>
      <p:sp>
        <p:nvSpPr>
          <p:cNvPr id="23" name="Rectangle 22"/>
          <p:cNvSpPr/>
          <p:nvPr/>
        </p:nvSpPr>
        <p:spPr>
          <a:xfrm>
            <a:off x="4038600" y="1676400"/>
            <a:ext cx="457200" cy="1295400"/>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5334000" y="2514600"/>
            <a:ext cx="228600" cy="369332"/>
          </a:xfrm>
          <a:prstGeom prst="rect">
            <a:avLst/>
          </a:prstGeom>
          <a:noFill/>
        </p:spPr>
        <p:txBody>
          <a:bodyPr wrap="square" rtlCol="0">
            <a:spAutoFit/>
          </a:bodyPr>
          <a:lstStyle/>
          <a:p>
            <a:r>
              <a:rPr lang="en-US" dirty="0" smtClean="0"/>
              <a:t>0</a:t>
            </a:r>
            <a:endParaRPr lang="en-US" dirty="0"/>
          </a:p>
        </p:txBody>
      </p:sp>
      <p:sp>
        <p:nvSpPr>
          <p:cNvPr id="25" name="TextBox 24"/>
          <p:cNvSpPr txBox="1"/>
          <p:nvPr/>
        </p:nvSpPr>
        <p:spPr>
          <a:xfrm>
            <a:off x="5334000" y="3200400"/>
            <a:ext cx="228600" cy="369332"/>
          </a:xfrm>
          <a:prstGeom prst="rect">
            <a:avLst/>
          </a:prstGeom>
          <a:noFill/>
        </p:spPr>
        <p:txBody>
          <a:bodyPr wrap="square" rtlCol="0">
            <a:spAutoFit/>
          </a:bodyPr>
          <a:lstStyle/>
          <a:p>
            <a:r>
              <a:rPr lang="en-US" dirty="0" smtClean="0"/>
              <a:t>1</a:t>
            </a:r>
            <a:endParaRPr lang="en-US" dirty="0"/>
          </a:p>
        </p:txBody>
      </p:sp>
      <p:sp>
        <p:nvSpPr>
          <p:cNvPr id="26" name="Rectangle 25"/>
          <p:cNvSpPr/>
          <p:nvPr/>
        </p:nvSpPr>
        <p:spPr>
          <a:xfrm>
            <a:off x="5257800" y="2362200"/>
            <a:ext cx="457200" cy="1295400"/>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lowchart: Process 26">
            <a:hlinkClick r:id="rId2" action="ppaction://hlinksldjump"/>
          </p:cNvPr>
          <p:cNvSpPr/>
          <p:nvPr/>
        </p:nvSpPr>
        <p:spPr>
          <a:xfrm>
            <a:off x="8305800" y="5410200"/>
            <a:ext cx="228600" cy="228600"/>
          </a:xfrm>
          <a:prstGeom prst="flowChartProcess">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Service Discovery: Security risk</a:t>
            </a:r>
            <a:endParaRPr lang="en-US" dirty="0"/>
          </a:p>
        </p:txBody>
      </p:sp>
      <p:sp>
        <p:nvSpPr>
          <p:cNvPr id="3" name="Content Placeholder 2"/>
          <p:cNvSpPr>
            <a:spLocks noGrp="1"/>
          </p:cNvSpPr>
          <p:nvPr>
            <p:ph idx="1"/>
          </p:nvPr>
        </p:nvSpPr>
        <p:spPr>
          <a:xfrm>
            <a:off x="457200" y="1600200"/>
            <a:ext cx="8229600" cy="4800600"/>
          </a:xfrm>
        </p:spPr>
        <p:txBody>
          <a:bodyPr>
            <a:normAutofit/>
          </a:bodyPr>
          <a:lstStyle/>
          <a:p>
            <a:r>
              <a:rPr lang="en-US" dirty="0" smtClean="0"/>
              <a:t>Reason:  “Wireless broadcast Advantage”</a:t>
            </a:r>
            <a:r>
              <a:rPr lang="en-US" baseline="30000" dirty="0" smtClean="0"/>
              <a:t>†</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a:p>
        </p:txBody>
      </p:sp>
      <p:pic>
        <p:nvPicPr>
          <p:cNvPr id="4" name="Content Placeholder 3" descr="wireless-tower.jpg"/>
          <p:cNvPicPr>
            <a:picLocks noChangeAspect="1"/>
          </p:cNvPicPr>
          <p:nvPr/>
        </p:nvPicPr>
        <p:blipFill>
          <a:blip r:embed="rId3"/>
          <a:stretch>
            <a:fillRect/>
          </a:stretch>
        </p:blipFill>
        <p:spPr>
          <a:xfrm>
            <a:off x="4114800" y="3048000"/>
            <a:ext cx="754588" cy="1066005"/>
          </a:xfrm>
          <a:prstGeom prst="rect">
            <a:avLst/>
          </a:prstGeom>
        </p:spPr>
      </p:pic>
      <p:pic>
        <p:nvPicPr>
          <p:cNvPr id="5" name="Picture 4" descr="angel.jpg"/>
          <p:cNvPicPr>
            <a:picLocks noChangeAspect="1"/>
          </p:cNvPicPr>
          <p:nvPr/>
        </p:nvPicPr>
        <p:blipFill>
          <a:blip r:embed="rId4"/>
          <a:stretch>
            <a:fillRect/>
          </a:stretch>
        </p:blipFill>
        <p:spPr>
          <a:xfrm>
            <a:off x="1447801" y="4191000"/>
            <a:ext cx="533399" cy="612897"/>
          </a:xfrm>
          <a:prstGeom prst="rect">
            <a:avLst/>
          </a:prstGeom>
        </p:spPr>
      </p:pic>
      <p:pic>
        <p:nvPicPr>
          <p:cNvPr id="6" name="Picture 5" descr="angel.jpg"/>
          <p:cNvPicPr>
            <a:picLocks noChangeAspect="1"/>
          </p:cNvPicPr>
          <p:nvPr/>
        </p:nvPicPr>
        <p:blipFill>
          <a:blip r:embed="rId4"/>
          <a:stretch>
            <a:fillRect/>
          </a:stretch>
        </p:blipFill>
        <p:spPr>
          <a:xfrm>
            <a:off x="3581400" y="4648200"/>
            <a:ext cx="533399" cy="612897"/>
          </a:xfrm>
          <a:prstGeom prst="rect">
            <a:avLst/>
          </a:prstGeom>
        </p:spPr>
      </p:pic>
      <p:pic>
        <p:nvPicPr>
          <p:cNvPr id="7" name="Picture 6" descr="angel.jpg"/>
          <p:cNvPicPr>
            <a:picLocks noChangeAspect="1"/>
          </p:cNvPicPr>
          <p:nvPr/>
        </p:nvPicPr>
        <p:blipFill>
          <a:blip r:embed="rId4"/>
          <a:stretch>
            <a:fillRect/>
          </a:stretch>
        </p:blipFill>
        <p:spPr>
          <a:xfrm>
            <a:off x="5867400" y="3962400"/>
            <a:ext cx="533399" cy="612897"/>
          </a:xfrm>
          <a:prstGeom prst="rect">
            <a:avLst/>
          </a:prstGeom>
        </p:spPr>
      </p:pic>
      <p:pic>
        <p:nvPicPr>
          <p:cNvPr id="8" name="Picture 7" descr="angel.jpg"/>
          <p:cNvPicPr>
            <a:picLocks noChangeAspect="1"/>
          </p:cNvPicPr>
          <p:nvPr/>
        </p:nvPicPr>
        <p:blipFill>
          <a:blip r:embed="rId4"/>
          <a:stretch>
            <a:fillRect/>
          </a:stretch>
        </p:blipFill>
        <p:spPr>
          <a:xfrm>
            <a:off x="2133600" y="2819400"/>
            <a:ext cx="533399" cy="612897"/>
          </a:xfrm>
          <a:prstGeom prst="rect">
            <a:avLst/>
          </a:prstGeom>
        </p:spPr>
      </p:pic>
      <p:pic>
        <p:nvPicPr>
          <p:cNvPr id="9" name="Picture 8" descr="angel.jpg"/>
          <p:cNvPicPr>
            <a:picLocks noChangeAspect="1"/>
          </p:cNvPicPr>
          <p:nvPr/>
        </p:nvPicPr>
        <p:blipFill>
          <a:blip r:embed="rId4"/>
          <a:stretch>
            <a:fillRect/>
          </a:stretch>
        </p:blipFill>
        <p:spPr>
          <a:xfrm>
            <a:off x="5486400" y="2286000"/>
            <a:ext cx="533399" cy="612897"/>
          </a:xfrm>
          <a:prstGeom prst="rect">
            <a:avLst/>
          </a:prstGeom>
        </p:spPr>
      </p:pic>
      <p:pic>
        <p:nvPicPr>
          <p:cNvPr id="10" name="Picture 9" descr="devil.jpg"/>
          <p:cNvPicPr>
            <a:picLocks noChangeAspect="1"/>
          </p:cNvPicPr>
          <p:nvPr/>
        </p:nvPicPr>
        <p:blipFill>
          <a:blip r:embed="rId5" cstate="print"/>
          <a:stretch>
            <a:fillRect/>
          </a:stretch>
        </p:blipFill>
        <p:spPr>
          <a:xfrm>
            <a:off x="7086600" y="2743200"/>
            <a:ext cx="781050" cy="781050"/>
          </a:xfrm>
          <a:prstGeom prst="rect">
            <a:avLst/>
          </a:prstGeom>
        </p:spPr>
      </p:pic>
      <p:cxnSp>
        <p:nvCxnSpPr>
          <p:cNvPr id="11" name="Straight Arrow Connector 10"/>
          <p:cNvCxnSpPr/>
          <p:nvPr/>
        </p:nvCxnSpPr>
        <p:spPr>
          <a:xfrm flipV="1">
            <a:off x="4876800" y="2667000"/>
            <a:ext cx="533400" cy="381000"/>
          </a:xfrm>
          <a:prstGeom prst="straightConnector1">
            <a:avLst/>
          </a:prstGeom>
          <a:ln w="50800" cap="flat">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0800000">
            <a:off x="2819400" y="3352800"/>
            <a:ext cx="1143000" cy="152400"/>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0800000" flipV="1">
            <a:off x="2209800" y="3886200"/>
            <a:ext cx="1752600" cy="457200"/>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3848100" y="4152900"/>
            <a:ext cx="533400" cy="304800"/>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5029200" y="4038600"/>
            <a:ext cx="762000" cy="152400"/>
          </a:xfrm>
          <a:prstGeom prst="straightConnector1">
            <a:avLst/>
          </a:prstGeom>
          <a:ln w="508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5181600" y="3200400"/>
            <a:ext cx="1752600" cy="304800"/>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sp>
        <p:nvSpPr>
          <p:cNvPr id="17" name="Rounded Rectangle 16"/>
          <p:cNvSpPr/>
          <p:nvPr/>
        </p:nvSpPr>
        <p:spPr>
          <a:xfrm>
            <a:off x="762000" y="5334000"/>
            <a:ext cx="7924800" cy="1352729"/>
          </a:xfrm>
          <a:prstGeom prst="roundRect">
            <a:avLst/>
          </a:prstGeom>
          <a:gradFill>
            <a:gsLst>
              <a:gs pos="0">
                <a:srgbClr val="FFEFD1"/>
              </a:gs>
              <a:gs pos="64999">
                <a:srgbClr val="F0EBD5"/>
              </a:gs>
              <a:gs pos="100000">
                <a:srgbClr val="D1C39F"/>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990600" y="5486401"/>
            <a:ext cx="7620000" cy="1200329"/>
          </a:xfrm>
          <a:prstGeom prst="rect">
            <a:avLst/>
          </a:prstGeom>
          <a:noFill/>
        </p:spPr>
        <p:txBody>
          <a:bodyPr wrap="square" rtlCol="0">
            <a:spAutoFit/>
          </a:bodyPr>
          <a:lstStyle/>
          <a:p>
            <a:r>
              <a:rPr lang="en-US" dirty="0" smtClean="0"/>
              <a:t>Reference:</a:t>
            </a:r>
            <a:endParaRPr lang="en-US" sz="1700" dirty="0" smtClean="0"/>
          </a:p>
          <a:p>
            <a:pPr>
              <a:buNone/>
            </a:pPr>
            <a:r>
              <a:rPr lang="en-US" sz="1700" dirty="0" smtClean="0"/>
              <a:t> </a:t>
            </a:r>
            <a:r>
              <a:rPr lang="en-US" dirty="0" smtClean="0"/>
              <a:t>† A. </a:t>
            </a:r>
            <a:r>
              <a:rPr lang="en-US" dirty="0" err="1" smtClean="0"/>
              <a:t>Banerjee</a:t>
            </a:r>
            <a:r>
              <a:rPr lang="en-US" dirty="0" smtClean="0"/>
              <a:t>, C. H. </a:t>
            </a:r>
            <a:r>
              <a:rPr lang="en-US" dirty="0" err="1" smtClean="0"/>
              <a:t>Foh</a:t>
            </a:r>
            <a:r>
              <a:rPr lang="en-US" dirty="0" smtClean="0"/>
              <a:t>, C. K. </a:t>
            </a:r>
            <a:r>
              <a:rPr lang="en-US" dirty="0" err="1" smtClean="0"/>
              <a:t>Yeo</a:t>
            </a:r>
            <a:r>
              <a:rPr lang="en-US" dirty="0" smtClean="0"/>
              <a:t>, B. S. Lee, Exploiting wireless broadcast advantage as a network-wide cache.</a:t>
            </a:r>
          </a:p>
          <a:p>
            <a:pPr lvl="1">
              <a:buFont typeface="Arial" pitchFamily="34" charset="0"/>
              <a:buChar char="•"/>
            </a:pP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Service Discovery: </a:t>
            </a:r>
            <a:r>
              <a:rPr lang="en-US" sz="4400" dirty="0" smtClean="0"/>
              <a:t>Model</a:t>
            </a:r>
            <a:endParaRPr lang="en-US" dirty="0"/>
          </a:p>
        </p:txBody>
      </p:sp>
      <p:sp>
        <p:nvSpPr>
          <p:cNvPr id="3" name="Content Placeholder 2"/>
          <p:cNvSpPr>
            <a:spLocks noGrp="1"/>
          </p:cNvSpPr>
          <p:nvPr>
            <p:ph idx="1"/>
          </p:nvPr>
        </p:nvSpPr>
        <p:spPr>
          <a:xfrm>
            <a:off x="457200" y="1600200"/>
            <a:ext cx="8229600" cy="5029200"/>
          </a:xfrm>
        </p:spPr>
        <p:txBody>
          <a:bodyPr>
            <a:normAutofit lnSpcReduction="10000"/>
          </a:bodyPr>
          <a:lstStyle/>
          <a:p>
            <a:r>
              <a:rPr lang="en-US" dirty="0" smtClean="0"/>
              <a:t>Set of clients in network : C. |C| = n.</a:t>
            </a:r>
          </a:p>
          <a:p>
            <a:endParaRPr lang="en-US" dirty="0" smtClean="0"/>
          </a:p>
          <a:p>
            <a:r>
              <a:rPr lang="en-US" dirty="0" smtClean="0"/>
              <a:t>Given a help h requested by a client q and a set of servicing clients S = {</a:t>
            </a:r>
            <a:r>
              <a:rPr lang="en-US" dirty="0" err="1" smtClean="0"/>
              <a:t>s</a:t>
            </a:r>
            <a:r>
              <a:rPr lang="en-US" baseline="-25000" dirty="0" err="1" smtClean="0"/>
              <a:t>i</a:t>
            </a:r>
            <a:r>
              <a:rPr lang="en-US" baseline="-25000" dirty="0" smtClean="0"/>
              <a:t> </a:t>
            </a:r>
            <a:r>
              <a:rPr lang="en-US" dirty="0" smtClean="0"/>
              <a:t>|</a:t>
            </a:r>
            <a:r>
              <a:rPr lang="en-US" baseline="-25000" dirty="0" smtClean="0"/>
              <a:t> </a:t>
            </a:r>
            <a:r>
              <a:rPr lang="en-US" dirty="0" smtClean="0"/>
              <a:t>C\q}, </a:t>
            </a:r>
            <a:r>
              <a:rPr lang="en-US" dirty="0" smtClean="0"/>
              <a:t>securely compute all </a:t>
            </a:r>
            <a:r>
              <a:rPr lang="en-US" dirty="0" err="1" smtClean="0"/>
              <a:t>s</a:t>
            </a:r>
            <a:r>
              <a:rPr lang="en-US" baseline="-25000" dirty="0" err="1" smtClean="0"/>
              <a:t>i</a:t>
            </a:r>
            <a:r>
              <a:rPr lang="en-US" baseline="-25000" dirty="0" smtClean="0"/>
              <a:t> </a:t>
            </a:r>
            <a:r>
              <a:rPr lang="en-US" dirty="0" smtClean="0"/>
              <a:t>capable of helping.</a:t>
            </a:r>
            <a:endParaRPr lang="en-US" dirty="0" smtClean="0"/>
          </a:p>
          <a:p>
            <a:endParaRPr lang="en-US" dirty="0" smtClean="0"/>
          </a:p>
          <a:p>
            <a:r>
              <a:rPr lang="en-US" dirty="0" smtClean="0"/>
              <a:t>Requirement:</a:t>
            </a:r>
          </a:p>
          <a:p>
            <a:pPr lvl="1">
              <a:buFont typeface="Wingdings" pitchFamily="2" charset="2"/>
              <a:buChar char="§"/>
            </a:pPr>
            <a:r>
              <a:rPr lang="en-US" dirty="0" smtClean="0"/>
              <a:t>No shared randomness: Avoid overhead computation</a:t>
            </a:r>
          </a:p>
          <a:p>
            <a:pPr lvl="1">
              <a:buFont typeface="Wingdings" pitchFamily="2" charset="2"/>
              <a:buChar char="§"/>
            </a:pPr>
            <a:r>
              <a:rPr lang="en-US" dirty="0" smtClean="0"/>
              <a:t>No fully </a:t>
            </a:r>
            <a:r>
              <a:rPr lang="en-US" dirty="0" err="1" smtClean="0"/>
              <a:t>homomorphic</a:t>
            </a:r>
            <a:r>
              <a:rPr lang="en-US" dirty="0" smtClean="0"/>
              <a:t> crypto: This is resource consuming</a:t>
            </a:r>
          </a:p>
          <a:p>
            <a:pPr lvl="1">
              <a:buFont typeface="Wingdings" pitchFamily="2" charset="2"/>
              <a:buChar char="§"/>
            </a:pPr>
            <a:r>
              <a:rPr lang="en-US" dirty="0" smtClean="0"/>
              <a:t>Additive </a:t>
            </a:r>
            <a:r>
              <a:rPr lang="en-US" dirty="0" err="1" smtClean="0"/>
              <a:t>homomorphic</a:t>
            </a:r>
            <a:r>
              <a:rPr lang="en-US" dirty="0" smtClean="0"/>
              <a:t> crypto</a:t>
            </a:r>
          </a:p>
          <a:p>
            <a:pPr lvl="1">
              <a:buFont typeface="Wingdings" pitchFamily="2" charset="2"/>
              <a:buChar char="§"/>
            </a:pPr>
            <a:r>
              <a:rPr lang="en-US" dirty="0" smtClean="0"/>
              <a:t>Server does not learn sensitive </a:t>
            </a:r>
            <a:r>
              <a:rPr lang="en-US" dirty="0" err="1" smtClean="0"/>
              <a:t>informations</a:t>
            </a:r>
            <a:r>
              <a:rPr lang="en-US" dirty="0" smtClean="0"/>
              <a:t> about clients</a:t>
            </a:r>
          </a:p>
          <a:p>
            <a:pPr lvl="1">
              <a:buFont typeface="Wingdings" pitchFamily="2" charset="2"/>
              <a:buChar char="§"/>
            </a:pPr>
            <a:r>
              <a:rPr lang="en-US" dirty="0" smtClean="0"/>
              <a:t>Clients do not learn sensitive </a:t>
            </a:r>
            <a:r>
              <a:rPr lang="en-US" dirty="0" err="1" smtClean="0"/>
              <a:t>informations</a:t>
            </a:r>
            <a:r>
              <a:rPr lang="en-US" dirty="0" smtClean="0"/>
              <a:t> about other clients other than match.</a:t>
            </a:r>
          </a:p>
          <a:p>
            <a:pPr lvl="1">
              <a:buFont typeface="Wingdings" pitchFamily="2" charset="2"/>
              <a:buChar char="§"/>
            </a:pPr>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Service Discovery: </a:t>
            </a:r>
            <a:r>
              <a:rPr lang="en-US" sz="4400" dirty="0" smtClean="0"/>
              <a:t>Existing security</a:t>
            </a:r>
            <a:endParaRPr lang="en-US" dirty="0"/>
          </a:p>
        </p:txBody>
      </p:sp>
      <p:sp>
        <p:nvSpPr>
          <p:cNvPr id="3" name="Content Placeholder 2"/>
          <p:cNvSpPr>
            <a:spLocks noGrp="1"/>
          </p:cNvSpPr>
          <p:nvPr>
            <p:ph idx="1"/>
          </p:nvPr>
        </p:nvSpPr>
        <p:spPr/>
        <p:txBody>
          <a:bodyPr/>
          <a:lstStyle/>
          <a:p>
            <a:r>
              <a:rPr lang="en-US" dirty="0" smtClean="0"/>
              <a:t>Middleware (</a:t>
            </a:r>
            <a:r>
              <a:rPr lang="en-US" dirty="0" err="1" smtClean="0"/>
              <a:t>Geopriv</a:t>
            </a:r>
            <a:r>
              <a:rPr lang="en-US" baseline="30000" dirty="0" smtClean="0"/>
              <a:t>†</a:t>
            </a:r>
            <a:r>
              <a:rPr lang="en-US" dirty="0" smtClean="0"/>
              <a:t> and </a:t>
            </a:r>
            <a:r>
              <a:rPr lang="en-US" dirty="0" err="1" smtClean="0"/>
              <a:t>LocServ</a:t>
            </a:r>
            <a:r>
              <a:rPr lang="en-US" baseline="30000" dirty="0" smtClean="0"/>
              <a:t>‡</a:t>
            </a:r>
            <a:r>
              <a:rPr lang="en-US" dirty="0" smtClean="0"/>
              <a:t> )</a:t>
            </a:r>
            <a:endParaRPr lang="en-US" dirty="0"/>
          </a:p>
        </p:txBody>
      </p:sp>
      <p:pic>
        <p:nvPicPr>
          <p:cNvPr id="4" name="Picture 3" descr="server.jpg"/>
          <p:cNvPicPr>
            <a:picLocks noChangeAspect="1"/>
          </p:cNvPicPr>
          <p:nvPr/>
        </p:nvPicPr>
        <p:blipFill>
          <a:blip r:embed="rId3" cstate="print"/>
          <a:stretch>
            <a:fillRect/>
          </a:stretch>
        </p:blipFill>
        <p:spPr>
          <a:xfrm>
            <a:off x="4495800" y="2971800"/>
            <a:ext cx="609600" cy="942109"/>
          </a:xfrm>
          <a:prstGeom prst="rect">
            <a:avLst/>
          </a:prstGeom>
        </p:spPr>
      </p:pic>
      <p:pic>
        <p:nvPicPr>
          <p:cNvPr id="5" name="Picture 4" descr="server.jpg"/>
          <p:cNvPicPr>
            <a:picLocks noChangeAspect="1"/>
          </p:cNvPicPr>
          <p:nvPr/>
        </p:nvPicPr>
        <p:blipFill>
          <a:blip r:embed="rId3" cstate="print"/>
          <a:stretch>
            <a:fillRect/>
          </a:stretch>
        </p:blipFill>
        <p:spPr>
          <a:xfrm>
            <a:off x="1371600" y="3124200"/>
            <a:ext cx="609600" cy="942109"/>
          </a:xfrm>
          <a:prstGeom prst="rect">
            <a:avLst/>
          </a:prstGeom>
        </p:spPr>
      </p:pic>
      <p:pic>
        <p:nvPicPr>
          <p:cNvPr id="6" name="Picture 5" descr="MobilePhone01.png"/>
          <p:cNvPicPr>
            <a:picLocks noChangeAspect="1"/>
          </p:cNvPicPr>
          <p:nvPr/>
        </p:nvPicPr>
        <p:blipFill>
          <a:blip r:embed="rId4" cstate="print"/>
          <a:stretch>
            <a:fillRect/>
          </a:stretch>
        </p:blipFill>
        <p:spPr>
          <a:xfrm>
            <a:off x="6858000" y="2667000"/>
            <a:ext cx="742190" cy="1016511"/>
          </a:xfrm>
          <a:prstGeom prst="rect">
            <a:avLst/>
          </a:prstGeom>
        </p:spPr>
      </p:pic>
      <p:sp>
        <p:nvSpPr>
          <p:cNvPr id="7" name="Left Arrow 6"/>
          <p:cNvSpPr/>
          <p:nvPr/>
        </p:nvSpPr>
        <p:spPr>
          <a:xfrm>
            <a:off x="5334000" y="3124200"/>
            <a:ext cx="1600200" cy="457200"/>
          </a:xfrm>
          <a:prstGeom prst="left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Left Arrow 7"/>
          <p:cNvSpPr/>
          <p:nvPr/>
        </p:nvSpPr>
        <p:spPr>
          <a:xfrm>
            <a:off x="2209800" y="3276600"/>
            <a:ext cx="2133600" cy="457200"/>
          </a:xfrm>
          <a:prstGeom prst="left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5562600" y="2819400"/>
            <a:ext cx="1143000" cy="369332"/>
          </a:xfrm>
          <a:prstGeom prst="rect">
            <a:avLst/>
          </a:prstGeom>
          <a:noFill/>
        </p:spPr>
        <p:txBody>
          <a:bodyPr wrap="square" rtlCol="0">
            <a:spAutoFit/>
          </a:bodyPr>
          <a:lstStyle/>
          <a:p>
            <a:r>
              <a:rPr lang="en-US" dirty="0" smtClean="0"/>
              <a:t>Location</a:t>
            </a:r>
            <a:endParaRPr lang="en-US" dirty="0"/>
          </a:p>
        </p:txBody>
      </p:sp>
      <p:sp>
        <p:nvSpPr>
          <p:cNvPr id="10" name="TextBox 9"/>
          <p:cNvSpPr txBox="1"/>
          <p:nvPr/>
        </p:nvSpPr>
        <p:spPr>
          <a:xfrm>
            <a:off x="2438400" y="3048000"/>
            <a:ext cx="1905000" cy="369332"/>
          </a:xfrm>
          <a:prstGeom prst="rect">
            <a:avLst/>
          </a:prstGeom>
          <a:noFill/>
        </p:spPr>
        <p:txBody>
          <a:bodyPr wrap="square" rtlCol="0">
            <a:spAutoFit/>
          </a:bodyPr>
          <a:lstStyle/>
          <a:p>
            <a:r>
              <a:rPr lang="en-US" dirty="0" smtClean="0"/>
              <a:t>Location object</a:t>
            </a:r>
            <a:endParaRPr lang="en-US" dirty="0"/>
          </a:p>
        </p:txBody>
      </p:sp>
      <p:sp>
        <p:nvSpPr>
          <p:cNvPr id="11" name="TextBox 10"/>
          <p:cNvSpPr txBox="1"/>
          <p:nvPr/>
        </p:nvSpPr>
        <p:spPr>
          <a:xfrm>
            <a:off x="4267200" y="3962400"/>
            <a:ext cx="1447800" cy="646331"/>
          </a:xfrm>
          <a:prstGeom prst="rect">
            <a:avLst/>
          </a:prstGeom>
          <a:noFill/>
        </p:spPr>
        <p:txBody>
          <a:bodyPr wrap="square" rtlCol="0">
            <a:spAutoFit/>
          </a:bodyPr>
          <a:lstStyle/>
          <a:p>
            <a:r>
              <a:rPr lang="en-US" dirty="0" err="1" smtClean="0"/>
              <a:t>MiddleWare</a:t>
            </a:r>
            <a:r>
              <a:rPr lang="en-US" dirty="0" smtClean="0"/>
              <a:t> server</a:t>
            </a:r>
            <a:endParaRPr lang="en-US" dirty="0"/>
          </a:p>
        </p:txBody>
      </p:sp>
      <p:sp>
        <p:nvSpPr>
          <p:cNvPr id="12" name="TextBox 11"/>
          <p:cNvSpPr txBox="1"/>
          <p:nvPr/>
        </p:nvSpPr>
        <p:spPr>
          <a:xfrm>
            <a:off x="1295400" y="4114800"/>
            <a:ext cx="1219200" cy="646331"/>
          </a:xfrm>
          <a:prstGeom prst="rect">
            <a:avLst/>
          </a:prstGeom>
          <a:noFill/>
        </p:spPr>
        <p:txBody>
          <a:bodyPr wrap="square" rtlCol="0">
            <a:spAutoFit/>
          </a:bodyPr>
          <a:lstStyle/>
          <a:p>
            <a:r>
              <a:rPr lang="en-US" dirty="0" smtClean="0"/>
              <a:t>LBS server</a:t>
            </a:r>
            <a:endParaRPr lang="en-US" dirty="0"/>
          </a:p>
        </p:txBody>
      </p:sp>
      <p:pic>
        <p:nvPicPr>
          <p:cNvPr id="13" name="Picture 12" descr="devil.jpg"/>
          <p:cNvPicPr>
            <a:picLocks noChangeAspect="1"/>
          </p:cNvPicPr>
          <p:nvPr/>
        </p:nvPicPr>
        <p:blipFill>
          <a:blip r:embed="rId5" cstate="print"/>
          <a:stretch>
            <a:fillRect/>
          </a:stretch>
        </p:blipFill>
        <p:spPr>
          <a:xfrm>
            <a:off x="4495800" y="3200400"/>
            <a:ext cx="609600" cy="533400"/>
          </a:xfrm>
          <a:prstGeom prst="rect">
            <a:avLst/>
          </a:prstGeom>
          <a:solidFill>
            <a:schemeClr val="bg1"/>
          </a:solidFill>
        </p:spPr>
      </p:pic>
      <p:sp>
        <p:nvSpPr>
          <p:cNvPr id="14" name="Rounded Rectangle 13"/>
          <p:cNvSpPr/>
          <p:nvPr/>
        </p:nvSpPr>
        <p:spPr>
          <a:xfrm>
            <a:off x="762000" y="5105400"/>
            <a:ext cx="7924800" cy="1295400"/>
          </a:xfrm>
          <a:prstGeom prst="roundRect">
            <a:avLst/>
          </a:prstGeom>
          <a:gradFill>
            <a:gsLst>
              <a:gs pos="0">
                <a:srgbClr val="FFEFD1"/>
              </a:gs>
              <a:gs pos="64999">
                <a:srgbClr val="F0EBD5"/>
              </a:gs>
              <a:gs pos="100000">
                <a:srgbClr val="D1C39F"/>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990600" y="5181599"/>
            <a:ext cx="7620000" cy="1015663"/>
          </a:xfrm>
          <a:prstGeom prst="rect">
            <a:avLst/>
          </a:prstGeom>
          <a:noFill/>
        </p:spPr>
        <p:txBody>
          <a:bodyPr wrap="square" rtlCol="0">
            <a:spAutoFit/>
          </a:bodyPr>
          <a:lstStyle/>
          <a:p>
            <a:r>
              <a:rPr lang="en-US" dirty="0" smtClean="0"/>
              <a:t>References:</a:t>
            </a:r>
            <a:endParaRPr lang="en-US" sz="1700" dirty="0" smtClean="0"/>
          </a:p>
          <a:p>
            <a:pPr>
              <a:buNone/>
            </a:pPr>
            <a:r>
              <a:rPr lang="en-US" sz="1400" dirty="0" smtClean="0"/>
              <a:t> † A. Cooper, T. </a:t>
            </a:r>
            <a:r>
              <a:rPr lang="en-US" sz="1400" dirty="0" err="1" smtClean="0"/>
              <a:t>Hardie</a:t>
            </a:r>
            <a:r>
              <a:rPr lang="en-US" sz="1400" dirty="0" smtClean="0"/>
              <a:t>, </a:t>
            </a:r>
            <a:r>
              <a:rPr lang="en-US" sz="1400" dirty="0" err="1" smtClean="0"/>
              <a:t>Geopriv</a:t>
            </a:r>
            <a:r>
              <a:rPr lang="en-US" sz="1400" dirty="0" smtClean="0"/>
              <a:t>: Creating building blocks for managing location privacy on the internet.</a:t>
            </a:r>
          </a:p>
          <a:p>
            <a:pPr>
              <a:buNone/>
            </a:pPr>
            <a:r>
              <a:rPr lang="en-US" sz="1400" dirty="0" smtClean="0"/>
              <a:t>‡ G. Myles, A. Friday, N. Davies, Preserving privacy in environments with location-based application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ojectPlan_2010">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ppt-template</Template>
  <TotalTime>17466</TotalTime>
  <Words>4645</Words>
  <Application>Microsoft Office PowerPoint</Application>
  <PresentationFormat>On-screen Show (4:3)</PresentationFormat>
  <Paragraphs>795</Paragraphs>
  <Slides>63</Slides>
  <Notes>28</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ProjectPlan_2010</vt:lpstr>
      <vt:lpstr>Dynamic Discovery in Wireless Networks</vt:lpstr>
      <vt:lpstr>Outline</vt:lpstr>
      <vt:lpstr>Introduction</vt:lpstr>
      <vt:lpstr>Introduction</vt:lpstr>
      <vt:lpstr>Outline</vt:lpstr>
      <vt:lpstr>Private Service Discovery: Motivation</vt:lpstr>
      <vt:lpstr>Private Service Discovery: Security risk</vt:lpstr>
      <vt:lpstr>Private Service Discovery: Model</vt:lpstr>
      <vt:lpstr>Private Service Discovery: Existing security</vt:lpstr>
      <vt:lpstr>Private Service Discovery: Existing security</vt:lpstr>
      <vt:lpstr>Private Service Discovery: Existing security</vt:lpstr>
      <vt:lpstr>Private Service Discovery: Framework</vt:lpstr>
      <vt:lpstr>Private Service Discovery: Central idea</vt:lpstr>
      <vt:lpstr>Private Service Discovery: ProfileUpdate</vt:lpstr>
      <vt:lpstr>Private Service Discovery: CapabilityUpdate</vt:lpstr>
      <vt:lpstr>Private Service Discovery: CapabilityRedistribution</vt:lpstr>
      <vt:lpstr>Private Service Discovery: HelpRequest</vt:lpstr>
      <vt:lpstr>Private Service Discovery: HelpUpdate </vt:lpstr>
      <vt:lpstr>Private Service Discovery: HelpRedistribution</vt:lpstr>
      <vt:lpstr>Private Service Discovery: Distance-computation</vt:lpstr>
      <vt:lpstr>Private Service Discovery: Security</vt:lpstr>
      <vt:lpstr>Private Service Discovery: Evaluation</vt:lpstr>
      <vt:lpstr>Outline</vt:lpstr>
      <vt:lpstr>Asynchronous channel discovery: Scarce band</vt:lpstr>
      <vt:lpstr>Asynchronous channel discovery: DSA</vt:lpstr>
      <vt:lpstr>Asynchronous channel discovery: Model</vt:lpstr>
      <vt:lpstr>Asynchronous channel discovery: Techniques</vt:lpstr>
      <vt:lpstr>Asynchronous channel discovery: Techniques</vt:lpstr>
      <vt:lpstr>Asynchronous channel discovery: Techniques</vt:lpstr>
      <vt:lpstr>Asynchronous channel discovery: Techniques</vt:lpstr>
      <vt:lpstr>Asynchronous channel discovery: Results</vt:lpstr>
      <vt:lpstr>Asynchronous channel discovery: Work done</vt:lpstr>
      <vt:lpstr>Asynchronous channel discovery: Upper-bound</vt:lpstr>
      <vt:lpstr>Asynchronous channel discovery: Upper-bound</vt:lpstr>
      <vt:lpstr>Asynchronous channel discovery: Upper-bound</vt:lpstr>
      <vt:lpstr>Asynchronous channel discovery: Upper-bound</vt:lpstr>
      <vt:lpstr>Asynchronous channel discovery: Upper-bound</vt:lpstr>
      <vt:lpstr>Asynchronous channel discovery: Lower-bound</vt:lpstr>
      <vt:lpstr>Asynchronous channel discovery: Lower-bound</vt:lpstr>
      <vt:lpstr>Asynchronous channel discovery: Lower-bound</vt:lpstr>
      <vt:lpstr>Asynchronous channel discovery: Proposed-research</vt:lpstr>
      <vt:lpstr>Energy-efficient relay discovery</vt:lpstr>
      <vt:lpstr>Energy accumulation: Motivation</vt:lpstr>
      <vt:lpstr>Energy accumulation: Existing results</vt:lpstr>
      <vt:lpstr>Energy accumulation: Bug existing proof</vt:lpstr>
      <vt:lpstr>Energy accumulation: Bug NP-completeness proof</vt:lpstr>
      <vt:lpstr>Energy accumulation: Bug NP-completeness proof</vt:lpstr>
      <vt:lpstr>Energy accumulation: Proposed research</vt:lpstr>
      <vt:lpstr>Stochastic multi-relay routing: Motivation</vt:lpstr>
      <vt:lpstr>Stochastic multi-relay routing: Existing results</vt:lpstr>
      <vt:lpstr>Stochastic multi-relay routing: MDP</vt:lpstr>
      <vt:lpstr>Stochastic multi-relay routing: Bandits and DAI</vt:lpstr>
      <vt:lpstr>Stochastic multi-relay routing: Model</vt:lpstr>
      <vt:lpstr>Stochastic multi-relay routing: Proposed research</vt:lpstr>
      <vt:lpstr>Plan</vt:lpstr>
      <vt:lpstr>Conclusion</vt:lpstr>
      <vt:lpstr>Slide 57</vt:lpstr>
      <vt:lpstr>Slide 58</vt:lpstr>
      <vt:lpstr>Proof of random walk rendezvous schedule</vt:lpstr>
      <vt:lpstr>Ramsey’s theorem</vt:lpstr>
      <vt:lpstr>Client-Specific Table</vt:lpstr>
      <vt:lpstr>Predicate checking capable servicing clients</vt:lpstr>
      <vt:lpstr>f(a, b) ≠ f(b, c), a &lt; b &lt;c</vt:lpstr>
    </vt:vector>
  </TitlesOfParts>
  <Company>MCPHS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SamaritanCloud: Secure and Scalable Infrastructure for enabling Location-based Services</dc:title>
  <dc:creator>MCPHS IS</dc:creator>
  <cp:lastModifiedBy>MCPHS IS</cp:lastModifiedBy>
  <cp:revision>986</cp:revision>
  <dcterms:created xsi:type="dcterms:W3CDTF">2013-05-09T03:28:25Z</dcterms:created>
  <dcterms:modified xsi:type="dcterms:W3CDTF">2013-10-25T16:22:16Z</dcterms:modified>
</cp:coreProperties>
</file>