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138.xml" ContentType="application/vnd.openxmlformats-officedocument.presentationml.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s/slide148.xml" ContentType="application/vnd.openxmlformats-officedocument.presentationml.slide+xml"/>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4" r:id="rId8"/>
    <p:sldMasterId id="2147483747" r:id="rId9"/>
  </p:sldMasterIdLst>
  <p:notesMasterIdLst>
    <p:notesMasterId r:id="rId173"/>
  </p:notesMasterIdLst>
  <p:sldIdLst>
    <p:sldId id="256" r:id="rId10"/>
    <p:sldId id="437" r:id="rId11"/>
    <p:sldId id="431" r:id="rId12"/>
    <p:sldId id="432" r:id="rId13"/>
    <p:sldId id="433" r:id="rId14"/>
    <p:sldId id="434" r:id="rId15"/>
    <p:sldId id="435" r:id="rId16"/>
    <p:sldId id="436" r:id="rId17"/>
    <p:sldId id="402" r:id="rId18"/>
    <p:sldId id="438" r:id="rId19"/>
    <p:sldId id="442" r:id="rId20"/>
    <p:sldId id="440" r:id="rId21"/>
    <p:sldId id="441" r:id="rId22"/>
    <p:sldId id="439" r:id="rId23"/>
    <p:sldId id="296" r:id="rId24"/>
    <p:sldId id="298" r:id="rId25"/>
    <p:sldId id="317" r:id="rId26"/>
    <p:sldId id="361" r:id="rId27"/>
    <p:sldId id="373" r:id="rId28"/>
    <p:sldId id="430" r:id="rId29"/>
    <p:sldId id="374" r:id="rId30"/>
    <p:sldId id="375" r:id="rId31"/>
    <p:sldId id="376" r:id="rId32"/>
    <p:sldId id="377" r:id="rId33"/>
    <p:sldId id="378" r:id="rId34"/>
    <p:sldId id="379" r:id="rId35"/>
    <p:sldId id="424" r:id="rId36"/>
    <p:sldId id="425" r:id="rId37"/>
    <p:sldId id="426" r:id="rId38"/>
    <p:sldId id="380" r:id="rId39"/>
    <p:sldId id="381" r:id="rId40"/>
    <p:sldId id="362" r:id="rId41"/>
    <p:sldId id="363" r:id="rId42"/>
    <p:sldId id="364" r:id="rId43"/>
    <p:sldId id="365" r:id="rId44"/>
    <p:sldId id="366" r:id="rId45"/>
    <p:sldId id="367" r:id="rId46"/>
    <p:sldId id="356" r:id="rId47"/>
    <p:sldId id="369" r:id="rId48"/>
    <p:sldId id="370" r:id="rId49"/>
    <p:sldId id="371" r:id="rId50"/>
    <p:sldId id="372" r:id="rId51"/>
    <p:sldId id="416" r:id="rId52"/>
    <p:sldId id="403" r:id="rId53"/>
    <p:sldId id="383" r:id="rId54"/>
    <p:sldId id="384" r:id="rId55"/>
    <p:sldId id="406" r:id="rId56"/>
    <p:sldId id="407" r:id="rId57"/>
    <p:sldId id="408" r:id="rId58"/>
    <p:sldId id="415" r:id="rId59"/>
    <p:sldId id="411" r:id="rId60"/>
    <p:sldId id="414" r:id="rId61"/>
    <p:sldId id="386" r:id="rId62"/>
    <p:sldId id="387" r:id="rId63"/>
    <p:sldId id="388" r:id="rId64"/>
    <p:sldId id="389" r:id="rId65"/>
    <p:sldId id="390" r:id="rId66"/>
    <p:sldId id="392" r:id="rId67"/>
    <p:sldId id="395" r:id="rId68"/>
    <p:sldId id="396" r:id="rId69"/>
    <p:sldId id="397" r:id="rId70"/>
    <p:sldId id="398" r:id="rId71"/>
    <p:sldId id="404" r:id="rId72"/>
    <p:sldId id="417" r:id="rId73"/>
    <p:sldId id="420" r:id="rId74"/>
    <p:sldId id="421" r:id="rId75"/>
    <p:sldId id="422" r:id="rId76"/>
    <p:sldId id="419" r:id="rId77"/>
    <p:sldId id="418" r:id="rId78"/>
    <p:sldId id="405" r:id="rId79"/>
    <p:sldId id="359" r:id="rId80"/>
    <p:sldId id="352" r:id="rId81"/>
    <p:sldId id="353" r:id="rId82"/>
    <p:sldId id="354" r:id="rId83"/>
    <p:sldId id="355" r:id="rId84"/>
    <p:sldId id="357" r:id="rId85"/>
    <p:sldId id="358" r:id="rId86"/>
    <p:sldId id="318" r:id="rId87"/>
    <p:sldId id="400" r:id="rId88"/>
    <p:sldId id="409" r:id="rId89"/>
    <p:sldId id="315" r:id="rId90"/>
    <p:sldId id="401" r:id="rId91"/>
    <p:sldId id="316" r:id="rId92"/>
    <p:sldId id="360" r:id="rId93"/>
    <p:sldId id="313" r:id="rId94"/>
    <p:sldId id="328" r:id="rId95"/>
    <p:sldId id="314" r:id="rId96"/>
    <p:sldId id="312" r:id="rId97"/>
    <p:sldId id="322" r:id="rId98"/>
    <p:sldId id="332" r:id="rId99"/>
    <p:sldId id="331" r:id="rId100"/>
    <p:sldId id="329" r:id="rId101"/>
    <p:sldId id="330" r:id="rId102"/>
    <p:sldId id="324" r:id="rId103"/>
    <p:sldId id="325" r:id="rId104"/>
    <p:sldId id="327" r:id="rId105"/>
    <p:sldId id="335" r:id="rId106"/>
    <p:sldId id="334" r:id="rId107"/>
    <p:sldId id="333" r:id="rId108"/>
    <p:sldId id="326" r:id="rId109"/>
    <p:sldId id="323" r:id="rId110"/>
    <p:sldId id="305" r:id="rId111"/>
    <p:sldId id="308" r:id="rId112"/>
    <p:sldId id="306" r:id="rId113"/>
    <p:sldId id="307" r:id="rId114"/>
    <p:sldId id="304" r:id="rId115"/>
    <p:sldId id="303" r:id="rId116"/>
    <p:sldId id="297" r:id="rId117"/>
    <p:sldId id="258" r:id="rId118"/>
    <p:sldId id="260" r:id="rId119"/>
    <p:sldId id="319" r:id="rId120"/>
    <p:sldId id="267" r:id="rId121"/>
    <p:sldId id="349" r:id="rId122"/>
    <p:sldId id="262" r:id="rId123"/>
    <p:sldId id="268" r:id="rId124"/>
    <p:sldId id="263" r:id="rId125"/>
    <p:sldId id="264" r:id="rId126"/>
    <p:sldId id="350" r:id="rId127"/>
    <p:sldId id="265" r:id="rId128"/>
    <p:sldId id="269" r:id="rId129"/>
    <p:sldId id="270" r:id="rId130"/>
    <p:sldId id="293" r:id="rId131"/>
    <p:sldId id="295" r:id="rId132"/>
    <p:sldId id="294" r:id="rId133"/>
    <p:sldId id="259" r:id="rId134"/>
    <p:sldId id="261" r:id="rId135"/>
    <p:sldId id="266" r:id="rId136"/>
    <p:sldId id="271" r:id="rId137"/>
    <p:sldId id="274" r:id="rId138"/>
    <p:sldId id="272" r:id="rId139"/>
    <p:sldId id="273" r:id="rId140"/>
    <p:sldId id="275" r:id="rId141"/>
    <p:sldId id="276" r:id="rId142"/>
    <p:sldId id="278" r:id="rId143"/>
    <p:sldId id="279" r:id="rId144"/>
    <p:sldId id="280" r:id="rId145"/>
    <p:sldId id="281" r:id="rId146"/>
    <p:sldId id="282" r:id="rId147"/>
    <p:sldId id="277" r:id="rId148"/>
    <p:sldId id="283" r:id="rId149"/>
    <p:sldId id="284" r:id="rId150"/>
    <p:sldId id="289" r:id="rId151"/>
    <p:sldId id="285" r:id="rId152"/>
    <p:sldId id="287" r:id="rId153"/>
    <p:sldId id="288" r:id="rId154"/>
    <p:sldId id="286" r:id="rId155"/>
    <p:sldId id="290" r:id="rId156"/>
    <p:sldId id="291" r:id="rId157"/>
    <p:sldId id="292" r:id="rId158"/>
    <p:sldId id="310" r:id="rId159"/>
    <p:sldId id="311" r:id="rId160"/>
    <p:sldId id="337" r:id="rId161"/>
    <p:sldId id="336" r:id="rId162"/>
    <p:sldId id="338" r:id="rId163"/>
    <p:sldId id="339" r:id="rId164"/>
    <p:sldId id="340" r:id="rId165"/>
    <p:sldId id="341" r:id="rId166"/>
    <p:sldId id="342" r:id="rId167"/>
    <p:sldId id="343" r:id="rId168"/>
    <p:sldId id="344" r:id="rId169"/>
    <p:sldId id="309" r:id="rId170"/>
    <p:sldId id="428" r:id="rId171"/>
    <p:sldId id="429" r:id="rId172"/>
  </p:sldIdLst>
  <p:sldSz cx="9144000" cy="6858000" type="screen4x3"/>
  <p:notesSz cx="6858000" cy="9144000"/>
  <p:defaultText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032"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slide" Target="slides/slide145.xml"/><Relationship Id="rId159" Type="http://schemas.openxmlformats.org/officeDocument/2006/relationships/slide" Target="slides/slide150.xml"/><Relationship Id="rId175" Type="http://schemas.openxmlformats.org/officeDocument/2006/relationships/viewProps" Target="viewProps.xml"/><Relationship Id="rId170" Type="http://schemas.openxmlformats.org/officeDocument/2006/relationships/slide" Target="slides/slide16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theme" Target="theme/theme1.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143" Type="http://schemas.openxmlformats.org/officeDocument/2006/relationships/slide" Target="slides/slide134.xml"/><Relationship Id="rId148" Type="http://schemas.openxmlformats.org/officeDocument/2006/relationships/slide" Target="slides/slide139.xml"/><Relationship Id="rId151" Type="http://schemas.openxmlformats.org/officeDocument/2006/relationships/slide" Target="slides/slide142.xml"/><Relationship Id="rId156" Type="http://schemas.openxmlformats.org/officeDocument/2006/relationships/slide" Target="slides/slide147.xml"/><Relationship Id="rId164" Type="http://schemas.openxmlformats.org/officeDocument/2006/relationships/slide" Target="slides/slide155.xml"/><Relationship Id="rId169" Type="http://schemas.openxmlformats.org/officeDocument/2006/relationships/slide" Target="slides/slide160.xml"/><Relationship Id="rId177"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63.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presProps" Target="presProps.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E9F54-83B6-4256-97C7-BCF9D60D2948}" type="datetimeFigureOut">
              <a:rPr lang="en-US" smtClean="0"/>
              <a:pPr/>
              <a:t>8/4/2013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8D0D1-7005-49D1-B8B0-AA954D1204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118" rtl="0" eaLnBrk="1" latinLnBrk="0" hangingPunct="1">
      <a:defRPr sz="1200" kern="1200">
        <a:solidFill>
          <a:schemeClr val="tx1"/>
        </a:solidFill>
        <a:latin typeface="+mn-lt"/>
        <a:ea typeface="+mn-ea"/>
        <a:cs typeface="+mn-cs"/>
      </a:defRPr>
    </a:lvl1pPr>
    <a:lvl2pPr marL="457059" algn="l" defTabSz="914118" rtl="0" eaLnBrk="1" latinLnBrk="0" hangingPunct="1">
      <a:defRPr sz="1200" kern="1200">
        <a:solidFill>
          <a:schemeClr val="tx1"/>
        </a:solidFill>
        <a:latin typeface="+mn-lt"/>
        <a:ea typeface="+mn-ea"/>
        <a:cs typeface="+mn-cs"/>
      </a:defRPr>
    </a:lvl2pPr>
    <a:lvl3pPr marL="914118" algn="l" defTabSz="914118" rtl="0" eaLnBrk="1" latinLnBrk="0" hangingPunct="1">
      <a:defRPr sz="1200" kern="1200">
        <a:solidFill>
          <a:schemeClr val="tx1"/>
        </a:solidFill>
        <a:latin typeface="+mn-lt"/>
        <a:ea typeface="+mn-ea"/>
        <a:cs typeface="+mn-cs"/>
      </a:defRPr>
    </a:lvl3pPr>
    <a:lvl4pPr marL="1371180" algn="l" defTabSz="914118" rtl="0" eaLnBrk="1" latinLnBrk="0" hangingPunct="1">
      <a:defRPr sz="1200" kern="1200">
        <a:solidFill>
          <a:schemeClr val="tx1"/>
        </a:solidFill>
        <a:latin typeface="+mn-lt"/>
        <a:ea typeface="+mn-ea"/>
        <a:cs typeface="+mn-cs"/>
      </a:defRPr>
    </a:lvl4pPr>
    <a:lvl5pPr marL="1828239" algn="l" defTabSz="914118" rtl="0" eaLnBrk="1" latinLnBrk="0" hangingPunct="1">
      <a:defRPr sz="1200" kern="1200">
        <a:solidFill>
          <a:schemeClr val="tx1"/>
        </a:solidFill>
        <a:latin typeface="+mn-lt"/>
        <a:ea typeface="+mn-ea"/>
        <a:cs typeface="+mn-cs"/>
      </a:defRPr>
    </a:lvl5pPr>
    <a:lvl6pPr marL="2285298" algn="l" defTabSz="914118" rtl="0" eaLnBrk="1" latinLnBrk="0" hangingPunct="1">
      <a:defRPr sz="1200" kern="1200">
        <a:solidFill>
          <a:schemeClr val="tx1"/>
        </a:solidFill>
        <a:latin typeface="+mn-lt"/>
        <a:ea typeface="+mn-ea"/>
        <a:cs typeface="+mn-cs"/>
      </a:defRPr>
    </a:lvl6pPr>
    <a:lvl7pPr marL="2742360" algn="l" defTabSz="914118" rtl="0" eaLnBrk="1" latinLnBrk="0" hangingPunct="1">
      <a:defRPr sz="1200" kern="1200">
        <a:solidFill>
          <a:schemeClr val="tx1"/>
        </a:solidFill>
        <a:latin typeface="+mn-lt"/>
        <a:ea typeface="+mn-ea"/>
        <a:cs typeface="+mn-cs"/>
      </a:defRPr>
    </a:lvl7pPr>
    <a:lvl8pPr marL="3199416" algn="l" defTabSz="914118" rtl="0" eaLnBrk="1" latinLnBrk="0" hangingPunct="1">
      <a:defRPr sz="1200" kern="1200">
        <a:solidFill>
          <a:schemeClr val="tx1"/>
        </a:solidFill>
        <a:latin typeface="+mn-lt"/>
        <a:ea typeface="+mn-ea"/>
        <a:cs typeface="+mn-cs"/>
      </a:defRPr>
    </a:lvl8pPr>
    <a:lvl9pPr marL="3656478" algn="l" defTabSz="914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38D0D1-7005-49D1-B8B0-AA954D1204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FFDC04F-F3BB-4678-AD26-EFA1A7B7B2E7}" type="slidenum">
              <a:rPr lang="en-US" smtClean="0">
                <a:latin typeface="Arial" pitchFamily="34" charset="0"/>
              </a:rPr>
              <a:pPr/>
              <a:t>158</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729D7BA-D93F-4DF9-838A-C480A96ED379}" type="slidenum">
              <a:rPr lang="en-US">
                <a:solidFill>
                  <a:prstClr val="black"/>
                </a:solidFill>
              </a:rPr>
              <a:pPr/>
              <a:t>159</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729D7BA-D93F-4DF9-838A-C480A96ED379}" type="slidenum">
              <a:rPr lang="en-US">
                <a:solidFill>
                  <a:prstClr val="black"/>
                </a:solidFill>
              </a:rPr>
              <a:pPr/>
              <a:t>160</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FFDC04F-F3BB-4678-AD26-EFA1A7B7B2E7}" type="slidenum">
              <a:rPr lang="en-US" smtClean="0">
                <a:latin typeface="Arial" pitchFamily="34" charset="0"/>
              </a:rPr>
              <a:pPr/>
              <a:t>157</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FBF9D-D3D1-4B0E-8E39-DEF6274B02FA}" type="datetime1">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21EB-A02E-4258-8B0E-282493F633B4}" type="datetime1">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9B5CE-DF39-4ED6-AF9B-53803B5FD4CF}"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21EB-A02E-4258-8B0E-282493F633B4}"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7ADDF-F39C-48BB-9D38-C89900ADE96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7ADDF-F39C-48BB-9D38-C89900ADE96A}" type="datetime1">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59" indent="0" algn="ctr">
              <a:buNone/>
              <a:defRPr/>
            </a:lvl2pPr>
            <a:lvl3pPr marL="914118" indent="0" algn="ctr">
              <a:buNone/>
              <a:defRPr/>
            </a:lvl3pPr>
            <a:lvl4pPr marL="1371180" indent="0" algn="ctr">
              <a:buNone/>
              <a:defRPr/>
            </a:lvl4pPr>
            <a:lvl5pPr marL="1828239" indent="0" algn="ctr">
              <a:buNone/>
              <a:defRPr/>
            </a:lvl5pPr>
            <a:lvl6pPr marL="2285298" indent="0" algn="ctr">
              <a:buNone/>
              <a:defRPr/>
            </a:lvl6pPr>
            <a:lvl7pPr marL="2742360" indent="0" algn="ctr">
              <a:buNone/>
              <a:defRPr/>
            </a:lvl7pPr>
            <a:lvl8pPr marL="3199416" indent="0" algn="ctr">
              <a:buNone/>
              <a:defRPr/>
            </a:lvl8pPr>
            <a:lvl9pPr marL="36564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EE1CA25D-E1A6-4D2A-B7C0-053EDC72CE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4DEFBA66-1BF6-4B19-BF44-6FD7117393D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059" indent="0">
              <a:buNone/>
              <a:defRPr sz="1800"/>
            </a:lvl2pPr>
            <a:lvl3pPr marL="914118" indent="0">
              <a:buNone/>
              <a:defRPr sz="1600"/>
            </a:lvl3pPr>
            <a:lvl4pPr marL="1371180" indent="0">
              <a:buNone/>
              <a:defRPr sz="1400"/>
            </a:lvl4pPr>
            <a:lvl5pPr marL="1828239" indent="0">
              <a:buNone/>
              <a:defRPr sz="1400"/>
            </a:lvl5pPr>
            <a:lvl6pPr marL="2285298" indent="0">
              <a:buNone/>
              <a:defRPr sz="1400"/>
            </a:lvl6pPr>
            <a:lvl7pPr marL="2742360" indent="0">
              <a:buNone/>
              <a:defRPr sz="1400"/>
            </a:lvl7pPr>
            <a:lvl8pPr marL="3199416" indent="0">
              <a:buNone/>
              <a:defRPr sz="1400"/>
            </a:lvl8pPr>
            <a:lvl9pPr marL="365647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02456FEF-EF04-43C2-B36A-DC4D116D21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7" name="Rectangle 6"/>
          <p:cNvSpPr>
            <a:spLocks noGrp="1" noChangeArrowheads="1"/>
          </p:cNvSpPr>
          <p:nvPr>
            <p:ph type="sldNum" sz="quarter" idx="12"/>
          </p:nvPr>
        </p:nvSpPr>
        <p:spPr>
          <a:ln/>
        </p:spPr>
        <p:txBody>
          <a:bodyPr/>
          <a:lstStyle>
            <a:lvl1pPr>
              <a:defRPr/>
            </a:lvl1pPr>
          </a:lstStyle>
          <a:p>
            <a:pPr>
              <a:defRPr/>
            </a:pPr>
            <a:fld id="{E2642342-6610-4A8D-B487-891C53CD00A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9" name="Rectangle 6"/>
          <p:cNvSpPr>
            <a:spLocks noGrp="1" noChangeArrowheads="1"/>
          </p:cNvSpPr>
          <p:nvPr>
            <p:ph type="sldNum" sz="quarter" idx="12"/>
          </p:nvPr>
        </p:nvSpPr>
        <p:spPr>
          <a:ln/>
        </p:spPr>
        <p:txBody>
          <a:bodyPr/>
          <a:lstStyle>
            <a:lvl1pPr>
              <a:defRPr/>
            </a:lvl1pPr>
          </a:lstStyle>
          <a:p>
            <a:pPr>
              <a:defRPr/>
            </a:pPr>
            <a:fld id="{A24FE7D4-F7B4-4FCB-B776-85653C39A01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5" name="Rectangle 6"/>
          <p:cNvSpPr>
            <a:spLocks noGrp="1" noChangeArrowheads="1"/>
          </p:cNvSpPr>
          <p:nvPr>
            <p:ph type="sldNum" sz="quarter" idx="12"/>
          </p:nvPr>
        </p:nvSpPr>
        <p:spPr>
          <a:ln/>
        </p:spPr>
        <p:txBody>
          <a:bodyPr/>
          <a:lstStyle>
            <a:lvl1pPr>
              <a:defRPr/>
            </a:lvl1pPr>
          </a:lstStyle>
          <a:p>
            <a:pPr>
              <a:defRPr/>
            </a:pPr>
            <a:fld id="{0769BD94-8B4E-4887-AD74-3FA446A36B1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4" name="Rectangle 6"/>
          <p:cNvSpPr>
            <a:spLocks noGrp="1" noChangeArrowheads="1"/>
          </p:cNvSpPr>
          <p:nvPr>
            <p:ph type="sldNum" sz="quarter" idx="12"/>
          </p:nvPr>
        </p:nvSpPr>
        <p:spPr>
          <a:ln/>
        </p:spPr>
        <p:txBody>
          <a:bodyPr/>
          <a:lstStyle>
            <a:lvl1pPr>
              <a:defRPr/>
            </a:lvl1pPr>
          </a:lstStyle>
          <a:p>
            <a:pPr>
              <a:defRPr/>
            </a:pPr>
            <a:fld id="{BF546FC1-6568-4101-93DC-C81E27691C3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7" name="Rectangle 6"/>
          <p:cNvSpPr>
            <a:spLocks noGrp="1" noChangeArrowheads="1"/>
          </p:cNvSpPr>
          <p:nvPr>
            <p:ph type="sldNum" sz="quarter" idx="12"/>
          </p:nvPr>
        </p:nvSpPr>
        <p:spPr>
          <a:ln/>
        </p:spPr>
        <p:txBody>
          <a:bodyPr/>
          <a:lstStyle>
            <a:lvl1pPr>
              <a:defRPr/>
            </a:lvl1pPr>
          </a:lstStyle>
          <a:p>
            <a:pPr>
              <a:defRPr/>
            </a:pPr>
            <a:fld id="{14065088-75E6-4E22-AA8B-80D5B832D8C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7" name="Rectangle 6"/>
          <p:cNvSpPr>
            <a:spLocks noGrp="1" noChangeArrowheads="1"/>
          </p:cNvSpPr>
          <p:nvPr>
            <p:ph type="sldNum" sz="quarter" idx="12"/>
          </p:nvPr>
        </p:nvSpPr>
        <p:spPr>
          <a:ln/>
        </p:spPr>
        <p:txBody>
          <a:bodyPr/>
          <a:lstStyle>
            <a:lvl1pPr>
              <a:defRPr/>
            </a:lvl1pPr>
          </a:lstStyle>
          <a:p>
            <a:pPr>
              <a:defRPr/>
            </a:pPr>
            <a:fld id="{B2175066-A333-4D4A-AC32-11D6E23C566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B114ACC2-9E2D-402D-89D6-CF44DCEE89E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D4634485-C98D-41C2-82E6-A0B91CBC64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9E3AC7A-F78A-4315-8E2E-DB3F74DFBCF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3"/>
            <a:ext cx="8228707" cy="4525119"/>
          </a:xfrm>
          <a:prstGeom prst="rect">
            <a:avLst/>
          </a:prstGeom>
        </p:spPr>
        <p:txBody>
          <a:bodyPr lIns="64270" tIns="32135" rIns="64270" bIns="3213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508B64-6C75-4C92-B3AB-8F1F1B93EF9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70" tIns="32135" rIns="64270" bIns="32135"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642B71-ED88-43FD-8AE2-B4B4117DF2A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3"/>
            <a:ext cx="4060775"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3"/>
            <a:ext cx="4060775"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12063AC-6EA4-499D-BD67-A86AAF3A3FA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B08359-92C1-4CE1-8A23-8E8B30C7D7A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822F89B-1344-4BAD-A6ED-ACD587A6950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C9247-5EFA-426B-B5CE-A16062B89F38}" type="datetime1">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BE329F-3100-4190-8BF8-4DFD640954F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70" tIns="32135" rIns="64270" bIns="3213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FC5760-CA4A-4A8E-A6F0-3FE09A501D0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a:prstGeom prst="rect">
            <a:avLst/>
          </a:prstGeom>
        </p:spPr>
        <p:txBody>
          <a:bodyPr lIns="64270" tIns="32135" rIns="64270" bIns="32135"/>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endParaRPr lang="en-US"/>
          </a:p>
        </p:txBody>
      </p:sp>
      <p:sp>
        <p:nvSpPr>
          <p:cNvPr id="4" name="Text Placeholder 3"/>
          <p:cNvSpPr>
            <a:spLocks noGrp="1"/>
          </p:cNvSpPr>
          <p:nvPr>
            <p:ph type="body" sz="half" idx="2"/>
          </p:nvPr>
        </p:nvSpPr>
        <p:spPr>
          <a:xfrm>
            <a:off x="1792641" y="5367860"/>
            <a:ext cx="5486177" cy="80478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D511E62-096A-4705-945E-01CD04DDEA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3"/>
            <a:ext cx="8228707" cy="4525119"/>
          </a:xfrm>
          <a:prstGeom prst="rect">
            <a:avLst/>
          </a:prstGeom>
        </p:spPr>
        <p:txBody>
          <a:bodyPr vert="eaVert" lIns="64270" tIns="32135" rIns="64270" bIns="3213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F2EEC9-0626-4F08-8DB6-58F9AB2E49B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78594"/>
            <a:ext cx="2057176"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78594"/>
            <a:ext cx="6064374" cy="5947172"/>
          </a:xfrm>
          <a:prstGeom prst="rect">
            <a:avLst/>
          </a:prstGeom>
        </p:spPr>
        <p:txBody>
          <a:bodyPr vert="eaVert" lIns="64270" tIns="32135" rIns="64270" bIns="3213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61C4C8-5E63-4D8E-99AE-3B4B703339B0}"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DAE39DA-56E2-4465-AB7F-50F3DB9D9BA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5561018-D061-4EA6-978F-83871B7B8F5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85CAA0E-845A-4BC0-B9E7-8ECBDC8FC13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74875FA-0E7F-4745-B42D-E4EE35EF079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2E4848E-0F69-4814-88A3-74425ECB63F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DE0ED-F072-41B0-82C3-5DB944BCBA15}" type="datetime1">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A81049-179E-489A-AB56-4383620914C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AD14F2B-8746-4994-B827-C7C351750E0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E9ECF02-760C-4ADF-97FE-D5A1483FE42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endParaRPr lang="en-US"/>
          </a:p>
        </p:txBody>
      </p:sp>
      <p:sp>
        <p:nvSpPr>
          <p:cNvPr id="4" name="Text Placeholder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ABD98E2-688A-4F2C-A8D2-8870FA8B28B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C4EAAFD-00E0-465B-85D8-3C9E22F8EAB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5"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CF37A3-7F65-48A0-A8FB-8CC990D4AF4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a:prstGeom prst="rect">
            <a:avLst/>
          </a:prstGeom>
        </p:spPr>
        <p:txBody>
          <a:bodyPr lIns="64274" tIns="32137" rIns="64274" bIns="32137"/>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9E3AC7A-F78A-4315-8E2E-DB3F74DFBCF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2"/>
            <a:ext cx="8228707" cy="4525119"/>
          </a:xfrm>
          <a:prstGeom prst="rect">
            <a:avLst/>
          </a:prstGeom>
        </p:spPr>
        <p:txBody>
          <a:bodyPr lIns="64274" tIns="32137" rIns="64274" bIns="3213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508B64-6C75-4C92-B3AB-8F1F1B93EF9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74" tIns="32137" rIns="64274" bIns="32137"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642B71-ED88-43FD-8AE2-B4B4117DF2A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2"/>
            <a:ext cx="4060775" cy="4525119"/>
          </a:xfrm>
          <a:prstGeom prst="rect">
            <a:avLst/>
          </a:prstGeom>
        </p:spPr>
        <p:txBody>
          <a:bodyPr lIns="64274" tIns="32137" rIns="64274" bIns="3213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2"/>
            <a:ext cx="4060775" cy="4525119"/>
          </a:xfrm>
          <a:prstGeom prst="rect">
            <a:avLst/>
          </a:prstGeom>
        </p:spPr>
        <p:txBody>
          <a:bodyPr lIns="64274" tIns="32137" rIns="64274" bIns="3213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12063AC-6EA4-499D-BD67-A86AAF3A3FA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86A31-D6F7-4B12-9C4D-AC5C0CDFE0E8}" type="datetime1">
              <a:rPr lang="en-US" smtClean="0"/>
              <a:pPr/>
              <a:t>8/4/2013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74" tIns="32137" rIns="64274" bIns="32137"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74" tIns="32137" rIns="64274" bIns="3213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74" tIns="32137" rIns="64274" bIns="32137"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74" tIns="32137" rIns="64274" bIns="3213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B08359-92C1-4CE1-8A23-8E8B30C7D7A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822F89B-1344-4BAD-A6ED-ACD587A6950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BE329F-3100-4190-8BF8-4DFD640954F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74" tIns="32137" rIns="64274" bIns="32137"/>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a:prstGeom prst="rect">
            <a:avLst/>
          </a:prstGeom>
        </p:spPr>
        <p:txBody>
          <a:bodyPr lIns="64274" tIns="32137" rIns="64274" bIns="32137"/>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FC5760-CA4A-4A8E-A6F0-3FE09A501D0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a:prstGeom prst="rect">
            <a:avLst/>
          </a:prstGeom>
        </p:spPr>
        <p:txBody>
          <a:bodyPr lIns="64274" tIns="32137" rIns="64274" bIns="32137"/>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endParaRPr lang="en-US"/>
          </a:p>
        </p:txBody>
      </p:sp>
      <p:sp>
        <p:nvSpPr>
          <p:cNvPr id="4" name="Text Placeholder 3"/>
          <p:cNvSpPr>
            <a:spLocks noGrp="1"/>
          </p:cNvSpPr>
          <p:nvPr>
            <p:ph type="body" sz="half" idx="2"/>
          </p:nvPr>
        </p:nvSpPr>
        <p:spPr>
          <a:xfrm>
            <a:off x="1792640" y="5367860"/>
            <a:ext cx="5486177" cy="804788"/>
          </a:xfrm>
          <a:prstGeom prst="rect">
            <a:avLst/>
          </a:prstGeom>
        </p:spPr>
        <p:txBody>
          <a:bodyPr lIns="64274" tIns="32137" rIns="64274" bIns="32137"/>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D511E62-096A-4705-945E-01CD04DDEA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2"/>
            <a:ext cx="8228707" cy="4525119"/>
          </a:xfrm>
          <a:prstGeom prst="rect">
            <a:avLst/>
          </a:prstGeom>
        </p:spPr>
        <p:txBody>
          <a:bodyPr vert="eaVert" lIns="64274" tIns="32137" rIns="64274" bIns="3213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F2EEC9-0626-4F08-8DB6-58F9AB2E49B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78594"/>
            <a:ext cx="2057176"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78594"/>
            <a:ext cx="6064374" cy="5947172"/>
          </a:xfrm>
          <a:prstGeom prst="rect">
            <a:avLst/>
          </a:prstGeom>
        </p:spPr>
        <p:txBody>
          <a:bodyPr vert="eaVert" lIns="64274" tIns="32137" rIns="64274" bIns="3213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61C4C8-5E63-4D8E-99AE-3B4B703339B0}"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DAE39DA-56E2-4465-AB7F-50F3DB9D9BA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5561018-D061-4EA6-978F-83871B7B8F5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E355A-FBAE-444C-AF14-8F5179201B1B}" type="datetime1">
              <a:rPr lang="en-US" smtClean="0"/>
              <a:pPr/>
              <a:t>8/4/2013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85CAA0E-845A-4BC0-B9E7-8ECBDC8FC13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74875FA-0E7F-4745-B42D-E4EE35EF079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2E4848E-0F69-4814-88A3-74425ECB63F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A81049-179E-489A-AB56-4383620914C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AD14F2B-8746-4994-B827-C7C351750E0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E9ECF02-760C-4ADF-97FE-D5A1483FE42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endParaRPr lang="en-US"/>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ABD98E2-688A-4F2C-A8D2-8870FA8B28B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C4EAAFD-00E0-465B-85D8-3C9E22F8EAB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CF37A3-7F65-48A0-A8FB-8CC990D4AF4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a:prstGeom prst="rect">
            <a:avLst/>
          </a:prstGeom>
        </p:spPr>
        <p:txBody>
          <a:bodyPr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9E3AC7A-F78A-4315-8E2E-DB3F74DFBCF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087A-2F5A-405E-B97D-71359C9685F1}" type="datetime1">
              <a:rPr lang="en-US" smtClean="0"/>
              <a:pPr/>
              <a:t>8/4/2013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49"/>
            <a:ext cx="8228707" cy="4525119"/>
          </a:xfrm>
          <a:prstGeom prst="rect">
            <a:avLst/>
          </a:prstGeom>
        </p:spPr>
        <p:txBody>
          <a:bodyPr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508B64-6C75-4C92-B3AB-8F1F1B93EF9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642B71-ED88-43FD-8AE2-B4B4117DF2A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49"/>
            <a:ext cx="4060775"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9"/>
            <a:ext cx="4060775"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12063AC-6EA4-499D-BD67-A86AAF3A3FA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B08359-92C1-4CE1-8A23-8E8B30C7D7A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822F89B-1344-4BAD-A6ED-ACD587A6950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BE329F-3100-4190-8BF8-4DFD640954F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84" tIns="32142" rIns="64284" bIns="3214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FC5760-CA4A-4A8E-A6F0-3FE09A501D0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a:prstGeom prst="rect">
            <a:avLst/>
          </a:prstGeom>
        </p:spPr>
        <p:txBody>
          <a:bodyPr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endParaRPr lang="en-US"/>
          </a:p>
        </p:txBody>
      </p:sp>
      <p:sp>
        <p:nvSpPr>
          <p:cNvPr id="4" name="Text Placeholder 3"/>
          <p:cNvSpPr>
            <a:spLocks noGrp="1"/>
          </p:cNvSpPr>
          <p:nvPr>
            <p:ph type="body" sz="half" idx="2"/>
          </p:nvPr>
        </p:nvSpPr>
        <p:spPr>
          <a:xfrm>
            <a:off x="1792637" y="5367860"/>
            <a:ext cx="5486177" cy="80478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D511E62-096A-4705-945E-01CD04DDEA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9"/>
            <a:ext cx="8228707" cy="4525119"/>
          </a:xfrm>
          <a:prstGeom prst="rect">
            <a:avLst/>
          </a:prstGeom>
        </p:spPr>
        <p:txBody>
          <a:bodyPr vert="eaVert"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F2EEC9-0626-4F08-8DB6-58F9AB2E49B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78594"/>
            <a:ext cx="2057176"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78594"/>
            <a:ext cx="6064374" cy="5947172"/>
          </a:xfrm>
          <a:prstGeom prst="rect">
            <a:avLst/>
          </a:prstGeom>
        </p:spPr>
        <p:txBody>
          <a:bodyPr vert="eaVert"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61C4C8-5E63-4D8E-99AE-3B4B703339B0}"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C0D1-8FBF-4535-9AF3-3A9D73006062}" type="datetime1">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FBF9D-D3D1-4B0E-8E39-DEF6274B02F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12FF-C410-4B6C-895F-DCA160EFD1B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C9247-5EFA-426B-B5CE-A16062B89F38}"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DE0ED-F072-41B0-82C3-5DB944BCBA15}"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86A31-D6F7-4B12-9C4D-AC5C0CDFE0E8}" type="datetime1">
              <a:rPr lang="en-US" smtClean="0">
                <a:solidFill>
                  <a:prstClr val="black">
                    <a:tint val="75000"/>
                  </a:prstClr>
                </a:solidFill>
              </a:rPr>
              <a:pPr/>
              <a:t>8/4/2013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E355A-FBAE-444C-AF14-8F5179201B1B}" type="datetime1">
              <a:rPr lang="en-US" smtClean="0">
                <a:solidFill>
                  <a:prstClr val="black">
                    <a:tint val="75000"/>
                  </a:prstClr>
                </a:solidFill>
              </a:rPr>
              <a:pPr/>
              <a:t>8/4/2013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087A-2F5A-405E-B97D-71359C9685F1}" type="datetime1">
              <a:rPr lang="en-US" smtClean="0">
                <a:solidFill>
                  <a:prstClr val="black">
                    <a:tint val="75000"/>
                  </a:prstClr>
                </a:solidFill>
              </a:rPr>
              <a:pPr/>
              <a:t>8/4/2013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C0D1-8FBF-4535-9AF3-3A9D73006062}"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9B5CE-DF39-4ED6-AF9B-53803B5FD4CF}"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21EB-A02E-4258-8B0E-282493F633B4}"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9B5CE-DF39-4ED6-AF9B-53803B5FD4CF}" type="datetime1">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7ADDF-F39C-48BB-9D38-C89900ADE96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FBF9D-D3D1-4B0E-8E39-DEF6274B02F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12FF-C410-4B6C-895F-DCA160EFD1B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C9247-5EFA-426B-B5CE-A16062B89F38}"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DE0ED-F072-41B0-82C3-5DB944BCBA15}"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86A31-D6F7-4B12-9C4D-AC5C0CDFE0E8}" type="datetime1">
              <a:rPr lang="en-US" smtClean="0">
                <a:solidFill>
                  <a:prstClr val="black">
                    <a:tint val="75000"/>
                  </a:prstClr>
                </a:solidFill>
              </a:rPr>
              <a:pPr/>
              <a:t>8/4/2013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E355A-FBAE-444C-AF14-8F5179201B1B}" type="datetime1">
              <a:rPr lang="en-US" smtClean="0">
                <a:solidFill>
                  <a:prstClr val="black">
                    <a:tint val="75000"/>
                  </a:prstClr>
                </a:solidFill>
              </a:rPr>
              <a:pPr/>
              <a:t>8/4/2013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087A-2F5A-405E-B97D-71359C9685F1}" type="datetime1">
              <a:rPr lang="en-US" smtClean="0">
                <a:solidFill>
                  <a:prstClr val="black">
                    <a:tint val="75000"/>
                  </a:prstClr>
                </a:solidFill>
              </a:rPr>
              <a:pPr/>
              <a:t>8/4/2013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C0D1-8FBF-4535-9AF3-3A9D73006062}"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26848B13-BBAF-480B-95FF-528D155F26B0}" type="datetime1">
              <a:rPr lang="en-US" smtClean="0"/>
              <a:pPr/>
              <a:t>8/4/2013</a:t>
            </a:fld>
            <a:endParaRPr lang="en-US"/>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B04BDAE4-F4B4-4874-AD21-615B18734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118"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r>
              <a:rPr lang="en-US">
                <a:solidFill>
                  <a:srgbClr val="000000"/>
                </a:solidFill>
              </a:rPr>
              <a:t>May 16, 2013</a:t>
            </a: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en-US">
                <a:solidFill>
                  <a:srgbClr val="000000"/>
                </a:solidFill>
              </a:rPr>
              <a:t>CS151 Lecture 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06B21F-AA57-434C-A7C6-ED9FB12B71FB}"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59" algn="ctr" rtl="0" fontAlgn="base">
        <a:spcBef>
          <a:spcPct val="0"/>
        </a:spcBef>
        <a:spcAft>
          <a:spcPct val="0"/>
        </a:spcAft>
        <a:defRPr sz="4400">
          <a:solidFill>
            <a:schemeClr val="tx2"/>
          </a:solidFill>
          <a:latin typeface="Arial" charset="0"/>
        </a:defRPr>
      </a:lvl6pPr>
      <a:lvl7pPr marL="914118" algn="ctr" rtl="0" fontAlgn="base">
        <a:spcBef>
          <a:spcPct val="0"/>
        </a:spcBef>
        <a:spcAft>
          <a:spcPct val="0"/>
        </a:spcAft>
        <a:defRPr sz="4400">
          <a:solidFill>
            <a:schemeClr val="tx2"/>
          </a:solidFill>
          <a:latin typeface="Arial" charset="0"/>
        </a:defRPr>
      </a:lvl7pPr>
      <a:lvl8pPr marL="1371180" algn="ctr" rtl="0" fontAlgn="base">
        <a:spcBef>
          <a:spcPct val="0"/>
        </a:spcBef>
        <a:spcAft>
          <a:spcPct val="0"/>
        </a:spcAft>
        <a:defRPr sz="4400">
          <a:solidFill>
            <a:schemeClr val="tx2"/>
          </a:solidFill>
          <a:latin typeface="Arial" charset="0"/>
        </a:defRPr>
      </a:lvl8pPr>
      <a:lvl9pPr marL="1828239" algn="ctr" rtl="0" fontAlgn="base">
        <a:spcBef>
          <a:spcPct val="0"/>
        </a:spcBef>
        <a:spcAft>
          <a:spcPct val="0"/>
        </a:spcAft>
        <a:defRPr sz="4400">
          <a:solidFill>
            <a:schemeClr val="tx2"/>
          </a:solidFill>
          <a:latin typeface="Arial" charset="0"/>
        </a:defRPr>
      </a:lvl9pPr>
    </p:titleStyle>
    <p:bodyStyle>
      <a:lvl1pPr marL="342796" indent="-342796" algn="l" rtl="0" eaLnBrk="0" fontAlgn="base" hangingPunct="0">
        <a:spcBef>
          <a:spcPct val="20000"/>
        </a:spcBef>
        <a:spcAft>
          <a:spcPct val="0"/>
        </a:spcAft>
        <a:buChar char="•"/>
        <a:defRPr sz="3200">
          <a:solidFill>
            <a:schemeClr val="tx1"/>
          </a:solidFill>
          <a:latin typeface="+mn-lt"/>
          <a:ea typeface="+mn-ea"/>
          <a:cs typeface="+mn-cs"/>
        </a:defRPr>
      </a:lvl1pPr>
      <a:lvl2pPr marL="742722" indent="-285662" algn="l" rtl="0" eaLnBrk="0" fontAlgn="base" hangingPunct="0">
        <a:spcBef>
          <a:spcPct val="20000"/>
        </a:spcBef>
        <a:spcAft>
          <a:spcPct val="0"/>
        </a:spcAft>
        <a:buChar char="–"/>
        <a:defRPr sz="2800">
          <a:solidFill>
            <a:schemeClr val="tx1"/>
          </a:solidFill>
          <a:latin typeface="+mn-lt"/>
        </a:defRPr>
      </a:lvl2pPr>
      <a:lvl3pPr marL="1142647" indent="-228529" algn="l" rtl="0" eaLnBrk="0" fontAlgn="base" hangingPunct="0">
        <a:spcBef>
          <a:spcPct val="20000"/>
        </a:spcBef>
        <a:spcAft>
          <a:spcPct val="0"/>
        </a:spcAft>
        <a:buChar char="•"/>
        <a:defRPr sz="2400">
          <a:solidFill>
            <a:schemeClr val="tx1"/>
          </a:solidFill>
          <a:latin typeface="+mn-lt"/>
        </a:defRPr>
      </a:lvl3pPr>
      <a:lvl4pPr marL="1599708" indent="-228529" algn="l" rtl="0" eaLnBrk="0" fontAlgn="base" hangingPunct="0">
        <a:spcBef>
          <a:spcPct val="20000"/>
        </a:spcBef>
        <a:spcAft>
          <a:spcPct val="0"/>
        </a:spcAft>
        <a:buChar char="–"/>
        <a:defRPr sz="2000">
          <a:solidFill>
            <a:schemeClr val="tx1"/>
          </a:solidFill>
          <a:latin typeface="+mn-lt"/>
        </a:defRPr>
      </a:lvl4pPr>
      <a:lvl5pPr marL="2056770" indent="-228529" algn="l" rtl="0" eaLnBrk="0" fontAlgn="base" hangingPunct="0">
        <a:spcBef>
          <a:spcPct val="20000"/>
        </a:spcBef>
        <a:spcAft>
          <a:spcPct val="0"/>
        </a:spcAft>
        <a:buChar char="»"/>
        <a:defRPr sz="2000">
          <a:solidFill>
            <a:schemeClr val="tx1"/>
          </a:solidFill>
          <a:latin typeface="+mn-lt"/>
        </a:defRPr>
      </a:lvl5pPr>
      <a:lvl6pPr marL="2513830" indent="-228529" algn="l" rtl="0" fontAlgn="base">
        <a:spcBef>
          <a:spcPct val="20000"/>
        </a:spcBef>
        <a:spcAft>
          <a:spcPct val="0"/>
        </a:spcAft>
        <a:buChar char="»"/>
        <a:defRPr sz="2000">
          <a:solidFill>
            <a:schemeClr val="tx1"/>
          </a:solidFill>
          <a:latin typeface="+mn-lt"/>
        </a:defRPr>
      </a:lvl6pPr>
      <a:lvl7pPr marL="2970888" indent="-228529" algn="l" rtl="0" fontAlgn="base">
        <a:spcBef>
          <a:spcPct val="20000"/>
        </a:spcBef>
        <a:spcAft>
          <a:spcPct val="0"/>
        </a:spcAft>
        <a:buChar char="»"/>
        <a:defRPr sz="2000">
          <a:solidFill>
            <a:schemeClr val="tx1"/>
          </a:solidFill>
          <a:latin typeface="+mn-lt"/>
        </a:defRPr>
      </a:lvl7pPr>
      <a:lvl8pPr marL="3427949" indent="-228529" algn="l" rtl="0" fontAlgn="base">
        <a:spcBef>
          <a:spcPct val="20000"/>
        </a:spcBef>
        <a:spcAft>
          <a:spcPct val="0"/>
        </a:spcAft>
        <a:buChar char="»"/>
        <a:defRPr sz="2000">
          <a:solidFill>
            <a:schemeClr val="tx1"/>
          </a:solidFill>
          <a:latin typeface="+mn-lt"/>
        </a:defRPr>
      </a:lvl8pPr>
      <a:lvl9pPr marL="3885006" indent="-22852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2975" y="178594"/>
            <a:ext cx="7358063" cy="1714500"/>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lvl="0"/>
            <a:r>
              <a:rPr lang="en-US" smtClean="0">
                <a:sym typeface="Gill Sans" charset="0"/>
              </a:rPr>
              <a:t>Click to edit Master title style</a:t>
            </a:r>
          </a:p>
        </p:txBody>
      </p:sp>
      <p:sp>
        <p:nvSpPr>
          <p:cNvPr id="3074" name="Text Box 2"/>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70" tIns="32135" rIns="64270" bIns="32135" numCol="1" anchor="t" anchorCtr="0" compatLnSpc="1">
            <a:prstTxWarp prst="textNoShape">
              <a:avLst/>
            </a:prstTxWarp>
          </a:bodyPr>
          <a:lstStyle>
            <a:lvl1pPr>
              <a:defRPr sz="1300">
                <a:solidFill>
                  <a:schemeClr val="tx1"/>
                </a:solidFill>
                <a:ea typeface="Gill Sans" charset="0"/>
                <a:cs typeface="Gill Sans" charset="0"/>
              </a:defRPr>
            </a:lvl1pPr>
          </a:lstStyle>
          <a:p>
            <a:pPr algn="ctr" fontAlgn="base">
              <a:spcBef>
                <a:spcPct val="0"/>
              </a:spcBef>
              <a:spcAft>
                <a:spcPct val="0"/>
              </a:spcAft>
            </a:pPr>
            <a:fld id="{A2177EA0-1CE8-4976-BA32-9FABFAE11114}" type="slidenum">
              <a:rPr lang="en-US" smtClean="0">
                <a:solidFill>
                  <a:srgbClr val="000000"/>
                </a:solidFill>
                <a:sym typeface="Gill Sans" charset="0"/>
              </a:rPr>
              <a:pPr algn="ctr" fontAlgn="base">
                <a:spcBef>
                  <a:spcPct val="0"/>
                </a:spcBef>
                <a:spcAft>
                  <a:spcPct val="0"/>
                </a:spcAft>
              </a:pPr>
              <a:t>‹#›</a:t>
            </a:fld>
            <a:endParaRPr lang="en-US"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3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71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07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43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4864"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296"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72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6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592"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5951"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30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66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03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92975" y="178594"/>
            <a:ext cx="7358063" cy="1714500"/>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lvl="0"/>
            <a:r>
              <a:rPr lang="en-US" smtClean="0">
                <a:sym typeface="Gill Sans" charset="0"/>
              </a:rPr>
              <a:t>Click to edit Master title style</a:t>
            </a:r>
          </a:p>
        </p:txBody>
      </p:sp>
      <p:sp>
        <p:nvSpPr>
          <p:cNvPr id="4098" name="Rectangle 2"/>
          <p:cNvSpPr>
            <a:spLocks noGrp="1" noChangeArrowheads="1"/>
          </p:cNvSpPr>
          <p:nvPr>
            <p:ph type="body" idx="1"/>
          </p:nvPr>
        </p:nvSpPr>
        <p:spPr bwMode="auto">
          <a:xfrm>
            <a:off x="892975" y="1946678"/>
            <a:ext cx="7358063" cy="4018359"/>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4099" name="Text Box 3"/>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70" tIns="32135" rIns="64270" bIns="32135" numCol="1" anchor="t" anchorCtr="0" compatLnSpc="1">
            <a:prstTxWarp prst="textNoShape">
              <a:avLst/>
            </a:prstTxWarp>
          </a:bodyPr>
          <a:lstStyle>
            <a:lvl1pPr>
              <a:defRPr sz="1300">
                <a:solidFill>
                  <a:schemeClr val="tx1"/>
                </a:solidFill>
                <a:ea typeface="Gill Sans" charset="0"/>
                <a:cs typeface="Gill Sans" charset="0"/>
              </a:defRPr>
            </a:lvl1pPr>
          </a:lstStyle>
          <a:p>
            <a:pPr algn="ctr" fontAlgn="base">
              <a:spcBef>
                <a:spcPct val="0"/>
              </a:spcBef>
              <a:spcAft>
                <a:spcPct val="0"/>
              </a:spcAft>
            </a:pPr>
            <a:fld id="{843341C8-934E-4A53-9FBA-17F3FB32FDB1}" type="slidenum">
              <a:rPr lang="en-US" smtClean="0">
                <a:solidFill>
                  <a:srgbClr val="000000"/>
                </a:solidFill>
                <a:sym typeface="Gill Sans" charset="0"/>
              </a:rPr>
              <a:pPr algn="ctr" fontAlgn="base">
                <a:spcBef>
                  <a:spcPct val="0"/>
                </a:spcBef>
                <a:spcAft>
                  <a:spcPct val="0"/>
                </a:spcAft>
              </a:pPr>
              <a:t>‹#›</a:t>
            </a:fld>
            <a:endParaRPr lang="en-US"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3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71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07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43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915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0159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14022"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26454"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38886"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60243"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481603"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02961"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2432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2974" y="178594"/>
            <a:ext cx="7358063" cy="1714500"/>
          </a:xfrm>
          <a:prstGeom prst="rect">
            <a:avLst/>
          </a:prstGeom>
          <a:noFill/>
          <a:ln w="12700">
            <a:noFill/>
            <a:miter lim="800000"/>
            <a:headEnd/>
            <a:tailEnd/>
          </a:ln>
          <a:effectLst/>
        </p:spPr>
        <p:txBody>
          <a:bodyPr vert="horz" wrap="square" lIns="35707" tIns="35707" rIns="35707" bIns="35707" numCol="1" anchor="ctr" anchorCtr="0" compatLnSpc="1">
            <a:prstTxWarp prst="textNoShape">
              <a:avLst/>
            </a:prstTxWarp>
          </a:bodyPr>
          <a:lstStyle/>
          <a:p>
            <a:pPr lvl="0"/>
            <a:r>
              <a:rPr lang="en-US" smtClean="0">
                <a:sym typeface="Gill Sans" charset="0"/>
              </a:rPr>
              <a:t>Click to edit Master title style</a:t>
            </a:r>
          </a:p>
        </p:txBody>
      </p:sp>
      <p:sp>
        <p:nvSpPr>
          <p:cNvPr id="3074" name="Text Box 2"/>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74" tIns="32137" rIns="64274" bIns="32137" numCol="1" anchor="t" anchorCtr="0" compatLnSpc="1">
            <a:prstTxWarp prst="textNoShape">
              <a:avLst/>
            </a:prstTxWarp>
          </a:bodyPr>
          <a:lstStyle>
            <a:lvl1pPr algn="ctr" defTabSz="914165" fontAlgn="base">
              <a:spcBef>
                <a:spcPct val="0"/>
              </a:spcBef>
              <a:spcAft>
                <a:spcPct val="0"/>
              </a:spcAft>
              <a:defRPr sz="1300">
                <a:solidFill>
                  <a:schemeClr val="tx1"/>
                </a:solidFill>
                <a:ea typeface="Gill Sans" charset="0"/>
                <a:cs typeface="Gill Sans" charset="0"/>
              </a:defRPr>
            </a:lvl1pPr>
          </a:lstStyle>
          <a:p>
            <a:fld id="{A2177EA0-1CE8-4976-BA32-9FABFAE11114}" type="slidenum">
              <a:rPr lang="en-US" smtClean="0">
                <a:solidFill>
                  <a:srgbClr val="000000"/>
                </a:solidFill>
                <a:sym typeface="Gill Sans" charset="0"/>
              </a:rPr>
              <a:pPr/>
              <a:t>‹#›</a:t>
            </a:fld>
            <a:endParaRPr lang="en-US" dirty="0"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33" r:id="rId12"/>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37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750"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12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500"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4896"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344"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792"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240"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688"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064"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437"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813"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191"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92972" y="178594"/>
            <a:ext cx="7358063" cy="1714500"/>
          </a:xfrm>
          <a:prstGeom prst="rect">
            <a:avLst/>
          </a:prstGeom>
          <a:noFill/>
          <a:ln w="12700">
            <a:noFill/>
            <a:miter lim="800000"/>
            <a:headEnd/>
            <a:tailEnd/>
          </a:ln>
          <a:effectLst/>
        </p:spPr>
        <p:txBody>
          <a:bodyPr vert="horz" wrap="square" lIns="35711" tIns="35711" rIns="35711" bIns="35711" numCol="1" anchor="ctr" anchorCtr="0" compatLnSpc="1">
            <a:prstTxWarp prst="textNoShape">
              <a:avLst/>
            </a:prstTxWarp>
          </a:bodyPr>
          <a:lstStyle/>
          <a:p>
            <a:pPr lvl="0"/>
            <a:r>
              <a:rPr lang="en-US" smtClean="0">
                <a:sym typeface="Gill Sans" charset="0"/>
              </a:rPr>
              <a:t>Click to edit Master title style</a:t>
            </a:r>
          </a:p>
        </p:txBody>
      </p:sp>
      <p:sp>
        <p:nvSpPr>
          <p:cNvPr id="4098" name="Rectangle 2"/>
          <p:cNvSpPr>
            <a:spLocks noGrp="1" noChangeArrowheads="1"/>
          </p:cNvSpPr>
          <p:nvPr>
            <p:ph type="body" idx="1"/>
          </p:nvPr>
        </p:nvSpPr>
        <p:spPr bwMode="auto">
          <a:xfrm>
            <a:off x="892972" y="1946675"/>
            <a:ext cx="7358063" cy="4018359"/>
          </a:xfrm>
          <a:prstGeom prst="rect">
            <a:avLst/>
          </a:prstGeom>
          <a:noFill/>
          <a:ln w="12700">
            <a:noFill/>
            <a:miter lim="800000"/>
            <a:headEnd/>
            <a:tailEnd/>
          </a:ln>
          <a:effectLst/>
        </p:spPr>
        <p:txBody>
          <a:bodyPr vert="horz" wrap="square" lIns="35711" tIns="35711" rIns="35711" bIns="35711"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4099" name="Text Box 3"/>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81" tIns="32140" rIns="64281" bIns="32140" numCol="1" anchor="t" anchorCtr="0" compatLnSpc="1">
            <a:prstTxWarp prst="textNoShape">
              <a:avLst/>
            </a:prstTxWarp>
          </a:bodyPr>
          <a:lstStyle>
            <a:lvl1pPr algn="ctr" defTabSz="914259" fontAlgn="base">
              <a:spcBef>
                <a:spcPct val="0"/>
              </a:spcBef>
              <a:spcAft>
                <a:spcPct val="0"/>
              </a:spcAft>
              <a:defRPr sz="1300">
                <a:solidFill>
                  <a:schemeClr val="tx1"/>
                </a:solidFill>
                <a:ea typeface="Gill Sans" charset="0"/>
                <a:cs typeface="Gill Sans" charset="0"/>
              </a:defRPr>
            </a:lvl1pPr>
          </a:lstStyle>
          <a:p>
            <a:fld id="{843341C8-934E-4A53-9FBA-17F3FB32FDB1}" type="slidenum">
              <a:rPr lang="en-US" smtClean="0">
                <a:solidFill>
                  <a:srgbClr val="000000"/>
                </a:solidFill>
                <a:sym typeface="Gill Sans" charset="0"/>
              </a:rPr>
              <a:pPr/>
              <a:t>‹#›</a:t>
            </a:fld>
            <a:endParaRPr lang="en-US" dirty="0"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0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16"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22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631"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924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0172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1420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2668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3916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60576"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481984"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03391"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24800"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2971" y="178594"/>
            <a:ext cx="7358063" cy="1714500"/>
          </a:xfrm>
          <a:prstGeom prst="rect">
            <a:avLst/>
          </a:prstGeom>
          <a:noFill/>
          <a:ln w="12700">
            <a:noFill/>
            <a:miter lim="800000"/>
            <a:headEnd/>
            <a:tailEnd/>
          </a:ln>
          <a:effectLst/>
        </p:spPr>
        <p:txBody>
          <a:bodyPr vert="horz" wrap="square" lIns="35713" tIns="35713" rIns="35713" bIns="35713" numCol="1" anchor="ctr" anchorCtr="0" compatLnSpc="1">
            <a:prstTxWarp prst="textNoShape">
              <a:avLst/>
            </a:prstTxWarp>
          </a:bodyPr>
          <a:lstStyle/>
          <a:p>
            <a:pPr lvl="0"/>
            <a:r>
              <a:rPr lang="en-US" smtClean="0">
                <a:sym typeface="Gill Sans" charset="0"/>
              </a:rPr>
              <a:t>Click to edit Master title style</a:t>
            </a:r>
          </a:p>
        </p:txBody>
      </p:sp>
      <p:sp>
        <p:nvSpPr>
          <p:cNvPr id="3074" name="Text Box 2"/>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84" tIns="32142" rIns="64284" bIns="32142" numCol="1" anchor="t" anchorCtr="0" compatLnSpc="1">
            <a:prstTxWarp prst="textNoShape">
              <a:avLst/>
            </a:prstTxWarp>
          </a:bodyPr>
          <a:lstStyle>
            <a:lvl1pPr algn="ctr" defTabSz="914353" fontAlgn="base">
              <a:spcBef>
                <a:spcPct val="0"/>
              </a:spcBef>
              <a:spcAft>
                <a:spcPct val="0"/>
              </a:spcAft>
              <a:defRPr sz="1300">
                <a:solidFill>
                  <a:schemeClr val="tx1"/>
                </a:solidFill>
                <a:ea typeface="Gill Sans" charset="0"/>
                <a:cs typeface="Gill Sans" charset="0"/>
              </a:defRPr>
            </a:lvl1pPr>
          </a:lstStyle>
          <a:p>
            <a:fld id="{A2177EA0-1CE8-4976-BA32-9FABFAE11114}" type="slidenum">
              <a:rPr lang="en-US" smtClean="0">
                <a:solidFill>
                  <a:srgbClr val="000000"/>
                </a:solidFill>
                <a:sym typeface="Gill Sans" charset="0"/>
              </a:rPr>
              <a:pPr/>
              <a:t>‹#›</a:t>
            </a:fld>
            <a:endParaRPr lang="en-US" dirty="0"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2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4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27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69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4992"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488"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984"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480"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976"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401"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824"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250"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674"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26848B13-BBAF-480B-95FF-528D155F26B0}"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p:txStyles>
    <p:titleStyle>
      <a:lvl1pPr algn="ctr" defTabSz="914118"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26848B13-BBAF-480B-95FF-528D155F26B0}"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p:txStyles>
    <p:titleStyle>
      <a:lvl1pPr algn="ctr" defTabSz="914118"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research.microsoft.com/pubs/67956/NIPS2006_0688.pdf" TargetMode="External"/><Relationship Id="rId2" Type="http://schemas.openxmlformats.org/officeDocument/2006/relationships/hyperlink" Target="http://en.wikipedia.org/wiki/Glicko_rating_system"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hyperlink" Target="http://dataclustering.cse.msu.edu/papers/TPAMI-0239-0504.R1.pdf"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47.xml"/><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Development with Semantic Games</a:t>
            </a:r>
            <a:endParaRPr lang="en-US" dirty="0"/>
          </a:p>
        </p:txBody>
      </p:sp>
      <p:sp>
        <p:nvSpPr>
          <p:cNvPr id="3" name="Subtitle 2"/>
          <p:cNvSpPr>
            <a:spLocks noGrp="1"/>
          </p:cNvSpPr>
          <p:nvPr>
            <p:ph type="subTitle" idx="1"/>
          </p:nvPr>
        </p:nvSpPr>
        <p:spPr/>
        <p:txBody>
          <a:bodyPr/>
          <a:lstStyle/>
          <a:p>
            <a:r>
              <a:rPr lang="en-US" dirty="0" smtClean="0"/>
              <a:t>Karl </a:t>
            </a:r>
            <a:r>
              <a:rPr lang="en-US" dirty="0" err="1" smtClean="0"/>
              <a:t>Lieberherr</a:t>
            </a:r>
            <a:r>
              <a:rPr lang="en-US" dirty="0" smtClean="0"/>
              <a:t>, CCIS, </a:t>
            </a:r>
          </a:p>
          <a:p>
            <a:r>
              <a:rPr lang="en-US" dirty="0" smtClean="0"/>
              <a:t>Northeastern University, Boston</a:t>
            </a:r>
          </a:p>
          <a:p>
            <a:r>
              <a:rPr lang="en-US" dirty="0" smtClean="0"/>
              <a:t>joint work with Ahmed </a:t>
            </a:r>
            <a:r>
              <a:rPr lang="en-US" dirty="0" err="1" smtClean="0"/>
              <a:t>Abdelmeged</a:t>
            </a:r>
            <a:endParaRPr lang="en-US" dirty="0"/>
          </a:p>
        </p:txBody>
      </p:sp>
      <p:sp>
        <p:nvSpPr>
          <p:cNvPr id="4" name="Date Placeholder 3"/>
          <p:cNvSpPr>
            <a:spLocks noGrp="1"/>
          </p:cNvSpPr>
          <p:nvPr>
            <p:ph type="dt" sz="half" idx="10"/>
          </p:nvPr>
        </p:nvSpPr>
        <p:spPr/>
        <p:txBody>
          <a:bodyPr/>
          <a:lstStyle/>
          <a:p>
            <a:fld id="{FFE5F33C-AF8D-4E60-8D76-3EA7FFE4023F}"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ea typeface="Apple Symbols" charset="0"/>
                <a:cs typeface="Apple Symbols" charset="0"/>
              </a:rPr>
              <a:t>φ(c </a:t>
            </a:r>
            <a:r>
              <a:rPr lang="en-US" dirty="0" smtClean="0">
                <a:ea typeface="Apple Symbols" charset="0"/>
                <a:cs typeface="Apple Symbols" charset="0"/>
              </a:rPr>
              <a:t>∈</a:t>
            </a:r>
            <a:r>
              <a:rPr lang="en-US" dirty="0" smtClean="0">
                <a:ea typeface="Apple Symbols" charset="0"/>
                <a:cs typeface="Apple Symbols" charset="0"/>
              </a:rPr>
              <a:t> C)=</a:t>
            </a:r>
            <a:r>
              <a:rPr lang="en-US" dirty="0" smtClean="0">
                <a:ea typeface="Apple Symbols" charset="0"/>
                <a:cs typeface="Apple Symbols" charset="0"/>
              </a:rPr>
              <a:t> </a:t>
            </a:r>
            <a:r>
              <a:rPr lang="en-US" dirty="0" smtClean="0">
                <a:ea typeface="Apple Symbols" charset="0"/>
                <a:cs typeface="Apple Symbols" charset="0"/>
              </a:rPr>
              <a:t>∀ x </a:t>
            </a:r>
            <a:r>
              <a:rPr lang="en-US" dirty="0" smtClean="0">
                <a:ea typeface="Apple Symbols" charset="0"/>
                <a:cs typeface="Apple Symbols" charset="0"/>
              </a:rPr>
              <a:t>∈</a:t>
            </a:r>
            <a:r>
              <a:rPr lang="en-US" dirty="0" smtClean="0">
                <a:ea typeface="Apple Symbols" charset="0"/>
                <a:cs typeface="Apple Symbols" charset="0"/>
              </a:rPr>
              <a:t> X   ∃ </a:t>
            </a:r>
            <a:r>
              <a:rPr lang="en-US" dirty="0" smtClean="0">
                <a:ea typeface="Apple Symbols" charset="0"/>
                <a:cs typeface="Apple Symbols" charset="0"/>
              </a:rPr>
              <a:t>y ∈ </a:t>
            </a:r>
            <a:r>
              <a:rPr lang="en-US" dirty="0" smtClean="0">
                <a:ea typeface="Apple Symbols" charset="0"/>
                <a:cs typeface="Apple Symbols" charset="0"/>
              </a:rPr>
              <a:t>Y : p(</a:t>
            </a:r>
            <a:r>
              <a:rPr lang="en-US" dirty="0" err="1" smtClean="0">
                <a:ea typeface="Apple Symbols" charset="0"/>
                <a:cs typeface="Apple Symbols" charset="0"/>
              </a:rPr>
              <a:t>x,y,c</a:t>
            </a:r>
            <a:r>
              <a:rPr lang="en-US" dirty="0" smtClean="0">
                <a:ea typeface="Apple Symbols" charset="0"/>
                <a:cs typeface="Apple Symbols" charset="0"/>
              </a:rPr>
              <a:t>)</a:t>
            </a:r>
          </a:p>
          <a:p>
            <a:pPr lvl="1"/>
            <a:r>
              <a:rPr lang="en-US" dirty="0" smtClean="0">
                <a:ea typeface="Apple Symbols" charset="0"/>
                <a:cs typeface="Apple Symbols" charset="0"/>
              </a:rPr>
              <a:t>A(</a:t>
            </a:r>
            <a:r>
              <a:rPr lang="en-US" dirty="0" err="1" smtClean="0">
                <a:ea typeface="Apple Symbols" charset="0"/>
                <a:cs typeface="Apple Symbols" charset="0"/>
              </a:rPr>
              <a:t>lexandru</a:t>
            </a:r>
            <a:r>
              <a:rPr lang="en-US" dirty="0" smtClean="0">
                <a:ea typeface="Apple Symbols" charset="0"/>
                <a:cs typeface="Apple Symbols" charset="0"/>
              </a:rPr>
              <a:t>): 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1"/>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false: falsifier</a:t>
            </a:r>
          </a:p>
          <a:p>
            <a:pPr lvl="1"/>
            <a:endParaRPr lang="en-US" baseline="-25000" dirty="0" smtClean="0">
              <a:ea typeface="Apple Symbols" charset="0"/>
              <a:cs typeface="Apple Symbols" charset="0"/>
            </a:endParaRP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Evaluation</a:t>
            </a:r>
            <a:endParaRPr lang="en-US" dirty="0"/>
          </a:p>
        </p:txBody>
      </p:sp>
      <p:sp>
        <p:nvSpPr>
          <p:cNvPr id="3" name="Content Placeholder 2"/>
          <p:cNvSpPr>
            <a:spLocks noGrp="1"/>
          </p:cNvSpPr>
          <p:nvPr>
            <p:ph idx="1"/>
          </p:nvPr>
        </p:nvSpPr>
        <p:spPr>
          <a:xfrm>
            <a:off x="457200" y="1600206"/>
            <a:ext cx="8458200" cy="4525963"/>
          </a:xfrm>
        </p:spPr>
        <p:txBody>
          <a:bodyPr/>
          <a:lstStyle/>
          <a:p>
            <a:r>
              <a:rPr lang="en-US" dirty="0" smtClean="0"/>
              <a:t>Input: Claim, Players with Preferred Positions (Verifier or Falsifier), Arguments between pairs of Players following </a:t>
            </a:r>
            <a:r>
              <a:rPr lang="en-US" dirty="0" err="1" smtClean="0"/>
              <a:t>ArgumentProtocol</a:t>
            </a:r>
            <a:r>
              <a:rPr lang="en-US" dirty="0" smtClean="0"/>
              <a:t>(Claim),  </a:t>
            </a:r>
            <a:r>
              <a:rPr lang="en-US" dirty="0" err="1" smtClean="0"/>
              <a:t>ArgumentResults</a:t>
            </a:r>
            <a:r>
              <a:rPr lang="en-US" dirty="0" smtClean="0"/>
              <a:t>, </a:t>
            </a:r>
            <a:r>
              <a:rPr lang="en-US" dirty="0" err="1" smtClean="0"/>
              <a:t>PositionSelectionMechanism</a:t>
            </a:r>
            <a:r>
              <a:rPr lang="en-US" dirty="0" smtClean="0"/>
              <a:t> with Scoring Table, </a:t>
            </a:r>
            <a:r>
              <a:rPr lang="en-US" dirty="0" err="1" smtClean="0"/>
              <a:t>TournamentMechanism</a:t>
            </a:r>
            <a:r>
              <a:rPr lang="en-US" dirty="0" smtClean="0"/>
              <a:t>.</a:t>
            </a:r>
          </a:p>
          <a:p>
            <a:r>
              <a:rPr lang="en-US" dirty="0" smtClean="0"/>
              <a:t>Output: </a:t>
            </a:r>
          </a:p>
          <a:p>
            <a:pPr lvl="1"/>
            <a:r>
              <a:rPr lang="en-US" dirty="0" smtClean="0"/>
              <a:t>Most likely correct position for Claim.</a:t>
            </a:r>
          </a:p>
          <a:p>
            <a:pPr lvl="1"/>
            <a:r>
              <a:rPr lang="en-US" dirty="0" smtClean="0"/>
              <a:t>User evaluation (strength for each Player).</a:t>
            </a:r>
          </a:p>
          <a:p>
            <a:endParaRPr lang="en-US" dirty="0"/>
          </a:p>
        </p:txBody>
      </p:sp>
      <p:sp>
        <p:nvSpPr>
          <p:cNvPr id="4" name="Date Placeholder 3"/>
          <p:cNvSpPr>
            <a:spLocks noGrp="1"/>
          </p:cNvSpPr>
          <p:nvPr>
            <p:ph type="dt" sz="half" idx="10"/>
          </p:nvPr>
        </p:nvSpPr>
        <p:spPr/>
        <p:txBody>
          <a:bodyPr/>
          <a:lstStyle/>
          <a:p>
            <a:fld id="{1599A567-D2D2-4CE9-B639-5EA38F220143}"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100</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Scheduler</a:t>
            </a:r>
            <a:endParaRPr lang="en-US" dirty="0"/>
          </a:p>
        </p:txBody>
      </p:sp>
      <p:sp>
        <p:nvSpPr>
          <p:cNvPr id="3" name="Content Placeholder 2"/>
          <p:cNvSpPr>
            <a:spLocks noGrp="1"/>
          </p:cNvSpPr>
          <p:nvPr>
            <p:ph idx="1"/>
          </p:nvPr>
        </p:nvSpPr>
        <p:spPr/>
        <p:txBody>
          <a:bodyPr/>
          <a:lstStyle/>
          <a:p>
            <a:r>
              <a:rPr lang="en-US" dirty="0" smtClean="0"/>
              <a:t>Two important conflicting requirements</a:t>
            </a:r>
          </a:p>
          <a:p>
            <a:pPr lvl="1"/>
            <a:r>
              <a:rPr lang="en-US" dirty="0" smtClean="0"/>
              <a:t>fair evaluation</a:t>
            </a:r>
          </a:p>
          <a:p>
            <a:pPr lvl="1"/>
            <a:r>
              <a:rPr lang="en-US" dirty="0" smtClean="0"/>
              <a:t>minimum number of required binary games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101</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a:t>
            </a:r>
            <a:endParaRPr lang="en-US" dirty="0"/>
          </a:p>
        </p:txBody>
      </p:sp>
      <p:sp>
        <p:nvSpPr>
          <p:cNvPr id="3" name="Content Placeholder 2"/>
          <p:cNvSpPr>
            <a:spLocks noGrp="1"/>
          </p:cNvSpPr>
          <p:nvPr>
            <p:ph idx="1"/>
          </p:nvPr>
        </p:nvSpPr>
        <p:spPr/>
        <p:txBody>
          <a:bodyPr/>
          <a:lstStyle/>
          <a:p>
            <a:r>
              <a:rPr lang="en-US" dirty="0" smtClean="0"/>
              <a:t>truth unknown; strength of both + outcome of game</a:t>
            </a:r>
          </a:p>
          <a:p>
            <a:r>
              <a:rPr lang="en-US" dirty="0" smtClean="0"/>
              <a:t>claim </a:t>
            </a:r>
            <a:r>
              <a:rPr lang="en-US" dirty="0" err="1" smtClean="0"/>
              <a:t>eval</a:t>
            </a:r>
            <a:r>
              <a:rPr lang="en-US" dirty="0" smtClean="0"/>
              <a:t> users</a:t>
            </a:r>
          </a:p>
          <a:p>
            <a:r>
              <a:rPr lang="en-US" dirty="0" smtClean="0"/>
              <a:t>strength of users would depend on claim </a:t>
            </a:r>
            <a:r>
              <a:rPr lang="en-US" dirty="0" err="1" smtClean="0"/>
              <a:t>eval</a:t>
            </a:r>
            <a:endParaRPr lang="en-US" dirty="0" smtClean="0"/>
          </a:p>
          <a:p>
            <a:r>
              <a:rPr lang="en-US" dirty="0" smtClean="0"/>
              <a:t>how is claim </a:t>
            </a:r>
            <a:r>
              <a:rPr lang="en-US" dirty="0" err="1" smtClean="0"/>
              <a:t>eval</a:t>
            </a:r>
            <a:r>
              <a:rPr lang="en-US" dirty="0" smtClean="0"/>
              <a:t> related to user </a:t>
            </a:r>
            <a:r>
              <a:rPr lang="en-US" dirty="0" err="1" smtClean="0"/>
              <a:t>eval</a:t>
            </a:r>
            <a:r>
              <a:rPr lang="en-US" dirty="0" smtClean="0"/>
              <a:t>.</a:t>
            </a:r>
            <a:endParaRPr lang="en-US" dirty="0"/>
          </a:p>
        </p:txBody>
      </p:sp>
      <p:sp>
        <p:nvSpPr>
          <p:cNvPr id="4" name="Date Placeholder 3"/>
          <p:cNvSpPr>
            <a:spLocks noGrp="1"/>
          </p:cNvSpPr>
          <p:nvPr>
            <p:ph type="dt" sz="half" idx="10"/>
          </p:nvPr>
        </p:nvSpPr>
        <p:spPr/>
        <p:txBody>
          <a:bodyPr/>
          <a:lstStyle/>
          <a:p>
            <a:fld id="{C30CDA65-9C4B-4076-91FA-B5E91B5BBD3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User Skill Estimation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Claim truth is not always known. The best we can do is to rely on our estimate of claim truth which depends on user evaluation. There are two ways to view the strength of users:</a:t>
            </a:r>
          </a:p>
          <a:p>
            <a:pPr>
              <a:buNone/>
            </a:pPr>
            <a:r>
              <a:rPr lang="en-US" dirty="0" smtClean="0"/>
              <a:t>     1. Strength is related to taking the correct position.</a:t>
            </a:r>
          </a:p>
          <a:p>
            <a:pPr>
              <a:buNone/>
            </a:pPr>
            <a:r>
              <a:rPr lang="en-US" dirty="0" smtClean="0"/>
              <a:t>     2. Strength is related to winning SGs.</a:t>
            </a:r>
          </a:p>
          <a:p>
            <a:pPr>
              <a:buNone/>
            </a:pPr>
            <a:r>
              <a:rPr lang="en-US" dirty="0" smtClean="0"/>
              <a:t>The second perspective requires a larger skill set than the first. Because, it is a property of SGs that it is impossible to defend the incorrect position against a perfect player. Therefore, we take the second perspective and define the strength as the ratio of wins. </a:t>
            </a:r>
          </a:p>
          <a:p>
            <a:pPr>
              <a:buNone/>
            </a:pPr>
            <a:r>
              <a:rPr lang="en-US" dirty="0" smtClean="0"/>
              <a:t>Claim evaluation depends on user evaluation.</a:t>
            </a:r>
          </a:p>
          <a:p>
            <a:pPr>
              <a:buNone/>
            </a:pPr>
            <a:endParaRPr lang="en-US" dirty="0"/>
          </a:p>
        </p:txBody>
      </p:sp>
      <p:sp>
        <p:nvSpPr>
          <p:cNvPr id="4" name="Date Placeholder 3"/>
          <p:cNvSpPr>
            <a:spLocks noGrp="1"/>
          </p:cNvSpPr>
          <p:nvPr>
            <p:ph type="dt" sz="half" idx="10"/>
          </p:nvPr>
        </p:nvSpPr>
        <p:spPr/>
        <p:txBody>
          <a:bodyPr/>
          <a:lstStyle/>
          <a:p>
            <a:fld id="{DB67DBF2-0DE8-4888-BE3F-6CA433037F57}"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User Skill Estimation Dependent on Correct Position?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Incorrect positions are impossible to defend against a perfect player and are harder to support in general. Therefore, the correctness of the position taken by the user is reflected in the fraction of games the user wins.</a:t>
            </a:r>
          </a:p>
          <a:p>
            <a:r>
              <a:rPr lang="en-US" dirty="0" smtClean="0"/>
              <a:t>The truth or falsity of claims is often unknown and it is derived from the results of the semantic games and the strength of players participating in them.</a:t>
            </a:r>
          </a:p>
          <a:p>
            <a:r>
              <a:rPr lang="en-US" dirty="0" smtClean="0"/>
              <a:t>Yes!</a:t>
            </a:r>
          </a:p>
          <a:p>
            <a:endParaRPr lang="en-US" dirty="0"/>
          </a:p>
        </p:txBody>
      </p:sp>
      <p:sp>
        <p:nvSpPr>
          <p:cNvPr id="5" name="Date Placeholder 4"/>
          <p:cNvSpPr>
            <a:spLocks noGrp="1"/>
          </p:cNvSpPr>
          <p:nvPr>
            <p:ph type="dt" sz="half" idx="10"/>
          </p:nvPr>
        </p:nvSpPr>
        <p:spPr/>
        <p:txBody>
          <a:bodyPr/>
          <a:lstStyle/>
          <a:p>
            <a:fld id="{F07619AE-67C0-4B11-801E-15ED9577800C}"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Furthermore, it is not enough to take the correct position to be a strong player. It is also critical for users to be able to support the position they take. Otherwise, they are not strong players.</a:t>
            </a:r>
            <a:endParaRPr lang="en-US" dirty="0"/>
          </a:p>
        </p:txBody>
      </p:sp>
      <p:sp>
        <p:nvSpPr>
          <p:cNvPr id="4" name="Date Placeholder 3"/>
          <p:cNvSpPr>
            <a:spLocks noGrp="1"/>
          </p:cNvSpPr>
          <p:nvPr>
            <p:ph type="dt" sz="half" idx="10"/>
          </p:nvPr>
        </p:nvSpPr>
        <p:spPr/>
        <p:txBody>
          <a:bodyPr/>
          <a:lstStyle/>
          <a:p>
            <a:fld id="{A16D38F1-6E5E-4C09-9DB9-BACBBEB911E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What is the practical significance of our system? Let’s assume, a real project is about solving a computational problem. Our system is based on an investigation cycle. Lab owners try to attract talented users to the lab defining the computational problem. The investigation cycle has a loop to improve the quality of the solution of the computational problem as well as a cycle to improve the quality of the lab definition. Both kinds of improvements are promoted by the semantic games.</a:t>
            </a:r>
          </a:p>
          <a:p>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fld id="{58B07578-1519-488A-8D6A-1E6169449B7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1" y="1447801"/>
            <a:ext cx="2102060" cy="1780294"/>
          </a:xfrm>
          <a:prstGeom prst="rect">
            <a:avLst/>
          </a:prstGeom>
          <a:noFill/>
        </p:spPr>
        <p:txBody>
          <a:bodyPr wrap="none" lIns="91411" tIns="45706" rIns="91411" bIns="45706" rtlCol="0">
            <a:spAutoFit/>
          </a:bodyPr>
          <a:lstStyle/>
          <a:p>
            <a:r>
              <a:rPr lang="en-US" dirty="0" err="1" smtClean="0"/>
              <a:t>ArgumentResult</a:t>
            </a:r>
            <a:r>
              <a:rPr lang="en-US" dirty="0" smtClean="0"/>
              <a:t> {</a:t>
            </a:r>
          </a:p>
          <a:p>
            <a:pPr lvl="1"/>
            <a:r>
              <a:rPr lang="en-US" dirty="0" smtClean="0"/>
              <a:t>Player verifier;</a:t>
            </a:r>
          </a:p>
          <a:p>
            <a:pPr lvl="1"/>
            <a:r>
              <a:rPr lang="en-US" dirty="0" smtClean="0"/>
              <a:t>Player falsifier; </a:t>
            </a:r>
          </a:p>
          <a:p>
            <a:pPr lvl="1"/>
            <a:r>
              <a:rPr lang="en-US" dirty="0" smtClean="0"/>
              <a:t>Player winner;</a:t>
            </a:r>
          </a:p>
          <a:p>
            <a:pPr lvl="1"/>
            <a:r>
              <a:rPr lang="en-US" dirty="0" smtClean="0"/>
              <a:t>Player loser;</a:t>
            </a:r>
          </a:p>
          <a:p>
            <a:r>
              <a:rPr lang="en-US" dirty="0" smtClean="0"/>
              <a:t>}</a:t>
            </a:r>
          </a:p>
        </p:txBody>
      </p:sp>
      <p:sp>
        <p:nvSpPr>
          <p:cNvPr id="3" name="TextBox 2"/>
          <p:cNvSpPr txBox="1"/>
          <p:nvPr/>
        </p:nvSpPr>
        <p:spPr>
          <a:xfrm>
            <a:off x="762000" y="4114805"/>
            <a:ext cx="3190399" cy="936313"/>
          </a:xfrm>
          <a:prstGeom prst="rect">
            <a:avLst/>
          </a:prstGeom>
          <a:noFill/>
        </p:spPr>
        <p:txBody>
          <a:bodyPr wrap="none" lIns="91411" tIns="45706" rIns="91411" bIns="45706" rtlCol="0">
            <a:spAutoFit/>
          </a:bodyPr>
          <a:lstStyle/>
          <a:p>
            <a:r>
              <a:rPr lang="en-US" dirty="0" smtClean="0"/>
              <a:t>Player{</a:t>
            </a:r>
          </a:p>
          <a:p>
            <a:pPr lvl="1"/>
            <a:r>
              <a:rPr lang="en-US" dirty="0" smtClean="0"/>
              <a:t>Position </a:t>
            </a:r>
            <a:r>
              <a:rPr lang="en-US" dirty="0" err="1" smtClean="0"/>
              <a:t>preferredPosition</a:t>
            </a:r>
            <a:r>
              <a:rPr lang="en-US" dirty="0" smtClean="0"/>
              <a:t>;</a:t>
            </a:r>
          </a:p>
          <a:p>
            <a:r>
              <a:rPr lang="en-US" dirty="0" smtClean="0"/>
              <a:t>}</a:t>
            </a:r>
            <a:endParaRPr lang="en-US" dirty="0"/>
          </a:p>
        </p:txBody>
      </p:sp>
      <p:sp>
        <p:nvSpPr>
          <p:cNvPr id="4" name="TextBox 3"/>
          <p:cNvSpPr txBox="1"/>
          <p:nvPr/>
        </p:nvSpPr>
        <p:spPr>
          <a:xfrm>
            <a:off x="1676400" y="762000"/>
            <a:ext cx="3197613" cy="373659"/>
          </a:xfrm>
          <a:prstGeom prst="rect">
            <a:avLst/>
          </a:prstGeom>
          <a:noFill/>
        </p:spPr>
        <p:txBody>
          <a:bodyPr wrap="none" lIns="91411" tIns="45706" rIns="91411" bIns="45706" rtlCol="0">
            <a:spAutoFit/>
          </a:bodyPr>
          <a:lstStyle/>
          <a:p>
            <a:r>
              <a:rPr lang="en-US" dirty="0" smtClean="0"/>
              <a:t>Position = VERIFIER | FALSIFIER;</a:t>
            </a:r>
            <a:endParaRPr lang="en-US" dirty="0"/>
          </a:p>
        </p:txBody>
      </p:sp>
      <p:sp>
        <p:nvSpPr>
          <p:cNvPr id="5" name="Date Placeholder 4"/>
          <p:cNvSpPr>
            <a:spLocks noGrp="1"/>
          </p:cNvSpPr>
          <p:nvPr>
            <p:ph type="dt" sz="half" idx="10"/>
          </p:nvPr>
        </p:nvSpPr>
        <p:spPr/>
        <p:txBody>
          <a:bodyPr/>
          <a:lstStyle/>
          <a:p>
            <a:fld id="{B75FF9D7-CF68-4603-B12F-0ACEB0F60CBE}"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e for claim c and game g(c)</a:t>
            </a:r>
            <a:endParaRPr lang="en-US" dirty="0"/>
          </a:p>
        </p:txBody>
      </p:sp>
      <p:sp>
        <p:nvSpPr>
          <p:cNvPr id="3" name="Content Placeholder 2"/>
          <p:cNvSpPr>
            <a:spLocks noGrp="1"/>
          </p:cNvSpPr>
          <p:nvPr>
            <p:ph idx="1"/>
          </p:nvPr>
        </p:nvSpPr>
        <p:spPr/>
        <p:txBody>
          <a:bodyPr>
            <a:normAutofit lnSpcReduction="10000"/>
          </a:bodyPr>
          <a:lstStyle/>
          <a:p>
            <a:r>
              <a:rPr lang="en-US" dirty="0" smtClean="0"/>
              <a:t>weight(e): different algorithms</a:t>
            </a:r>
          </a:p>
          <a:p>
            <a:r>
              <a:rPr lang="en-US" dirty="0" smtClean="0"/>
              <a:t>winner(e)= winner(g)</a:t>
            </a:r>
          </a:p>
          <a:p>
            <a:r>
              <a:rPr lang="en-US" dirty="0" smtClean="0"/>
              <a:t>loser(e)= loser(g)</a:t>
            </a:r>
          </a:p>
          <a:p>
            <a:r>
              <a:rPr lang="en-US" dirty="0" smtClean="0"/>
              <a:t>forced(e) (0 or 1 forced players)</a:t>
            </a:r>
          </a:p>
          <a:p>
            <a:r>
              <a:rPr lang="en-US" dirty="0" smtClean="0"/>
              <a:t>verifier(e)= </a:t>
            </a:r>
          </a:p>
          <a:p>
            <a:r>
              <a:rPr lang="en-US" dirty="0" smtClean="0"/>
              <a:t>falsifier(e)</a:t>
            </a:r>
          </a:p>
          <a:p>
            <a:r>
              <a:rPr lang="en-US" dirty="0" smtClean="0"/>
              <a:t>admissible(e)</a:t>
            </a:r>
          </a:p>
          <a:p>
            <a:r>
              <a:rPr lang="en-US" dirty="0" smtClean="0"/>
              <a:t>no evidence for strength: just counting</a:t>
            </a:r>
            <a:endParaRPr lang="en-US" dirty="0"/>
          </a:p>
        </p:txBody>
      </p:sp>
      <p:sp>
        <p:nvSpPr>
          <p:cNvPr id="4" name="Date Placeholder 3"/>
          <p:cNvSpPr>
            <a:spLocks noGrp="1"/>
          </p:cNvSpPr>
          <p:nvPr>
            <p:ph type="dt" sz="half" idx="10"/>
          </p:nvPr>
        </p:nvSpPr>
        <p:spPr/>
        <p:txBody>
          <a:bodyPr/>
          <a:lstStyle/>
          <a:p>
            <a:fld id="{F2AA9AE4-80F6-4371-87B9-A9AF17EE0E7C}"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Developers</a:t>
            </a:r>
            <a:br>
              <a:rPr lang="en-US" dirty="0" smtClean="0"/>
            </a:br>
            <a:r>
              <a:rPr lang="en-US" dirty="0" smtClean="0"/>
              <a:t>Voting with evidence</a:t>
            </a:r>
            <a:endParaRPr lang="en-US" dirty="0"/>
          </a:p>
        </p:txBody>
      </p:sp>
      <p:sp>
        <p:nvSpPr>
          <p:cNvPr id="3" name="Content Placeholder 2"/>
          <p:cNvSpPr>
            <a:spLocks noGrp="1"/>
          </p:cNvSpPr>
          <p:nvPr>
            <p:ph idx="1"/>
          </p:nvPr>
        </p:nvSpPr>
        <p:spPr/>
        <p:txBody>
          <a:bodyPr/>
          <a:lstStyle/>
          <a:p>
            <a:r>
              <a:rPr lang="en-US" dirty="0" smtClean="0"/>
              <a:t>Claim c, set of developers U, set TP of two party certificates providing evidence whether c is true (verifier) or false (falsifier).</a:t>
            </a:r>
          </a:p>
          <a:p>
            <a:pPr lvl="1"/>
            <a:r>
              <a:rPr lang="en-US" dirty="0" smtClean="0"/>
              <a:t>SG(u1,u2,p)=u: developer u1 was </a:t>
            </a:r>
          </a:p>
        </p:txBody>
      </p:sp>
      <p:sp>
        <p:nvSpPr>
          <p:cNvPr id="4" name="Date Placeholder 3"/>
          <p:cNvSpPr>
            <a:spLocks noGrp="1"/>
          </p:cNvSpPr>
          <p:nvPr>
            <p:ph type="dt" sz="half" idx="10"/>
          </p:nvPr>
        </p:nvSpPr>
        <p:spPr/>
        <p:txBody>
          <a:bodyPr/>
          <a:lstStyle/>
          <a:p>
            <a:fld id="{D0914AA2-D181-4D1D-9091-8A8D630FB125}"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ea typeface="Apple Symbols" charset="0"/>
                <a:cs typeface="Apple Symbols" charset="0"/>
              </a:rPr>
              <a:t>φ(c </a:t>
            </a:r>
            <a:r>
              <a:rPr lang="en-US" dirty="0" smtClean="0">
                <a:ea typeface="Apple Symbols" charset="0"/>
                <a:cs typeface="Apple Symbols" charset="0"/>
              </a:rPr>
              <a:t>∈</a:t>
            </a:r>
            <a:r>
              <a:rPr lang="en-US" dirty="0" smtClean="0">
                <a:ea typeface="Apple Symbols" charset="0"/>
                <a:cs typeface="Apple Symbols" charset="0"/>
              </a:rPr>
              <a:t> C)=</a:t>
            </a:r>
            <a:r>
              <a:rPr lang="en-US" dirty="0" smtClean="0">
                <a:ea typeface="Apple Symbols" charset="0"/>
                <a:cs typeface="Apple Symbols" charset="0"/>
              </a:rPr>
              <a:t> </a:t>
            </a:r>
            <a:r>
              <a:rPr lang="en-US" dirty="0" smtClean="0">
                <a:ea typeface="Apple Symbols" charset="0"/>
                <a:cs typeface="Apple Symbols" charset="0"/>
              </a:rPr>
              <a:t>∀ x </a:t>
            </a:r>
            <a:r>
              <a:rPr lang="en-US" dirty="0" smtClean="0">
                <a:ea typeface="Apple Symbols" charset="0"/>
                <a:cs typeface="Apple Symbols" charset="0"/>
              </a:rPr>
              <a:t>∈</a:t>
            </a:r>
            <a:r>
              <a:rPr lang="en-US" dirty="0" smtClean="0">
                <a:ea typeface="Apple Symbols" charset="0"/>
                <a:cs typeface="Apple Symbols" charset="0"/>
              </a:rPr>
              <a:t> X   ∃ </a:t>
            </a:r>
            <a:r>
              <a:rPr lang="en-US" dirty="0" smtClean="0">
                <a:ea typeface="Apple Symbols" charset="0"/>
                <a:cs typeface="Apple Symbols" charset="0"/>
              </a:rPr>
              <a:t>y ∈ </a:t>
            </a:r>
            <a:r>
              <a:rPr lang="en-US" dirty="0" smtClean="0">
                <a:ea typeface="Apple Symbols" charset="0"/>
                <a:cs typeface="Apple Symbols" charset="0"/>
              </a:rPr>
              <a:t>Y : p(</a:t>
            </a:r>
            <a:r>
              <a:rPr lang="en-US" dirty="0" err="1" smtClean="0">
                <a:ea typeface="Apple Symbols" charset="0"/>
                <a:cs typeface="Apple Symbols" charset="0"/>
              </a:rPr>
              <a:t>x,y,c</a:t>
            </a:r>
            <a:r>
              <a:rPr lang="en-US" dirty="0" smtClean="0">
                <a:ea typeface="Apple Symbols" charset="0"/>
                <a:cs typeface="Apple Symbols" charset="0"/>
              </a:rPr>
              <a:t>)</a:t>
            </a:r>
          </a:p>
          <a:p>
            <a:pPr lvl="1"/>
            <a:r>
              <a:rPr lang="en-US" dirty="0" smtClean="0">
                <a:ea typeface="Apple Symbols" charset="0"/>
                <a:cs typeface="Apple Symbols" charset="0"/>
              </a:rPr>
              <a:t>A(</a:t>
            </a:r>
            <a:r>
              <a:rPr lang="en-US" dirty="0" err="1" smtClean="0">
                <a:ea typeface="Apple Symbols" charset="0"/>
                <a:cs typeface="Apple Symbols" charset="0"/>
              </a:rPr>
              <a:t>lexandru</a:t>
            </a:r>
            <a:r>
              <a:rPr lang="en-US" dirty="0" smtClean="0">
                <a:ea typeface="Apple Symbols" charset="0"/>
                <a:cs typeface="Apple Symbols" charset="0"/>
              </a:rPr>
              <a:t>): 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1"/>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false: falsifier</a:t>
            </a:r>
          </a:p>
          <a:p>
            <a:pPr lvl="1"/>
            <a:r>
              <a:rPr lang="en-US" dirty="0" smtClean="0">
                <a:ea typeface="Apple Symbols" charset="0"/>
                <a:cs typeface="Apple Symbols" charset="0"/>
              </a:rPr>
              <a:t>Experiment</a:t>
            </a:r>
          </a:p>
          <a:p>
            <a:pPr lvl="2"/>
            <a:r>
              <a:rPr lang="en-US" dirty="0" smtClean="0">
                <a:ea typeface="Apple Symbols" charset="0"/>
                <a:cs typeface="Apple Symbols" charset="0"/>
              </a:rPr>
              <a:t>K:x</a:t>
            </a:r>
            <a:r>
              <a:rPr lang="en-US" baseline="-25000" dirty="0" smtClean="0">
                <a:ea typeface="Apple Symbols" charset="0"/>
                <a:cs typeface="Apple Symbols" charset="0"/>
              </a:rPr>
              <a:t>0 </a:t>
            </a:r>
            <a:r>
              <a:rPr lang="en-US" dirty="0" smtClean="0">
                <a:ea typeface="Apple Symbols" charset="0"/>
                <a:cs typeface="Apple Symbols" charset="0"/>
              </a:rPr>
              <a:t>A:y</a:t>
            </a:r>
            <a:r>
              <a:rPr lang="en-US" baseline="-25000" dirty="0" smtClean="0">
                <a:ea typeface="Apple Symbols" charset="0"/>
                <a:cs typeface="Apple Symbols" charset="0"/>
              </a:rPr>
              <a:t>0   </a:t>
            </a:r>
            <a:r>
              <a:rPr lang="en-US" dirty="0" smtClean="0">
                <a:ea typeface="Apple Symbols" charset="0"/>
                <a:cs typeface="Apple Symbols" charset="0"/>
              </a:rPr>
              <a:t>p(x</a:t>
            </a:r>
            <a:r>
              <a:rPr lang="en-US" baseline="-25000" dirty="0" smtClean="0">
                <a:ea typeface="Apple Symbols" charset="0"/>
                <a:cs typeface="Apple Symbols" charset="0"/>
              </a:rPr>
              <a:t>0</a:t>
            </a:r>
            <a:r>
              <a:rPr lang="en-US" dirty="0" smtClean="0">
                <a:ea typeface="Apple Symbols" charset="0"/>
                <a:cs typeface="Apple Symbols" charset="0"/>
              </a:rPr>
              <a:t>,y</a:t>
            </a:r>
            <a:r>
              <a:rPr lang="en-US" baseline="-25000" dirty="0" smtClean="0">
                <a:ea typeface="Apple Symbols" charset="0"/>
                <a:cs typeface="Apple Symbols" charset="0"/>
              </a:rPr>
              <a:t>0</a:t>
            </a:r>
            <a:r>
              <a:rPr lang="en-US" dirty="0" smtClean="0">
                <a:ea typeface="Apple Symbols" charset="0"/>
                <a:cs typeface="Apple Symbols" charset="0"/>
              </a:rPr>
              <a:t>,c</a:t>
            </a:r>
            <a:r>
              <a:rPr lang="en-US" baseline="-25000" dirty="0" smtClean="0">
                <a:ea typeface="Apple Symbols" charset="0"/>
                <a:cs typeface="Apple Symbols" charset="0"/>
              </a:rPr>
              <a:t>0</a:t>
            </a:r>
            <a:r>
              <a:rPr lang="en-US" dirty="0" smtClean="0">
                <a:ea typeface="Apple Symbols" charset="0"/>
                <a:cs typeface="Apple Symbols" charset="0"/>
              </a:rPr>
              <a:t>) true</a:t>
            </a:r>
          </a:p>
          <a:p>
            <a:pPr lvl="3"/>
            <a:r>
              <a:rPr lang="en-US" dirty="0" smtClean="0">
                <a:ea typeface="Apple Symbols" charset="0"/>
                <a:cs typeface="Apple Symbols" charset="0"/>
              </a:rPr>
              <a:t>objective evidence for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true</a:t>
            </a:r>
          </a:p>
          <a:p>
            <a:pPr lvl="3"/>
            <a:r>
              <a:rPr lang="en-US" dirty="0" smtClean="0">
                <a:ea typeface="Apple Symbols" charset="0"/>
                <a:cs typeface="Apple Symbols" charset="0"/>
              </a:rPr>
              <a:t>objective evidence for A to be stronger than K </a:t>
            </a:r>
            <a:endParaRPr lang="en-US" dirty="0" smtClean="0">
              <a:ea typeface="Apple Symbols" charset="0"/>
              <a:cs typeface="Apple Symbols" charset="0"/>
            </a:endParaRPr>
          </a:p>
          <a:p>
            <a:pPr lvl="2"/>
            <a:endParaRPr lang="en-US" dirty="0" smtClean="0">
              <a:ea typeface="Apple Symbols" charset="0"/>
              <a:cs typeface="Apple Symbols" charset="0"/>
            </a:endParaRPr>
          </a:p>
          <a:p>
            <a:pPr lvl="1"/>
            <a:endParaRPr lang="en-US" baseline="-25000" dirty="0" smtClean="0">
              <a:ea typeface="Apple Symbols" charset="0"/>
              <a:cs typeface="Apple Symbols" charset="0"/>
            </a:endParaRP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 Lab</a:t>
            </a:r>
            <a:endParaRPr lang="en-US" dirty="0"/>
          </a:p>
        </p:txBody>
      </p:sp>
      <p:sp>
        <p:nvSpPr>
          <p:cNvPr id="3" name="Content Placeholder 2"/>
          <p:cNvSpPr>
            <a:spLocks noGrp="1"/>
          </p:cNvSpPr>
          <p:nvPr>
            <p:ph idx="1"/>
          </p:nvPr>
        </p:nvSpPr>
        <p:spPr/>
        <p:txBody>
          <a:bodyPr/>
          <a:lstStyle/>
          <a:p>
            <a:r>
              <a:rPr lang="en-US" dirty="0" smtClean="0"/>
              <a:t>Parameter: Decision Problem D</a:t>
            </a:r>
          </a:p>
          <a:p>
            <a:r>
              <a:rPr lang="en-US" dirty="0" smtClean="0"/>
              <a:t>NP : Decision problems with </a:t>
            </a:r>
            <a:r>
              <a:rPr lang="en-US" dirty="0" err="1" smtClean="0"/>
              <a:t>polynomially</a:t>
            </a:r>
            <a:r>
              <a:rPr lang="en-US" dirty="0" smtClean="0"/>
              <a:t> checkable certificate.</a:t>
            </a:r>
          </a:p>
          <a:p>
            <a:r>
              <a:rPr lang="en-US" dirty="0" err="1" smtClean="0"/>
              <a:t>CookLab</a:t>
            </a:r>
            <a:r>
              <a:rPr lang="en-US" dirty="0" smtClean="0"/>
              <a:t>(D: </a:t>
            </a:r>
            <a:r>
              <a:rPr lang="en-US" dirty="0" err="1" smtClean="0"/>
              <a:t>DecisionProblem</a:t>
            </a:r>
            <a:r>
              <a:rPr lang="en-US" dirty="0" smtClean="0"/>
              <a:t>) = D in NP and </a:t>
            </a:r>
            <a:r>
              <a:rPr lang="en-US" dirty="0" err="1" smtClean="0"/>
              <a:t>ForAll</a:t>
            </a:r>
            <a:r>
              <a:rPr lang="en-US" dirty="0" smtClean="0"/>
              <a:t> D1: NP, problem D1 is polynomial-time reducible to D.</a:t>
            </a:r>
          </a:p>
          <a:p>
            <a:r>
              <a:rPr lang="en-US" dirty="0" smtClean="0"/>
              <a:t>Cook showed: </a:t>
            </a:r>
            <a:r>
              <a:rPr lang="en-US" dirty="0" err="1" smtClean="0"/>
              <a:t>CookLab</a:t>
            </a:r>
            <a:r>
              <a:rPr lang="en-US" dirty="0" smtClean="0"/>
              <a:t>(</a:t>
            </a:r>
            <a:r>
              <a:rPr lang="en-US" dirty="0" err="1" smtClean="0"/>
              <a:t>Satisfiability</a:t>
            </a:r>
            <a:r>
              <a:rPr lang="en-US" dirty="0" smtClean="0"/>
              <a:t>) is true.</a:t>
            </a:r>
          </a:p>
          <a:p>
            <a:endParaRPr lang="en-US" dirty="0"/>
          </a:p>
        </p:txBody>
      </p:sp>
      <p:sp>
        <p:nvSpPr>
          <p:cNvPr id="4" name="Date Placeholder 3"/>
          <p:cNvSpPr>
            <a:spLocks noGrp="1"/>
          </p:cNvSpPr>
          <p:nvPr>
            <p:ph type="dt" sz="half" idx="10"/>
          </p:nvPr>
        </p:nvSpPr>
        <p:spPr/>
        <p:txBody>
          <a:bodyPr/>
          <a:lstStyle/>
          <a:p>
            <a:fld id="{C7C4736F-C933-4A40-B776-69BD3B47D8C5}"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behind </a:t>
            </a:r>
            <a:r>
              <a:rPr lang="en-US" dirty="0" err="1" smtClean="0"/>
              <a:t>CookLab</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Expose any errors that </a:t>
            </a:r>
            <a:r>
              <a:rPr lang="en-US" smtClean="0"/>
              <a:t>could have been </a:t>
            </a:r>
            <a:r>
              <a:rPr lang="en-US" dirty="0" smtClean="0"/>
              <a:t>made. Claim is </a:t>
            </a:r>
            <a:r>
              <a:rPr lang="en-US" dirty="0" err="1" smtClean="0"/>
              <a:t>CookLab</a:t>
            </a:r>
            <a:r>
              <a:rPr lang="en-US" dirty="0" smtClean="0"/>
              <a:t>(D1).</a:t>
            </a:r>
          </a:p>
          <a:p>
            <a:pPr lvl="1"/>
            <a:r>
              <a:rPr lang="en-US" dirty="0" smtClean="0"/>
              <a:t>D1 is not in NP. Demonstrate that the algorithm either gives the wrong output or is too slow:</a:t>
            </a:r>
          </a:p>
          <a:p>
            <a:pPr lvl="2"/>
            <a:r>
              <a:rPr lang="en-US" dirty="0" smtClean="0"/>
              <a:t>Give n0,c,i0: runtime(A,i0)&gt;c*size(i0)^k for all n&gt;n0. k is the polynomial exponent.</a:t>
            </a:r>
          </a:p>
          <a:p>
            <a:pPr lvl="1"/>
            <a:r>
              <a:rPr lang="en-US" dirty="0" smtClean="0"/>
              <a:t>Explore the transformation algorithm and give an input where the algorithm breaks for one of two reasons:</a:t>
            </a:r>
          </a:p>
          <a:p>
            <a:pPr lvl="2"/>
            <a:r>
              <a:rPr lang="en-US" dirty="0" smtClean="0"/>
              <a:t>gives incorrect output</a:t>
            </a:r>
          </a:p>
          <a:p>
            <a:pPr lvl="2"/>
            <a:r>
              <a:rPr lang="en-US" dirty="0" smtClean="0"/>
              <a:t>is too slow</a:t>
            </a:r>
          </a:p>
          <a:p>
            <a:pPr lvl="1"/>
            <a:endParaRPr lang="en-US" dirty="0"/>
          </a:p>
        </p:txBody>
      </p:sp>
      <p:sp>
        <p:nvSpPr>
          <p:cNvPr id="4" name="Date Placeholder 3"/>
          <p:cNvSpPr>
            <a:spLocks noGrp="1"/>
          </p:cNvSpPr>
          <p:nvPr>
            <p:ph type="dt" sz="half" idx="10"/>
          </p:nvPr>
        </p:nvSpPr>
        <p:spPr/>
        <p:txBody>
          <a:bodyPr/>
          <a:lstStyle/>
          <a:p>
            <a:fld id="{CE532D40-F0F1-423F-A85E-9948BF402D37}"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Contributor to</a:t>
            </a:r>
            <a:br>
              <a:rPr lang="en-US" dirty="0" smtClean="0"/>
            </a:br>
            <a:r>
              <a:rPr lang="en-US" dirty="0" smtClean="0"/>
              <a:t>Cook Lab (21 claims): Karp</a:t>
            </a:r>
            <a:endParaRPr lang="en-US" dirty="0"/>
          </a:p>
        </p:txBody>
      </p:sp>
      <p:sp>
        <p:nvSpPr>
          <p:cNvPr id="3" name="Content Placeholder 2"/>
          <p:cNvSpPr>
            <a:spLocks noGrp="1"/>
          </p:cNvSpPr>
          <p:nvPr>
            <p:ph idx="1"/>
          </p:nvPr>
        </p:nvSpPr>
        <p:spPr/>
        <p:txBody>
          <a:bodyPr/>
          <a:lstStyle/>
          <a:p>
            <a:r>
              <a:rPr lang="en-US" dirty="0" err="1" smtClean="0"/>
              <a:t>CookLab</a:t>
            </a:r>
            <a:r>
              <a:rPr lang="en-US" dirty="0" smtClean="0"/>
              <a:t>(0-1 integer programming)</a:t>
            </a:r>
          </a:p>
          <a:p>
            <a:r>
              <a:rPr lang="en-US" dirty="0" err="1" smtClean="0"/>
              <a:t>CookLab</a:t>
            </a:r>
            <a:r>
              <a:rPr lang="en-US" dirty="0" smtClean="0"/>
              <a:t>(Clique)</a:t>
            </a:r>
          </a:p>
          <a:p>
            <a:r>
              <a:rPr lang="en-US" dirty="0" err="1" smtClean="0"/>
              <a:t>CookLab</a:t>
            </a:r>
            <a:r>
              <a:rPr lang="en-US" dirty="0" smtClean="0"/>
              <a:t>(3-SAT)</a:t>
            </a:r>
          </a:p>
          <a:p>
            <a:r>
              <a:rPr lang="en-US" dirty="0" err="1" smtClean="0"/>
              <a:t>CookLab</a:t>
            </a:r>
            <a:r>
              <a:rPr lang="en-US" dirty="0" smtClean="0"/>
              <a:t>(</a:t>
            </a:r>
            <a:r>
              <a:rPr lang="en-US" dirty="0" err="1" smtClean="0"/>
              <a:t>ChromaticNumber</a:t>
            </a:r>
            <a:r>
              <a:rPr lang="en-US" dirty="0" smtClean="0"/>
              <a:t>)</a:t>
            </a:r>
          </a:p>
          <a:p>
            <a:r>
              <a:rPr lang="en-US" dirty="0" err="1" smtClean="0"/>
              <a:t>CookLab</a:t>
            </a:r>
            <a:r>
              <a:rPr lang="en-US" dirty="0" smtClean="0"/>
              <a:t>(</a:t>
            </a:r>
            <a:r>
              <a:rPr lang="en-US" dirty="0" err="1" smtClean="0"/>
              <a:t>MaxCut</a:t>
            </a:r>
            <a:r>
              <a:rPr lang="en-US" dirty="0" smtClean="0"/>
              <a:t>)</a:t>
            </a:r>
          </a:p>
          <a:p>
            <a:r>
              <a:rPr lang="en-US" dirty="0" smtClean="0"/>
              <a:t>….</a:t>
            </a:r>
            <a:endParaRPr lang="en-US" dirty="0"/>
          </a:p>
        </p:txBody>
      </p:sp>
      <p:sp>
        <p:nvSpPr>
          <p:cNvPr id="4" name="Date Placeholder 3"/>
          <p:cNvSpPr>
            <a:spLocks noGrp="1"/>
          </p:cNvSpPr>
          <p:nvPr>
            <p:ph type="dt" sz="half" idx="10"/>
          </p:nvPr>
        </p:nvSpPr>
        <p:spPr/>
        <p:txBody>
          <a:bodyPr/>
          <a:lstStyle/>
          <a:p>
            <a:fld id="{B507921D-F78F-452D-8AC2-D4768CE463CE}"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CookKarp</a:t>
            </a:r>
            <a:r>
              <a:rPr lang="en-US" dirty="0" smtClean="0"/>
              <a:t> Lab</a:t>
            </a:r>
            <a:endParaRPr lang="en-US" dirty="0"/>
          </a:p>
        </p:txBody>
      </p:sp>
      <p:sp>
        <p:nvSpPr>
          <p:cNvPr id="3" name="Content Placeholder 2"/>
          <p:cNvSpPr>
            <a:spLocks noGrp="1"/>
          </p:cNvSpPr>
          <p:nvPr>
            <p:ph idx="1"/>
          </p:nvPr>
        </p:nvSpPr>
        <p:spPr/>
        <p:txBody>
          <a:bodyPr/>
          <a:lstStyle/>
          <a:p>
            <a:r>
              <a:rPr lang="en-US" dirty="0" err="1" smtClean="0"/>
              <a:t>CookKarpLab</a:t>
            </a:r>
            <a:r>
              <a:rPr lang="en-US" dirty="0" smtClean="0"/>
              <a:t>(D: </a:t>
            </a:r>
            <a:r>
              <a:rPr lang="en-US" dirty="0" err="1" smtClean="0"/>
              <a:t>DecisionProblem</a:t>
            </a:r>
            <a:r>
              <a:rPr lang="en-US" dirty="0" smtClean="0"/>
              <a:t>) = D in NP and Exists D1 in </a:t>
            </a:r>
            <a:r>
              <a:rPr lang="en-US" dirty="0" err="1" smtClean="0"/>
              <a:t>CookLab</a:t>
            </a:r>
            <a:r>
              <a:rPr lang="en-US" dirty="0" smtClean="0"/>
              <a:t> (i.e., D1 is NP-complete) </a:t>
            </a:r>
            <a:r>
              <a:rPr lang="en-US" dirty="0" err="1" smtClean="0"/>
              <a:t>s.t</a:t>
            </a:r>
            <a:r>
              <a:rPr lang="en-US" dirty="0" smtClean="0"/>
              <a:t>. D is polynomial-time reducible to D1.</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StrassenLab</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[2,3))=Exists M in </a:t>
            </a:r>
            <a:r>
              <a:rPr lang="en-US" dirty="0" err="1" smtClean="0"/>
              <a:t>MatrixMultiplicationAlgorithms</a:t>
            </a:r>
            <a:r>
              <a:rPr lang="en-US" dirty="0" smtClean="0"/>
              <a:t>: </a:t>
            </a:r>
            <a:r>
              <a:rPr lang="en-US" dirty="0" err="1" smtClean="0"/>
              <a:t>RunTime</a:t>
            </a:r>
            <a:r>
              <a:rPr lang="en-US" dirty="0" smtClean="0"/>
              <a:t>(M) in O(</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 (besides </a:t>
            </a:r>
            <a:r>
              <a:rPr lang="en-US" dirty="0" err="1" smtClean="0"/>
              <a:t>Strassen</a:t>
            </a:r>
            <a:r>
              <a:rPr lang="en-US" dirty="0" smtClean="0"/>
              <a:t>)</a:t>
            </a:r>
            <a:endParaRPr lang="en-US" dirty="0"/>
          </a:p>
        </p:txBody>
      </p:sp>
      <p:sp>
        <p:nvSpPr>
          <p:cNvPr id="3" name="Content Placeholder 2"/>
          <p:cNvSpPr>
            <a:spLocks noGrp="1"/>
          </p:cNvSpPr>
          <p:nvPr>
            <p:ph idx="1"/>
          </p:nvPr>
        </p:nvSpPr>
        <p:spPr/>
        <p:txBody>
          <a:bodyPr/>
          <a:lstStyle/>
          <a:p>
            <a:r>
              <a:rPr lang="en-US" dirty="0" smtClean="0"/>
              <a:t>Victor Pan </a:t>
            </a:r>
          </a:p>
          <a:p>
            <a:r>
              <a:rPr lang="en-US" dirty="0" err="1" smtClean="0"/>
              <a:t>Bini</a:t>
            </a:r>
            <a:endParaRPr lang="en-US" dirty="0" smtClean="0"/>
          </a:p>
          <a:p>
            <a:r>
              <a:rPr lang="en-US" dirty="0" err="1" smtClean="0"/>
              <a:t>Schoenhage</a:t>
            </a:r>
            <a:endParaRPr lang="en-US" dirty="0" smtClean="0"/>
          </a:p>
          <a:p>
            <a:r>
              <a:rPr lang="en-US" dirty="0" smtClean="0"/>
              <a:t>Romani</a:t>
            </a:r>
          </a:p>
          <a:p>
            <a:r>
              <a:rPr lang="en-US" dirty="0" smtClean="0"/>
              <a:t>Coppersmith-</a:t>
            </a:r>
            <a:r>
              <a:rPr lang="en-US" dirty="0" err="1" smtClean="0"/>
              <a:t>Winograd</a:t>
            </a:r>
            <a:r>
              <a:rPr lang="en-US" dirty="0" smtClean="0"/>
              <a:t> (2.37)</a:t>
            </a:r>
          </a:p>
          <a:p>
            <a:r>
              <a:rPr lang="en-US" dirty="0" err="1" smtClean="0"/>
              <a:t>Stothers</a:t>
            </a:r>
            <a:endParaRPr lang="en-US" dirty="0" smtClean="0"/>
          </a:p>
          <a:p>
            <a:r>
              <a:rPr lang="en-US" dirty="0" smtClean="0"/>
              <a:t>Williams</a:t>
            </a:r>
            <a:endParaRPr lang="en-US" dirty="0"/>
          </a:p>
        </p:txBody>
      </p:sp>
      <p:sp>
        <p:nvSpPr>
          <p:cNvPr id="4" name="Date Placeholder 3"/>
          <p:cNvSpPr>
            <a:spLocks noGrp="1"/>
          </p:cNvSpPr>
          <p:nvPr>
            <p:ph type="dt" sz="half" idx="10"/>
          </p:nvPr>
        </p:nvSpPr>
        <p:spPr/>
        <p:txBody>
          <a:bodyPr/>
          <a:lstStyle/>
          <a:p>
            <a:fld id="{E6583836-C9F2-4F6C-B0C8-DD3B7B856A10}"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Russell-</a:t>
            </a:r>
            <a:r>
              <a:rPr lang="en-US" dirty="0" err="1" smtClean="0"/>
              <a:t>Sundaram</a:t>
            </a:r>
            <a:r>
              <a:rPr lang="en-US" dirty="0" smtClean="0"/>
              <a:t>-Canetti Lab</a:t>
            </a:r>
            <a:br>
              <a:rPr lang="en-US" dirty="0" smtClean="0"/>
            </a:br>
            <a:r>
              <a:rPr lang="en-US" dirty="0" smtClean="0"/>
              <a:t>Symmetric Alternation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 2P : parameter: Language L</a:t>
            </a:r>
          </a:p>
          <a:p>
            <a:r>
              <a:rPr lang="en-US" dirty="0" smtClean="0"/>
              <a:t>interactive proof system x in L, YES-</a:t>
            </a:r>
            <a:r>
              <a:rPr lang="en-US" dirty="0" err="1" smtClean="0"/>
              <a:t>prover</a:t>
            </a:r>
            <a:r>
              <a:rPr lang="en-US" dirty="0" smtClean="0"/>
              <a:t>, NO-</a:t>
            </a:r>
            <a:r>
              <a:rPr lang="en-US" dirty="0" err="1" smtClean="0"/>
              <a:t>prover</a:t>
            </a:r>
            <a:r>
              <a:rPr lang="en-US" dirty="0" smtClean="0"/>
              <a:t>.</a:t>
            </a:r>
          </a:p>
          <a:p>
            <a:r>
              <a:rPr lang="en-US" dirty="0" smtClean="0"/>
              <a:t>special case of what we do?</a:t>
            </a:r>
          </a:p>
          <a:p>
            <a:r>
              <a:rPr lang="en-US" dirty="0" smtClean="0"/>
              <a:t>claims are of the form x in L.</a:t>
            </a:r>
          </a:p>
          <a:p>
            <a:r>
              <a:rPr lang="en-US" dirty="0" smtClean="0"/>
              <a:t>To substantiate their claims, </a:t>
            </a:r>
            <a:r>
              <a:rPr lang="en-US" dirty="0" err="1" smtClean="0"/>
              <a:t>provers</a:t>
            </a:r>
            <a:r>
              <a:rPr lang="en-US" dirty="0" smtClean="0"/>
              <a:t> give strings y and z as certificates.</a:t>
            </a:r>
          </a:p>
          <a:p>
            <a:r>
              <a:rPr lang="en-US" dirty="0" smtClean="0"/>
              <a:t>irrefutable certificates</a:t>
            </a:r>
          </a:p>
          <a:p>
            <a:r>
              <a:rPr lang="en-US" dirty="0" smtClean="0"/>
              <a:t>see “Oblivious Symmetric Alternation” for good intro to </a:t>
            </a:r>
            <a:r>
              <a:rPr lang="en-US" dirty="0"/>
              <a:t>S</a:t>
            </a:r>
            <a:r>
              <a:rPr lang="en-US" dirty="0" smtClean="0"/>
              <a:t>ymmetric Alternation.</a:t>
            </a:r>
          </a:p>
          <a:p>
            <a:endParaRPr lang="en-US" dirty="0"/>
          </a:p>
        </p:txBody>
      </p:sp>
      <p:sp>
        <p:nvSpPr>
          <p:cNvPr id="4" name="Date Placeholder 3"/>
          <p:cNvSpPr>
            <a:spLocks noGrp="1"/>
          </p:cNvSpPr>
          <p:nvPr>
            <p:ph type="dt" sz="half" idx="10"/>
          </p:nvPr>
        </p:nvSpPr>
        <p:spPr/>
        <p:txBody>
          <a:bodyPr/>
          <a:lstStyle/>
          <a:p>
            <a:fld id="{347E26F4-6689-4852-87CB-D078EE98A180}"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 Claim Family</a:t>
            </a:r>
            <a:endParaRPr lang="en-US" dirty="0"/>
          </a:p>
        </p:txBody>
      </p:sp>
      <p:sp>
        <p:nvSpPr>
          <p:cNvPr id="3" name="Content Placeholder 2"/>
          <p:cNvSpPr>
            <a:spLocks noGrp="1"/>
          </p:cNvSpPr>
          <p:nvPr>
            <p:ph idx="1"/>
          </p:nvPr>
        </p:nvSpPr>
        <p:spPr/>
        <p:txBody>
          <a:bodyPr>
            <a:normAutofit lnSpcReduction="10000"/>
          </a:bodyPr>
          <a:lstStyle/>
          <a:p>
            <a:r>
              <a:rPr lang="en-US" dirty="0" smtClean="0"/>
              <a:t>language L of true claims: S(c)=</a:t>
            </a:r>
            <a:r>
              <a:rPr lang="en-US" dirty="0" err="1" smtClean="0"/>
              <a:t>ForAll</a:t>
            </a:r>
            <a:r>
              <a:rPr lang="en-US" dirty="0" smtClean="0"/>
              <a:t> x in [0,1] Exists y in [0,1]: x*y + (1-x)*(1-y^2)&gt;= c, c in [0,1].</a:t>
            </a:r>
          </a:p>
          <a:p>
            <a:r>
              <a:rPr lang="en-US" dirty="0" smtClean="0"/>
              <a:t>Irrefutable certificate for </a:t>
            </a:r>
          </a:p>
          <a:p>
            <a:pPr lvl="1"/>
            <a:r>
              <a:rPr lang="en-US" dirty="0" smtClean="0"/>
              <a:t>YES-</a:t>
            </a:r>
            <a:r>
              <a:rPr lang="en-US" dirty="0" err="1" smtClean="0"/>
              <a:t>prover</a:t>
            </a:r>
            <a:r>
              <a:rPr lang="en-US" dirty="0" smtClean="0"/>
              <a:t>  certificate: </a:t>
            </a:r>
            <a:r>
              <a:rPr lang="en-US" dirty="0" err="1" smtClean="0"/>
              <a:t>Skolem</a:t>
            </a:r>
            <a:r>
              <a:rPr lang="en-US" dirty="0" smtClean="0"/>
              <a:t> function f that computes y=f(x).</a:t>
            </a:r>
          </a:p>
          <a:p>
            <a:pPr lvl="1"/>
            <a:r>
              <a:rPr lang="en-US" dirty="0" smtClean="0"/>
              <a:t>NO-</a:t>
            </a:r>
            <a:r>
              <a:rPr lang="en-US" dirty="0" err="1" smtClean="0"/>
              <a:t>prover</a:t>
            </a:r>
            <a:r>
              <a:rPr lang="en-US" dirty="0" smtClean="0"/>
              <a:t> certificate:  x-coordinate of saddle point</a:t>
            </a:r>
          </a:p>
          <a:p>
            <a:r>
              <a:rPr lang="en-US" dirty="0" smtClean="0"/>
              <a:t>L is in S</a:t>
            </a:r>
            <a:r>
              <a:rPr lang="en-US" baseline="-25000" dirty="0" smtClean="0"/>
              <a:t>2</a:t>
            </a:r>
            <a:r>
              <a:rPr lang="en-US" baseline="30000" dirty="0" smtClean="0"/>
              <a:t>P </a:t>
            </a:r>
            <a:r>
              <a:rPr lang="en-US" dirty="0" smtClean="0"/>
              <a:t>?</a:t>
            </a:r>
            <a:endParaRPr lang="en-US" dirty="0"/>
          </a:p>
        </p:txBody>
      </p:sp>
      <p:sp>
        <p:nvSpPr>
          <p:cNvPr id="4" name="Date Placeholder 3"/>
          <p:cNvSpPr>
            <a:spLocks noGrp="1"/>
          </p:cNvSpPr>
          <p:nvPr>
            <p:ph type="dt" sz="half" idx="10"/>
          </p:nvPr>
        </p:nvSpPr>
        <p:spPr/>
        <p:txBody>
          <a:bodyPr/>
          <a:lstStyle/>
          <a:p>
            <a:fld id="{468E46CF-2585-493D-BEFD-3BF98CA5D1E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117</a:t>
            </a:fld>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 Claim Family</a:t>
            </a:r>
            <a:endParaRPr lang="en-US" dirty="0"/>
          </a:p>
        </p:txBody>
      </p:sp>
      <p:sp>
        <p:nvSpPr>
          <p:cNvPr id="3" name="Content Placeholder 2"/>
          <p:cNvSpPr>
            <a:spLocks noGrp="1"/>
          </p:cNvSpPr>
          <p:nvPr>
            <p:ph idx="1"/>
          </p:nvPr>
        </p:nvSpPr>
        <p:spPr/>
        <p:txBody>
          <a:bodyPr>
            <a:normAutofit/>
          </a:bodyPr>
          <a:lstStyle/>
          <a:p>
            <a:r>
              <a:rPr lang="en-US" dirty="0" smtClean="0"/>
              <a:t>language L of true claims: S(c)=</a:t>
            </a:r>
            <a:r>
              <a:rPr lang="en-US" dirty="0" err="1" smtClean="0"/>
              <a:t>ForAll</a:t>
            </a:r>
            <a:r>
              <a:rPr lang="en-US" dirty="0" smtClean="0"/>
              <a:t> x in [0,1] Exists y in [0,1]: x*y + (1-x)*(1-y^2)&gt;= c, c in [0,1].</a:t>
            </a:r>
          </a:p>
          <a:p>
            <a:r>
              <a:rPr lang="en-US" dirty="0" smtClean="0"/>
              <a:t>Irrefutable certificate for </a:t>
            </a:r>
          </a:p>
          <a:p>
            <a:pPr lvl="1"/>
            <a:r>
              <a:rPr lang="en-US" dirty="0" smtClean="0"/>
              <a:t>YES-</a:t>
            </a:r>
            <a:r>
              <a:rPr lang="en-US" dirty="0" err="1" smtClean="0"/>
              <a:t>prover</a:t>
            </a:r>
            <a:r>
              <a:rPr lang="en-US" dirty="0" smtClean="0"/>
              <a:t>  certificate: </a:t>
            </a:r>
            <a:r>
              <a:rPr lang="en-US" dirty="0" err="1" smtClean="0"/>
              <a:t>Skolem</a:t>
            </a:r>
            <a:r>
              <a:rPr lang="en-US" dirty="0" smtClean="0"/>
              <a:t> function f that computes y=f(x).</a:t>
            </a:r>
          </a:p>
          <a:p>
            <a:pPr lvl="1"/>
            <a:r>
              <a:rPr lang="en-US" dirty="0" smtClean="0"/>
              <a:t>NO-</a:t>
            </a:r>
            <a:r>
              <a:rPr lang="en-US" dirty="0" err="1" smtClean="0"/>
              <a:t>prover</a:t>
            </a:r>
            <a:r>
              <a:rPr lang="en-US" dirty="0" smtClean="0"/>
              <a:t> certificate:  x-coordinate of saddle point</a:t>
            </a:r>
          </a:p>
          <a:p>
            <a:pPr>
              <a:buNone/>
            </a:pPr>
            <a:endParaRPr lang="en-US" dirty="0"/>
          </a:p>
        </p:txBody>
      </p:sp>
      <p:sp>
        <p:nvSpPr>
          <p:cNvPr id="4" name="Date Placeholder 3"/>
          <p:cNvSpPr>
            <a:spLocks noGrp="1"/>
          </p:cNvSpPr>
          <p:nvPr>
            <p:ph type="dt" sz="half" idx="10"/>
          </p:nvPr>
        </p:nvSpPr>
        <p:spPr/>
        <p:txBody>
          <a:bodyPr/>
          <a:lstStyle/>
          <a:p>
            <a:fld id="{468E46CF-2585-493D-BEFD-3BF98CA5D1E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to semantic games</a:t>
            </a:r>
            <a:endParaRPr lang="en-US" dirty="0"/>
          </a:p>
        </p:txBody>
      </p:sp>
      <p:sp>
        <p:nvSpPr>
          <p:cNvPr id="3" name="Content Placeholder 2"/>
          <p:cNvSpPr>
            <a:spLocks noGrp="1"/>
          </p:cNvSpPr>
          <p:nvPr>
            <p:ph idx="1"/>
          </p:nvPr>
        </p:nvSpPr>
        <p:spPr/>
        <p:txBody>
          <a:bodyPr/>
          <a:lstStyle/>
          <a:p>
            <a:r>
              <a:rPr lang="en-US" dirty="0" smtClean="0"/>
              <a:t>if true, YES-</a:t>
            </a:r>
            <a:r>
              <a:rPr lang="en-US" dirty="0" err="1" smtClean="0"/>
              <a:t>prover</a:t>
            </a:r>
            <a:r>
              <a:rPr lang="en-US" dirty="0" smtClean="0"/>
              <a:t>  has winning strategy,  </a:t>
            </a:r>
            <a:r>
              <a:rPr lang="en-US" dirty="0" err="1" smtClean="0"/>
              <a:t>Skolem</a:t>
            </a:r>
            <a:r>
              <a:rPr lang="en-US" dirty="0" smtClean="0"/>
              <a:t> function (= certificates)</a:t>
            </a:r>
          </a:p>
          <a:p>
            <a:r>
              <a:rPr lang="en-US" dirty="0" smtClean="0"/>
              <a:t>if false, NO-</a:t>
            </a:r>
            <a:r>
              <a:rPr lang="en-US" dirty="0" err="1" smtClean="0"/>
              <a:t>prover</a:t>
            </a:r>
            <a:r>
              <a:rPr lang="en-US" dirty="0" smtClean="0"/>
              <a:t> has winning strategy, </a:t>
            </a:r>
            <a:r>
              <a:rPr lang="en-US" dirty="0" err="1" smtClean="0"/>
              <a:t>Skolem</a:t>
            </a:r>
            <a:r>
              <a:rPr lang="en-US" dirty="0" smtClean="0"/>
              <a:t> function</a:t>
            </a:r>
          </a:p>
          <a:p>
            <a:r>
              <a:rPr lang="en-US" dirty="0" smtClean="0"/>
              <a:t>The polynomial </a:t>
            </a:r>
            <a:r>
              <a:rPr lang="en-US" dirty="0" err="1" smtClean="0"/>
              <a:t>prover</a:t>
            </a:r>
            <a:r>
              <a:rPr lang="en-US" dirty="0" smtClean="0"/>
              <a:t> executes the </a:t>
            </a:r>
            <a:r>
              <a:rPr lang="en-US" dirty="0" err="1" smtClean="0"/>
              <a:t>Skolem</a:t>
            </a:r>
            <a:r>
              <a:rPr lang="en-US" dirty="0" smtClean="0"/>
              <a:t> functions and checks who wins.</a:t>
            </a:r>
            <a:endParaRPr lang="en-US" dirty="0"/>
          </a:p>
        </p:txBody>
      </p:sp>
      <p:sp>
        <p:nvSpPr>
          <p:cNvPr id="4" name="Date Placeholder 3"/>
          <p:cNvSpPr>
            <a:spLocks noGrp="1"/>
          </p:cNvSpPr>
          <p:nvPr>
            <p:ph type="dt" sz="half" idx="10"/>
          </p:nvPr>
        </p:nvSpPr>
        <p:spPr/>
        <p:txBody>
          <a:bodyPr/>
          <a:lstStyle/>
          <a:p>
            <a:fld id="{89FBAE32-B731-430A-85AC-3850954C4754}"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(continued 1)</a:t>
            </a:r>
            <a:endParaRPr lang="en-US" dirty="0"/>
          </a:p>
        </p:txBody>
      </p:sp>
      <p:sp>
        <p:nvSpPr>
          <p:cNvPr id="3" name="Content Placeholder 2"/>
          <p:cNvSpPr>
            <a:spLocks noGrp="1"/>
          </p:cNvSpPr>
          <p:nvPr>
            <p:ph idx="1"/>
          </p:nvPr>
        </p:nvSpPr>
        <p:spPr/>
        <p:txBody>
          <a:bodyPr>
            <a:normAutofit/>
          </a:bodyPr>
          <a:lstStyle/>
          <a:p>
            <a:r>
              <a:rPr lang="en-US" dirty="0" smtClean="0">
                <a:ea typeface="Apple Symbols" charset="0"/>
                <a:cs typeface="Apple Symbols" charset="0"/>
              </a:rPr>
              <a:t>φ(c </a:t>
            </a:r>
            <a:r>
              <a:rPr lang="en-US" dirty="0" smtClean="0">
                <a:ea typeface="Apple Symbols" charset="0"/>
                <a:cs typeface="Apple Symbols" charset="0"/>
              </a:rPr>
              <a:t>∈</a:t>
            </a:r>
            <a:r>
              <a:rPr lang="en-US" dirty="0" smtClean="0">
                <a:ea typeface="Apple Symbols" charset="0"/>
                <a:cs typeface="Apple Symbols" charset="0"/>
              </a:rPr>
              <a:t> C)=</a:t>
            </a:r>
            <a:r>
              <a:rPr lang="en-US" dirty="0" smtClean="0">
                <a:ea typeface="Apple Symbols" charset="0"/>
                <a:cs typeface="Apple Symbols" charset="0"/>
              </a:rPr>
              <a:t> </a:t>
            </a:r>
            <a:r>
              <a:rPr lang="en-US" dirty="0" smtClean="0">
                <a:ea typeface="Apple Symbols" charset="0"/>
                <a:cs typeface="Apple Symbols" charset="0"/>
              </a:rPr>
              <a:t>∀ x </a:t>
            </a:r>
            <a:r>
              <a:rPr lang="en-US" dirty="0" smtClean="0">
                <a:ea typeface="Apple Symbols" charset="0"/>
                <a:cs typeface="Apple Symbols" charset="0"/>
              </a:rPr>
              <a:t>∈</a:t>
            </a:r>
            <a:r>
              <a:rPr lang="en-US" dirty="0" smtClean="0">
                <a:ea typeface="Apple Symbols" charset="0"/>
                <a:cs typeface="Apple Symbols" charset="0"/>
              </a:rPr>
              <a:t> X   ∃ </a:t>
            </a:r>
            <a:r>
              <a:rPr lang="en-US" dirty="0" smtClean="0">
                <a:ea typeface="Apple Symbols" charset="0"/>
                <a:cs typeface="Apple Symbols" charset="0"/>
              </a:rPr>
              <a:t>y ∈ </a:t>
            </a:r>
            <a:r>
              <a:rPr lang="en-US" dirty="0" smtClean="0">
                <a:ea typeface="Apple Symbols" charset="0"/>
                <a:cs typeface="Apple Symbols" charset="0"/>
              </a:rPr>
              <a:t>Y : p(</a:t>
            </a:r>
            <a:r>
              <a:rPr lang="en-US" dirty="0" err="1" smtClean="0">
                <a:ea typeface="Apple Symbols" charset="0"/>
                <a:cs typeface="Apple Symbols" charset="0"/>
              </a:rPr>
              <a:t>x,y,c</a:t>
            </a:r>
            <a:r>
              <a:rPr lang="en-US" dirty="0" smtClean="0">
                <a:ea typeface="Apple Symbols" charset="0"/>
                <a:cs typeface="Apple Symbols" charset="0"/>
              </a:rPr>
              <a:t>)</a:t>
            </a:r>
          </a:p>
          <a:p>
            <a:pPr lvl="1"/>
            <a:r>
              <a:rPr lang="en-US" dirty="0" smtClean="0">
                <a:ea typeface="Apple Symbols" charset="0"/>
                <a:cs typeface="Apple Symbols" charset="0"/>
              </a:rPr>
              <a:t>A(</a:t>
            </a:r>
            <a:r>
              <a:rPr lang="en-US" dirty="0" err="1" smtClean="0">
                <a:ea typeface="Apple Symbols" charset="0"/>
                <a:cs typeface="Apple Symbols" charset="0"/>
              </a:rPr>
              <a:t>lexandru</a:t>
            </a:r>
            <a:r>
              <a:rPr lang="en-US" dirty="0" smtClean="0">
                <a:ea typeface="Apple Symbols" charset="0"/>
                <a:cs typeface="Apple Symbols" charset="0"/>
              </a:rPr>
              <a:t>): 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1"/>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true: verifier</a:t>
            </a:r>
          </a:p>
          <a:p>
            <a:pPr lvl="1"/>
            <a:r>
              <a:rPr lang="en-US" dirty="0" smtClean="0">
                <a:ea typeface="Apple Symbols" charset="0"/>
                <a:cs typeface="Apple Symbols" charset="0"/>
              </a:rPr>
              <a:t>Experiment 1</a:t>
            </a:r>
          </a:p>
          <a:p>
            <a:pPr lvl="2"/>
            <a:r>
              <a:rPr lang="en-US" dirty="0" smtClean="0">
                <a:ea typeface="Apple Symbols" charset="0"/>
                <a:cs typeface="Apple Symbols" charset="0"/>
              </a:rPr>
              <a:t>A(</a:t>
            </a:r>
            <a:r>
              <a:rPr lang="en-US" dirty="0" err="1" smtClean="0">
                <a:ea typeface="Apple Symbols" charset="0"/>
                <a:cs typeface="Apple Symbols" charset="0"/>
              </a:rPr>
              <a:t>lexandru</a:t>
            </a:r>
            <a:r>
              <a:rPr lang="en-US" dirty="0" smtClean="0">
                <a:ea typeface="Apple Symbols" charset="0"/>
                <a:cs typeface="Apple Symbols" charset="0"/>
              </a:rPr>
              <a:t>): 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2"/>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false: forced falsifier</a:t>
            </a:r>
          </a:p>
          <a:p>
            <a:pPr lvl="3"/>
            <a:r>
              <a:rPr lang="en-US" dirty="0" smtClean="0">
                <a:ea typeface="Apple Symbols" charset="0"/>
                <a:cs typeface="Apple Symbols" charset="0"/>
              </a:rPr>
              <a:t>K:x</a:t>
            </a:r>
            <a:r>
              <a:rPr lang="en-US" baseline="-25000" dirty="0" smtClean="0">
                <a:ea typeface="Apple Symbols" charset="0"/>
                <a:cs typeface="Apple Symbols" charset="0"/>
              </a:rPr>
              <a:t>1</a:t>
            </a:r>
            <a:r>
              <a:rPr lang="en-US" baseline="-25000" dirty="0" smtClean="0">
                <a:ea typeface="Apple Symbols" charset="0"/>
                <a:cs typeface="Apple Symbols" charset="0"/>
              </a:rPr>
              <a:t> </a:t>
            </a:r>
            <a:r>
              <a:rPr lang="en-US" dirty="0" smtClean="0">
                <a:ea typeface="Apple Symbols" charset="0"/>
                <a:cs typeface="Apple Symbols" charset="0"/>
              </a:rPr>
              <a:t>A:y</a:t>
            </a:r>
            <a:r>
              <a:rPr lang="en-US" baseline="-25000" dirty="0" smtClean="0">
                <a:ea typeface="Apple Symbols" charset="0"/>
                <a:cs typeface="Apple Symbols" charset="0"/>
              </a:rPr>
              <a:t>1</a:t>
            </a:r>
            <a:r>
              <a:rPr lang="en-US" baseline="-25000" dirty="0" smtClean="0">
                <a:ea typeface="Apple Symbols" charset="0"/>
                <a:cs typeface="Apple Symbols" charset="0"/>
              </a:rPr>
              <a:t>   </a:t>
            </a:r>
            <a:r>
              <a:rPr lang="en-US" dirty="0" smtClean="0">
                <a:ea typeface="Apple Symbols" charset="0"/>
                <a:cs typeface="Apple Symbols" charset="0"/>
              </a:rPr>
              <a:t>p(x</a:t>
            </a:r>
            <a:r>
              <a:rPr lang="en-US" baseline="-25000" dirty="0" smtClean="0">
                <a:ea typeface="Apple Symbols" charset="0"/>
                <a:cs typeface="Apple Symbols" charset="0"/>
              </a:rPr>
              <a:t>1</a:t>
            </a:r>
            <a:r>
              <a:rPr lang="en-US" dirty="0" smtClean="0">
                <a:ea typeface="Apple Symbols" charset="0"/>
                <a:cs typeface="Apple Symbols" charset="0"/>
              </a:rPr>
              <a:t>,y</a:t>
            </a:r>
            <a:r>
              <a:rPr lang="en-US" baseline="-25000" dirty="0" smtClean="0">
                <a:ea typeface="Apple Symbols" charset="0"/>
                <a:cs typeface="Apple Symbols" charset="0"/>
              </a:rPr>
              <a:t>1</a:t>
            </a:r>
            <a:r>
              <a:rPr lang="en-US" dirty="0" smtClean="0">
                <a:ea typeface="Apple Symbols" charset="0"/>
                <a:cs typeface="Apple Symbols" charset="0"/>
              </a:rPr>
              <a:t>,c</a:t>
            </a:r>
            <a:r>
              <a:rPr lang="en-US" baseline="-25000" dirty="0" smtClean="0">
                <a:ea typeface="Apple Symbols" charset="0"/>
                <a:cs typeface="Apple Symbols" charset="0"/>
              </a:rPr>
              <a:t>0</a:t>
            </a:r>
            <a:r>
              <a:rPr lang="en-US" dirty="0" smtClean="0">
                <a:ea typeface="Apple Symbols" charset="0"/>
                <a:cs typeface="Apple Symbols" charset="0"/>
              </a:rPr>
              <a:t>) true</a:t>
            </a:r>
          </a:p>
          <a:p>
            <a:pPr lvl="4"/>
            <a:r>
              <a:rPr lang="en-US" dirty="0" err="1" smtClean="0">
                <a:ea typeface="Apple Symbols" charset="0"/>
                <a:cs typeface="Apple Symbols" charset="0"/>
              </a:rPr>
              <a:t>Alexandru</a:t>
            </a:r>
            <a:r>
              <a:rPr lang="en-US" dirty="0" smtClean="0">
                <a:ea typeface="Apple Symbols" charset="0"/>
                <a:cs typeface="Apple Symbols" charset="0"/>
              </a:rPr>
              <a:t> does not win  </a:t>
            </a:r>
            <a:endParaRPr lang="en-US" dirty="0" smtClean="0">
              <a:ea typeface="Apple Symbols" charset="0"/>
              <a:cs typeface="Apple Symbols" charset="0"/>
            </a:endParaRPr>
          </a:p>
          <a:p>
            <a:pPr lvl="2"/>
            <a:endParaRPr lang="en-US" dirty="0" smtClean="0">
              <a:ea typeface="Apple Symbols" charset="0"/>
              <a:cs typeface="Apple Symbols" charset="0"/>
            </a:endParaRPr>
          </a:p>
          <a:p>
            <a:pPr lvl="1"/>
            <a:endParaRPr lang="en-US" baseline="-25000" dirty="0" smtClean="0">
              <a:ea typeface="Apple Symbols" charset="0"/>
              <a:cs typeface="Apple Symbols" charset="0"/>
            </a:endParaRP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lnSpcReduction="10000"/>
          </a:bodyPr>
          <a:lstStyle/>
          <a:p>
            <a:r>
              <a:rPr lang="en-US" dirty="0" smtClean="0"/>
              <a:t>View lab as a language L of all claims that can be formulated in the lab.</a:t>
            </a:r>
          </a:p>
          <a:p>
            <a:r>
              <a:rPr lang="en-US" dirty="0" err="1" smtClean="0"/>
              <a:t>L</a:t>
            </a:r>
            <a:r>
              <a:rPr lang="en-US" baseline="-25000" dirty="0" err="1" smtClean="0"/>
              <a:t>true</a:t>
            </a:r>
            <a:r>
              <a:rPr lang="en-US" baseline="-25000" dirty="0" smtClean="0"/>
              <a:t> </a:t>
            </a:r>
            <a:r>
              <a:rPr lang="en-US" dirty="0" smtClean="0"/>
              <a:t>(</a:t>
            </a:r>
            <a:r>
              <a:rPr lang="en-US" dirty="0" err="1" smtClean="0"/>
              <a:t>L</a:t>
            </a:r>
            <a:r>
              <a:rPr lang="en-US" baseline="-25000" dirty="0" err="1" smtClean="0"/>
              <a:t>false</a:t>
            </a:r>
            <a:r>
              <a:rPr lang="en-US" dirty="0" smtClean="0"/>
              <a:t>) is the set of true (false) claims in L.</a:t>
            </a:r>
          </a:p>
          <a:p>
            <a:r>
              <a:rPr lang="en-US" dirty="0" smtClean="0"/>
              <a:t>There is a set of </a:t>
            </a:r>
            <a:r>
              <a:rPr lang="en-US" dirty="0" err="1" smtClean="0"/>
              <a:t>Skolem</a:t>
            </a:r>
            <a:r>
              <a:rPr lang="en-US" dirty="0" smtClean="0"/>
              <a:t> functions </a:t>
            </a:r>
            <a:r>
              <a:rPr lang="en-US" dirty="0" err="1" smtClean="0"/>
              <a:t>S</a:t>
            </a:r>
            <a:r>
              <a:rPr lang="en-US" baseline="-25000" dirty="0" err="1" smtClean="0"/>
              <a:t>true</a:t>
            </a:r>
            <a:r>
              <a:rPr lang="en-US" baseline="-25000" dirty="0" smtClean="0"/>
              <a:t> </a:t>
            </a:r>
            <a:r>
              <a:rPr lang="en-US" dirty="0" smtClean="0"/>
              <a:t>used to defend claims in </a:t>
            </a:r>
            <a:r>
              <a:rPr lang="en-US" dirty="0" err="1" smtClean="0"/>
              <a:t>L</a:t>
            </a:r>
            <a:r>
              <a:rPr lang="en-US" baseline="-25000" dirty="0" err="1" smtClean="0"/>
              <a:t>true</a:t>
            </a:r>
            <a:r>
              <a:rPr lang="en-US" baseline="-25000" dirty="0" smtClean="0"/>
              <a:t> </a:t>
            </a:r>
            <a:r>
              <a:rPr lang="en-US" dirty="0" smtClean="0"/>
              <a:t>and another set of </a:t>
            </a:r>
            <a:r>
              <a:rPr lang="en-US" dirty="0" err="1" smtClean="0"/>
              <a:t>Skolem</a:t>
            </a:r>
            <a:r>
              <a:rPr lang="en-US" dirty="0" smtClean="0"/>
              <a:t> functions </a:t>
            </a:r>
            <a:r>
              <a:rPr lang="en-US" dirty="0" err="1" smtClean="0"/>
              <a:t>S</a:t>
            </a:r>
            <a:r>
              <a:rPr lang="en-US" baseline="-25000" dirty="0" err="1" smtClean="0"/>
              <a:t>false</a:t>
            </a:r>
            <a:r>
              <a:rPr lang="en-US" baseline="-25000" dirty="0" smtClean="0"/>
              <a:t> </a:t>
            </a:r>
            <a:r>
              <a:rPr lang="en-US" dirty="0" smtClean="0"/>
              <a:t>for </a:t>
            </a:r>
            <a:r>
              <a:rPr lang="en-US" dirty="0" err="1" smtClean="0"/>
              <a:t>L</a:t>
            </a:r>
            <a:r>
              <a:rPr lang="en-US" baseline="-25000" dirty="0" err="1" smtClean="0"/>
              <a:t>false</a:t>
            </a:r>
            <a:r>
              <a:rPr lang="en-US" dirty="0" smtClean="0"/>
              <a:t>.</a:t>
            </a:r>
          </a:p>
          <a:p>
            <a:r>
              <a:rPr lang="en-US" dirty="0" smtClean="0"/>
              <a:t>The burden of demonstrating the correctness of the </a:t>
            </a:r>
            <a:r>
              <a:rPr lang="en-US" dirty="0" err="1" smtClean="0"/>
              <a:t>Skolem</a:t>
            </a:r>
            <a:r>
              <a:rPr lang="en-US" dirty="0" smtClean="0"/>
              <a:t> functions is divided among two users.</a:t>
            </a:r>
          </a:p>
          <a:p>
            <a:endParaRPr lang="en-US" dirty="0"/>
          </a:p>
        </p:txBody>
      </p:sp>
      <p:sp>
        <p:nvSpPr>
          <p:cNvPr id="4" name="TextBox 3"/>
          <p:cNvSpPr txBox="1"/>
          <p:nvPr/>
        </p:nvSpPr>
        <p:spPr>
          <a:xfrm>
            <a:off x="533400" y="457201"/>
            <a:ext cx="1677860" cy="373659"/>
          </a:xfrm>
          <a:prstGeom prst="rect">
            <a:avLst/>
          </a:prstGeom>
          <a:noFill/>
        </p:spPr>
        <p:txBody>
          <a:bodyPr wrap="none" lIns="91411" tIns="45706" rIns="91411" bIns="45706" rtlCol="0">
            <a:spAutoFit/>
          </a:bodyPr>
          <a:lstStyle/>
          <a:p>
            <a:r>
              <a:rPr lang="en-US" dirty="0" smtClean="0"/>
              <a:t>inspired by Ravi</a:t>
            </a:r>
            <a:endParaRPr lang="en-US" dirty="0"/>
          </a:p>
        </p:txBody>
      </p:sp>
      <p:sp>
        <p:nvSpPr>
          <p:cNvPr id="5" name="Date Placeholder 4"/>
          <p:cNvSpPr>
            <a:spLocks noGrp="1"/>
          </p:cNvSpPr>
          <p:nvPr>
            <p:ph type="dt" sz="half" idx="10"/>
          </p:nvPr>
        </p:nvSpPr>
        <p:spPr/>
        <p:txBody>
          <a:bodyPr/>
          <a:lstStyle/>
          <a:p>
            <a:fld id="{42F23D12-2457-45BF-8203-6E2860ECD7B9}"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lstStyle/>
          <a:p>
            <a:r>
              <a:rPr lang="en-US" dirty="0" err="1" smtClean="0"/>
              <a:t>S</a:t>
            </a:r>
            <a:r>
              <a:rPr lang="en-US" baseline="-25000" dirty="0" err="1" smtClean="0"/>
              <a:t>true</a:t>
            </a:r>
            <a:r>
              <a:rPr lang="en-US" baseline="-25000" dirty="0" smtClean="0"/>
              <a:t> </a:t>
            </a:r>
            <a:r>
              <a:rPr lang="en-US" dirty="0" smtClean="0"/>
              <a:t>and </a:t>
            </a:r>
            <a:r>
              <a:rPr lang="en-US" dirty="0" err="1" smtClean="0"/>
              <a:t>S</a:t>
            </a:r>
            <a:r>
              <a:rPr lang="en-US" baseline="-25000" dirty="0" err="1" smtClean="0"/>
              <a:t>false</a:t>
            </a:r>
            <a:r>
              <a:rPr lang="en-US" dirty="0" smtClean="0"/>
              <a:t> are certificates that can be used to defend the true and false claims.</a:t>
            </a:r>
            <a:endParaRPr lang="en-US" dirty="0"/>
          </a:p>
        </p:txBody>
      </p:sp>
      <p:sp>
        <p:nvSpPr>
          <p:cNvPr id="4" name="Date Placeholder 3"/>
          <p:cNvSpPr>
            <a:spLocks noGrp="1"/>
          </p:cNvSpPr>
          <p:nvPr>
            <p:ph type="dt" sz="half" idx="10"/>
          </p:nvPr>
        </p:nvSpPr>
        <p:spPr/>
        <p:txBody>
          <a:bodyPr/>
          <a:lstStyle/>
          <a:p>
            <a:fld id="{1C9EDDDC-A3D9-4F61-8E12-7D3D30C19E63}"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Avatar for</a:t>
            </a:r>
            <a:br>
              <a:rPr lang="en-US" dirty="0" smtClean="0"/>
            </a:br>
            <a:r>
              <a:rPr lang="en-US" dirty="0" smtClean="0"/>
              <a:t>Saddle Point Lab</a:t>
            </a:r>
            <a:endParaRPr lang="en-US" dirty="0"/>
          </a:p>
        </p:txBody>
      </p:sp>
      <p:sp>
        <p:nvSpPr>
          <p:cNvPr id="3" name="Content Placeholder 2"/>
          <p:cNvSpPr>
            <a:spLocks noGrp="1"/>
          </p:cNvSpPr>
          <p:nvPr>
            <p:ph idx="1"/>
          </p:nvPr>
        </p:nvSpPr>
        <p:spPr/>
        <p:txBody>
          <a:bodyPr/>
          <a:lstStyle/>
          <a:p>
            <a:r>
              <a:rPr lang="en-US" dirty="0" smtClean="0"/>
              <a:t>Defending </a:t>
            </a:r>
            <a:r>
              <a:rPr lang="en-US" dirty="0" err="1" smtClean="0"/>
              <a:t>SaddlePoint</a:t>
            </a:r>
            <a:r>
              <a:rPr lang="en-US" dirty="0" smtClean="0"/>
              <a:t>(c)</a:t>
            </a:r>
          </a:p>
          <a:p>
            <a:pPr lvl="1"/>
            <a:r>
              <a:rPr lang="en-US" dirty="0" smtClean="0"/>
              <a:t>if </a:t>
            </a:r>
            <a:r>
              <a:rPr lang="en-US" dirty="0" err="1" smtClean="0"/>
              <a:t>SaddlePoint</a:t>
            </a:r>
            <a:r>
              <a:rPr lang="en-US" dirty="0" smtClean="0"/>
              <a:t>(c) </a:t>
            </a:r>
          </a:p>
          <a:p>
            <a:pPr lvl="2"/>
            <a:r>
              <a:rPr lang="en-US" dirty="0" smtClean="0"/>
              <a:t>use </a:t>
            </a:r>
            <a:r>
              <a:rPr lang="en-US" dirty="0" err="1" smtClean="0"/>
              <a:t>S</a:t>
            </a:r>
            <a:r>
              <a:rPr lang="en-US" baseline="-25000" dirty="0" err="1" smtClean="0"/>
              <a:t>true</a:t>
            </a:r>
            <a:r>
              <a:rPr lang="en-US" dirty="0" smtClean="0"/>
              <a:t>: when given an x, construct y</a:t>
            </a:r>
          </a:p>
          <a:p>
            <a:pPr lvl="2"/>
            <a:r>
              <a:rPr lang="en-US" dirty="0" smtClean="0"/>
              <a:t>else use </a:t>
            </a:r>
            <a:r>
              <a:rPr lang="en-US" dirty="0" err="1" smtClean="0"/>
              <a:t>S</a:t>
            </a:r>
            <a:r>
              <a:rPr lang="en-US" baseline="-25000" dirty="0" err="1" smtClean="0"/>
              <a:t>false</a:t>
            </a:r>
            <a:r>
              <a:rPr lang="en-US" dirty="0" smtClean="0"/>
              <a:t>: construct x </a:t>
            </a:r>
            <a:endParaRPr lang="en-US" dirty="0"/>
          </a:p>
        </p:txBody>
      </p:sp>
      <p:sp>
        <p:nvSpPr>
          <p:cNvPr id="4" name="Date Placeholder 3"/>
          <p:cNvSpPr>
            <a:spLocks noGrp="1"/>
          </p:cNvSpPr>
          <p:nvPr>
            <p:ph type="dt" sz="half" idx="10"/>
          </p:nvPr>
        </p:nvSpPr>
        <p:spPr/>
        <p:txBody>
          <a:bodyPr/>
          <a:lstStyle/>
          <a:p>
            <a:fld id="{CF97DF12-22C6-49B2-86E5-E736048A868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16.b.jpeg"/>
          <p:cNvPicPr>
            <a:picLocks noGrp="1" noChangeAspect="1"/>
          </p:cNvPicPr>
          <p:nvPr>
            <p:ph idx="1"/>
          </p:nvPr>
        </p:nvPicPr>
        <p:blipFill>
          <a:blip r:embed="rId2" cstate="print"/>
          <a:stretch>
            <a:fillRect/>
          </a:stretch>
        </p:blipFill>
        <p:spPr>
          <a:xfrm>
            <a:off x="609606" y="891388"/>
            <a:ext cx="7543799" cy="5657849"/>
          </a:xfrm>
        </p:spPr>
      </p:pic>
      <p:sp>
        <p:nvSpPr>
          <p:cNvPr id="3" name="Date Placeholder 2"/>
          <p:cNvSpPr>
            <a:spLocks noGrp="1"/>
          </p:cNvSpPr>
          <p:nvPr>
            <p:ph type="dt" sz="half" idx="10"/>
          </p:nvPr>
        </p:nvSpPr>
        <p:spPr/>
        <p:txBody>
          <a:bodyPr/>
          <a:lstStyle/>
          <a:p>
            <a:fld id="{BBA89A17-4FC2-4A59-B056-5F65AD2354F5}"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[4:41:22 PM] Ahmed </a:t>
            </a:r>
            <a:r>
              <a:rPr lang="en-US" dirty="0" err="1" smtClean="0"/>
              <a:t>Abdelmeged</a:t>
            </a:r>
            <a:r>
              <a:rPr lang="en-US" dirty="0" smtClean="0"/>
              <a:t>: </a:t>
            </a:r>
            <a:r>
              <a:rPr lang="en-US" dirty="0" smtClean="0">
                <a:hlinkClick r:id="rId2"/>
              </a:rPr>
              <a:t>http://en.wikipedia.org/wiki/Glicko_rating_system</a:t>
            </a:r>
            <a:endParaRPr lang="en-US" dirty="0" smtClean="0"/>
          </a:p>
          <a:p>
            <a:r>
              <a:rPr lang="en-US" dirty="0" smtClean="0"/>
              <a:t>[4:27:57 PM] Ahmed </a:t>
            </a:r>
            <a:r>
              <a:rPr lang="en-US" dirty="0" err="1" smtClean="0"/>
              <a:t>Abdelmeged</a:t>
            </a:r>
            <a:r>
              <a:rPr lang="en-US" dirty="0" smtClean="0"/>
              <a:t>: </a:t>
            </a:r>
            <a:r>
              <a:rPr lang="en-US" dirty="0" smtClean="0">
                <a:hlinkClick r:id="rId3"/>
              </a:rPr>
              <a:t>http://research.microsoft.com/pubs/67956/NIPS2006_0688.pdf</a:t>
            </a:r>
            <a:endParaRPr lang="en-US" dirty="0" smtClean="0"/>
          </a:p>
          <a:p>
            <a:endParaRPr lang="en-US" dirty="0"/>
          </a:p>
        </p:txBody>
      </p:sp>
      <p:sp>
        <p:nvSpPr>
          <p:cNvPr id="4" name="Date Placeholder 3"/>
          <p:cNvSpPr>
            <a:spLocks noGrp="1"/>
          </p:cNvSpPr>
          <p:nvPr>
            <p:ph type="dt" sz="half" idx="10"/>
          </p:nvPr>
        </p:nvSpPr>
        <p:spPr/>
        <p:txBody>
          <a:bodyPr/>
          <a:lstStyle/>
          <a:p>
            <a:fld id="{EC0CB9EE-0958-4F9B-BEE2-9B834F47D5B2}"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Lieberherr-Specker</a:t>
            </a:r>
            <a:r>
              <a:rPr lang="en-US" dirty="0" smtClean="0"/>
              <a:t> Lab</a:t>
            </a:r>
            <a:endParaRPr lang="en-US" dirty="0"/>
          </a:p>
        </p:txBody>
      </p:sp>
      <p:sp>
        <p:nvSpPr>
          <p:cNvPr id="3" name="Content Placeholder 2"/>
          <p:cNvSpPr>
            <a:spLocks noGrp="1"/>
          </p:cNvSpPr>
          <p:nvPr>
            <p:ph idx="1"/>
          </p:nvPr>
        </p:nvSpPr>
        <p:spPr/>
        <p:txBody>
          <a:bodyPr>
            <a:normAutofit lnSpcReduction="10000"/>
          </a:bodyPr>
          <a:lstStyle/>
          <a:p>
            <a:r>
              <a:rPr lang="en-US" dirty="0" smtClean="0"/>
              <a:t>Parameter: Generalized </a:t>
            </a:r>
            <a:r>
              <a:rPr lang="en-US" dirty="0" err="1" smtClean="0"/>
              <a:t>Satisfiability</a:t>
            </a:r>
            <a:r>
              <a:rPr lang="en-US" dirty="0" smtClean="0"/>
              <a:t> Problem</a:t>
            </a:r>
          </a:p>
          <a:p>
            <a:r>
              <a:rPr lang="en-US" dirty="0" smtClean="0"/>
              <a:t>Given set of relations R</a:t>
            </a:r>
          </a:p>
          <a:p>
            <a:r>
              <a:rPr lang="en-US" dirty="0" smtClean="0"/>
              <a:t>R-formulas, predicate F on R-formulas.</a:t>
            </a:r>
          </a:p>
          <a:p>
            <a:r>
              <a:rPr lang="en-US" dirty="0" err="1" smtClean="0"/>
              <a:t>LSClaim</a:t>
            </a:r>
            <a:r>
              <a:rPr lang="en-US" dirty="0" smtClean="0"/>
              <a:t>(</a:t>
            </a:r>
            <a:r>
              <a:rPr lang="en-US" dirty="0" err="1" smtClean="0"/>
              <a:t>R,F,c</a:t>
            </a:r>
            <a:r>
              <a:rPr lang="en-US" dirty="0" smtClean="0"/>
              <a:t>) = </a:t>
            </a:r>
            <a:r>
              <a:rPr lang="en-US" dirty="0" err="1" smtClean="0"/>
              <a:t>ForAll</a:t>
            </a:r>
            <a:r>
              <a:rPr lang="en-US" dirty="0" smtClean="0"/>
              <a:t> R-formulas s satisfying F(s) Exists assignment J in Assignments(s): </a:t>
            </a:r>
            <a:r>
              <a:rPr lang="en-US" dirty="0" err="1" smtClean="0"/>
              <a:t>fsat</a:t>
            </a:r>
            <a:r>
              <a:rPr lang="en-US" dirty="0" smtClean="0"/>
              <a:t>(</a:t>
            </a:r>
            <a:r>
              <a:rPr lang="en-US" dirty="0" err="1" smtClean="0"/>
              <a:t>s,J</a:t>
            </a:r>
            <a:r>
              <a:rPr lang="en-US" dirty="0" smtClean="0"/>
              <a:t>)&gt;=c.</a:t>
            </a:r>
          </a:p>
          <a:p>
            <a:r>
              <a:rPr lang="en-US" dirty="0" err="1" smtClean="0"/>
              <a:t>LSOptClaim</a:t>
            </a:r>
            <a:r>
              <a:rPr lang="en-US" dirty="0" smtClean="0"/>
              <a:t>(R,F) = Exists c in [0,1]: </a:t>
            </a:r>
            <a:r>
              <a:rPr lang="en-US" dirty="0" err="1" smtClean="0"/>
              <a:t>LSClaim</a:t>
            </a:r>
            <a:r>
              <a:rPr lang="en-US" dirty="0" smtClean="0"/>
              <a:t>(</a:t>
            </a:r>
            <a:r>
              <a:rPr lang="en-US" dirty="0" err="1" smtClean="0"/>
              <a:t>R,F,c</a:t>
            </a:r>
            <a:r>
              <a:rPr lang="en-US" dirty="0" smtClean="0"/>
              <a:t>) and </a:t>
            </a:r>
            <a:r>
              <a:rPr lang="en-US" dirty="0" err="1" smtClean="0"/>
              <a:t>ForAll</a:t>
            </a:r>
            <a:r>
              <a:rPr lang="en-US" dirty="0" smtClean="0"/>
              <a:t> e &gt; 0: </a:t>
            </a:r>
            <a:r>
              <a:rPr lang="en-US" dirty="0" err="1" smtClean="0"/>
              <a:t>LSCLaim</a:t>
            </a:r>
            <a:r>
              <a:rPr lang="en-US" dirty="0" smtClean="0"/>
              <a:t>(</a:t>
            </a:r>
            <a:r>
              <a:rPr lang="en-US" dirty="0" err="1" smtClean="0"/>
              <a:t>R,F,c+e</a:t>
            </a:r>
            <a:r>
              <a:rPr lang="en-US" dirty="0" smtClean="0"/>
              <a:t>)</a:t>
            </a:r>
          </a:p>
        </p:txBody>
      </p:sp>
      <p:sp>
        <p:nvSpPr>
          <p:cNvPr id="4" name="Date Placeholder 3"/>
          <p:cNvSpPr>
            <a:spLocks noGrp="1"/>
          </p:cNvSpPr>
          <p:nvPr>
            <p:ph type="dt" sz="half" idx="10"/>
          </p:nvPr>
        </p:nvSpPr>
        <p:spPr/>
        <p:txBody>
          <a:bodyPr/>
          <a:lstStyle/>
          <a:p>
            <a:fld id="{3A692D37-1A25-4E5F-917D-2C8D7DBFD19C}"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Lieberherr-Specker</a:t>
            </a:r>
            <a:r>
              <a:rPr lang="en-US" dirty="0" smtClean="0"/>
              <a:t> Lab: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Generalized </a:t>
            </a:r>
            <a:r>
              <a:rPr lang="en-US" dirty="0" err="1" smtClean="0"/>
              <a:t>Satisfiability</a:t>
            </a:r>
            <a:r>
              <a:rPr lang="en-US" dirty="0" smtClean="0"/>
              <a:t> Problem</a:t>
            </a:r>
          </a:p>
          <a:p>
            <a:r>
              <a:rPr lang="en-US" dirty="0" smtClean="0"/>
              <a:t>Given set of relations R = or-relations with optionally negated literals</a:t>
            </a:r>
          </a:p>
          <a:p>
            <a:r>
              <a:rPr lang="en-US" dirty="0" smtClean="0"/>
              <a:t>R-formulas are CNFs, predicate F on R-formulas = any pair of clauses is </a:t>
            </a:r>
            <a:r>
              <a:rPr lang="en-US" dirty="0" err="1" smtClean="0"/>
              <a:t>satisfiable</a:t>
            </a:r>
            <a:r>
              <a:rPr lang="en-US" dirty="0" smtClean="0"/>
              <a:t>.</a:t>
            </a:r>
          </a:p>
          <a:p>
            <a:r>
              <a:rPr lang="en-US" dirty="0" err="1" smtClean="0"/>
              <a:t>LSClaim</a:t>
            </a:r>
            <a:r>
              <a:rPr lang="en-US" dirty="0" smtClean="0"/>
              <a:t>(R,F,0.615) = </a:t>
            </a:r>
            <a:r>
              <a:rPr lang="en-US" dirty="0" err="1" smtClean="0"/>
              <a:t>ForAll</a:t>
            </a:r>
            <a:r>
              <a:rPr lang="en-US" dirty="0" smtClean="0"/>
              <a:t> R-formulas s satisfying F(s) Exists assignment J in Assignments(s): </a:t>
            </a:r>
            <a:r>
              <a:rPr lang="en-US" dirty="0" err="1" smtClean="0"/>
              <a:t>fsat</a:t>
            </a:r>
            <a:r>
              <a:rPr lang="en-US" dirty="0" smtClean="0"/>
              <a:t>(</a:t>
            </a:r>
            <a:r>
              <a:rPr lang="en-US" dirty="0" err="1" smtClean="0"/>
              <a:t>s,J</a:t>
            </a:r>
            <a:r>
              <a:rPr lang="en-US" dirty="0" smtClean="0"/>
              <a:t>)&gt;=c.</a:t>
            </a:r>
          </a:p>
          <a:p>
            <a:r>
              <a:rPr lang="en-US" dirty="0" err="1" smtClean="0"/>
              <a:t>LSOptClaim</a:t>
            </a:r>
            <a:r>
              <a:rPr lang="en-US" dirty="0" smtClean="0"/>
              <a:t>(R,F) = Exists c in [0,1]: </a:t>
            </a:r>
            <a:r>
              <a:rPr lang="en-US" dirty="0" err="1" smtClean="0"/>
              <a:t>LSClaim</a:t>
            </a:r>
            <a:r>
              <a:rPr lang="en-US" dirty="0" smtClean="0"/>
              <a:t>(</a:t>
            </a:r>
            <a:r>
              <a:rPr lang="en-US" dirty="0" err="1" smtClean="0"/>
              <a:t>R,F,c</a:t>
            </a:r>
            <a:r>
              <a:rPr lang="en-US" dirty="0" smtClean="0"/>
              <a:t>) and </a:t>
            </a:r>
            <a:r>
              <a:rPr lang="en-US" dirty="0" err="1" smtClean="0"/>
              <a:t>ForAll</a:t>
            </a:r>
            <a:r>
              <a:rPr lang="en-US" dirty="0" smtClean="0"/>
              <a:t> e &gt; 0: !</a:t>
            </a:r>
            <a:r>
              <a:rPr lang="en-US" dirty="0" err="1" smtClean="0"/>
              <a:t>LSCLaim</a:t>
            </a:r>
            <a:r>
              <a:rPr lang="en-US" dirty="0" smtClean="0"/>
              <a:t>(</a:t>
            </a:r>
            <a:r>
              <a:rPr lang="en-US" dirty="0" err="1" smtClean="0"/>
              <a:t>R,F,c+e</a:t>
            </a:r>
            <a:r>
              <a:rPr lang="en-US" dirty="0" smtClean="0"/>
              <a:t>)</a:t>
            </a:r>
          </a:p>
          <a:p>
            <a:pPr lvl="1"/>
            <a:r>
              <a:rPr lang="en-US" dirty="0" smtClean="0"/>
              <a:t>c= (</a:t>
            </a:r>
            <a:r>
              <a:rPr lang="en-US" dirty="0" err="1" smtClean="0"/>
              <a:t>sqrt</a:t>
            </a:r>
            <a:r>
              <a:rPr lang="en-US" dirty="0" smtClean="0"/>
              <a:t>(5)-1)/2= 0.618…</a:t>
            </a:r>
          </a:p>
        </p:txBody>
      </p:sp>
      <p:sp>
        <p:nvSpPr>
          <p:cNvPr id="4" name="Date Placeholder 3"/>
          <p:cNvSpPr>
            <a:spLocks noGrp="1"/>
          </p:cNvSpPr>
          <p:nvPr>
            <p:ph type="dt" sz="half" idx="10"/>
          </p:nvPr>
        </p:nvSpPr>
        <p:spPr/>
        <p:txBody>
          <a:bodyPr/>
          <a:lstStyle/>
          <a:p>
            <a:fld id="{D191A44D-CDE4-4CA0-BAD9-40A3272F4A3C}"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  Lab: Example</a:t>
            </a:r>
            <a:endParaRPr lang="en-US" dirty="0"/>
          </a:p>
        </p:txBody>
      </p:sp>
      <p:sp>
        <p:nvSpPr>
          <p:cNvPr id="3" name="Content Placeholder 2"/>
          <p:cNvSpPr>
            <a:spLocks noGrp="1"/>
          </p:cNvSpPr>
          <p:nvPr>
            <p:ph idx="1"/>
          </p:nvPr>
        </p:nvSpPr>
        <p:spPr/>
        <p:txBody>
          <a:bodyPr>
            <a:normAutofit lnSpcReduction="10000"/>
          </a:bodyPr>
          <a:lstStyle/>
          <a:p>
            <a:r>
              <a:rPr lang="en-US" dirty="0" err="1" smtClean="0"/>
              <a:t>Satisfiability</a:t>
            </a:r>
            <a:r>
              <a:rPr lang="en-US" dirty="0" smtClean="0"/>
              <a:t> Problem, CNFs</a:t>
            </a:r>
          </a:p>
          <a:p>
            <a:r>
              <a:rPr lang="en-US" dirty="0" smtClean="0"/>
              <a:t>Predicate F(</a:t>
            </a:r>
            <a:r>
              <a:rPr lang="en-US" dirty="0" err="1" smtClean="0"/>
              <a:t>k,s</a:t>
            </a:r>
            <a:r>
              <a:rPr lang="en-US" dirty="0" smtClean="0"/>
              <a:t>)) on CNFs = all clauses are of at least length k.</a:t>
            </a:r>
          </a:p>
          <a:p>
            <a:r>
              <a:rPr lang="en-US" dirty="0" err="1" smtClean="0"/>
              <a:t>JClaim</a:t>
            </a:r>
            <a:r>
              <a:rPr lang="en-US" dirty="0" smtClean="0"/>
              <a:t>(</a:t>
            </a:r>
            <a:r>
              <a:rPr lang="en-US" dirty="0" err="1" smtClean="0"/>
              <a:t>k,c</a:t>
            </a:r>
            <a:r>
              <a:rPr lang="en-US" dirty="0" smtClean="0"/>
              <a:t>) = </a:t>
            </a:r>
            <a:r>
              <a:rPr lang="en-US" dirty="0" err="1" smtClean="0"/>
              <a:t>ForAll</a:t>
            </a:r>
            <a:r>
              <a:rPr lang="en-US" dirty="0" smtClean="0"/>
              <a:t> CNFs s satisfying F(</a:t>
            </a:r>
            <a:r>
              <a:rPr lang="en-US" dirty="0" err="1" smtClean="0"/>
              <a:t>k,s</a:t>
            </a:r>
            <a:r>
              <a:rPr lang="en-US" dirty="0" smtClean="0"/>
              <a:t>) Exists assignment J in Assignments(s): </a:t>
            </a:r>
            <a:r>
              <a:rPr lang="en-US" dirty="0" err="1" smtClean="0"/>
              <a:t>fsat</a:t>
            </a:r>
            <a:r>
              <a:rPr lang="en-US" dirty="0" smtClean="0"/>
              <a:t>(</a:t>
            </a:r>
            <a:r>
              <a:rPr lang="en-US" dirty="0" err="1" smtClean="0"/>
              <a:t>s,J</a:t>
            </a:r>
            <a:r>
              <a:rPr lang="en-US" dirty="0" smtClean="0"/>
              <a:t>)&gt;=c.</a:t>
            </a:r>
          </a:p>
          <a:p>
            <a:r>
              <a:rPr lang="en-US" dirty="0" err="1" smtClean="0"/>
              <a:t>JOptClaim</a:t>
            </a:r>
            <a:r>
              <a:rPr lang="en-US" dirty="0" smtClean="0"/>
              <a:t>(k) = Exists c in [0,1]: </a:t>
            </a:r>
            <a:r>
              <a:rPr lang="en-US" dirty="0" err="1" smtClean="0"/>
              <a:t>JClaim</a:t>
            </a:r>
            <a:r>
              <a:rPr lang="en-US" dirty="0" smtClean="0"/>
              <a:t>(</a:t>
            </a:r>
            <a:r>
              <a:rPr lang="en-US" dirty="0" err="1" smtClean="0"/>
              <a:t>k,c</a:t>
            </a:r>
            <a:r>
              <a:rPr lang="en-US" dirty="0" smtClean="0"/>
              <a:t>) and </a:t>
            </a:r>
            <a:r>
              <a:rPr lang="en-US" dirty="0" err="1" smtClean="0"/>
              <a:t>ForAll</a:t>
            </a:r>
            <a:r>
              <a:rPr lang="en-US" dirty="0" smtClean="0"/>
              <a:t> e &gt; 0: !</a:t>
            </a:r>
            <a:r>
              <a:rPr lang="en-US" dirty="0" err="1" smtClean="0"/>
              <a:t>JCLaim</a:t>
            </a:r>
            <a:r>
              <a:rPr lang="en-US" dirty="0" smtClean="0"/>
              <a:t>(</a:t>
            </a:r>
            <a:r>
              <a:rPr lang="en-US" dirty="0" err="1"/>
              <a:t>k</a:t>
            </a:r>
            <a:r>
              <a:rPr lang="en-US" dirty="0" err="1" smtClean="0"/>
              <a:t>,c+e</a:t>
            </a:r>
            <a:r>
              <a:rPr lang="en-US" dirty="0" smtClean="0"/>
              <a:t>)</a:t>
            </a:r>
          </a:p>
          <a:p>
            <a:pPr lvl="1"/>
            <a:r>
              <a:rPr lang="en-US" dirty="0" smtClean="0"/>
              <a:t>c= 1-(1/2^k)) </a:t>
            </a:r>
          </a:p>
        </p:txBody>
      </p:sp>
      <p:sp>
        <p:nvSpPr>
          <p:cNvPr id="4" name="Date Placeholder 3"/>
          <p:cNvSpPr>
            <a:spLocks noGrp="1"/>
          </p:cNvSpPr>
          <p:nvPr>
            <p:ph type="dt" sz="half" idx="10"/>
          </p:nvPr>
        </p:nvSpPr>
        <p:spPr/>
        <p:txBody>
          <a:bodyPr/>
          <a:lstStyle/>
          <a:p>
            <a:fld id="{3814EFD8-B4B6-4780-B2D8-5A3111AE4CC4}"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with Forced Players</a:t>
            </a:r>
            <a:endParaRPr lang="en-US" dirty="0"/>
          </a:p>
        </p:txBody>
      </p:sp>
      <p:graphicFrame>
        <p:nvGraphicFramePr>
          <p:cNvPr id="4" name="Content Placeholder 3"/>
          <p:cNvGraphicFramePr>
            <a:graphicFrameLocks noGrp="1"/>
          </p:cNvGraphicFramePr>
          <p:nvPr>
            <p:ph idx="1"/>
          </p:nvPr>
        </p:nvGraphicFramePr>
        <p:xfrm>
          <a:off x="457200" y="1600200"/>
          <a:ext cx="7315200" cy="2220276"/>
        </p:xfrm>
        <a:graphic>
          <a:graphicData uri="http://schemas.openxmlformats.org/drawingml/2006/table">
            <a:tbl>
              <a:tblPr firstRow="1" bandRow="1">
                <a:tableStyleId>{5C22544A-7EE6-4342-B048-85BDC9FD1C3A}</a:tableStyleId>
              </a:tblPr>
              <a:tblGrid>
                <a:gridCol w="1463040"/>
                <a:gridCol w="1463040"/>
                <a:gridCol w="883920"/>
                <a:gridCol w="838200"/>
                <a:gridCol w="2667000"/>
              </a:tblGrid>
              <a:tr h="370046">
                <a:tc>
                  <a:txBody>
                    <a:bodyPr/>
                    <a:lstStyle/>
                    <a:p>
                      <a:r>
                        <a:rPr lang="en-US" sz="1800" dirty="0" smtClean="0"/>
                        <a:t>forced</a:t>
                      </a:r>
                      <a:endParaRPr lang="en-US" sz="1800" dirty="0"/>
                    </a:p>
                  </a:txBody>
                  <a:tcPr/>
                </a:tc>
                <a:tc>
                  <a:txBody>
                    <a:bodyPr/>
                    <a:lstStyle/>
                    <a:p>
                      <a:endParaRPr lang="en-US" sz="1800" dirty="0"/>
                    </a:p>
                  </a:txBody>
                  <a:tcPr/>
                </a:tc>
                <a:tc>
                  <a:txBody>
                    <a:bodyPr/>
                    <a:lstStyle/>
                    <a:p>
                      <a:r>
                        <a:rPr lang="en-US" sz="1800" dirty="0" smtClean="0"/>
                        <a:t>payoff</a:t>
                      </a:r>
                      <a:endParaRPr lang="en-US" sz="1800" dirty="0"/>
                    </a:p>
                  </a:txBody>
                  <a:tcPr/>
                </a:tc>
                <a:tc>
                  <a:txBody>
                    <a:bodyPr/>
                    <a:lstStyle/>
                    <a:p>
                      <a:endParaRPr lang="en-US" sz="1800"/>
                    </a:p>
                  </a:txBody>
                  <a:tcPr/>
                </a:tc>
                <a:tc>
                  <a:txBody>
                    <a:bodyPr/>
                    <a:lstStyle/>
                    <a:p>
                      <a:r>
                        <a:rPr lang="en-US" sz="1800" dirty="0" smtClean="0"/>
                        <a:t>correct position </a:t>
                      </a:r>
                      <a:endParaRPr lang="en-US" sz="1800" dirty="0"/>
                    </a:p>
                  </a:txBody>
                  <a:tcPr/>
                </a:tc>
              </a:tr>
              <a:tr h="370046">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w</a:t>
                      </a:r>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t>w</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N/A</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t>N/A</a:t>
                      </a:r>
                      <a:endParaRPr lang="en-US" sz="1800" dirty="0"/>
                    </a:p>
                  </a:txBody>
                  <a:tcPr/>
                </a:tc>
              </a:tr>
            </a:tbl>
          </a:graphicData>
        </a:graphic>
      </p:graphicFrame>
      <p:sp>
        <p:nvSpPr>
          <p:cNvPr id="5" name="Date Placeholder 4"/>
          <p:cNvSpPr>
            <a:spLocks noGrp="1"/>
          </p:cNvSpPr>
          <p:nvPr>
            <p:ph type="dt" sz="half" idx="10"/>
          </p:nvPr>
        </p:nvSpPr>
        <p:spPr/>
        <p:txBody>
          <a:bodyPr/>
          <a:lstStyle/>
          <a:p>
            <a:fld id="{1A980EE5-43C1-4F78-892C-E8B0FB819ED6}"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Table</a:t>
            </a:r>
            <a:endParaRPr lang="en-US" dirty="0"/>
          </a:p>
        </p:txBody>
      </p:sp>
      <p:graphicFrame>
        <p:nvGraphicFramePr>
          <p:cNvPr id="4" name="Content Placeholder 3"/>
          <p:cNvGraphicFramePr>
            <a:graphicFrameLocks noGrp="1"/>
          </p:cNvGraphicFramePr>
          <p:nvPr>
            <p:ph idx="1"/>
          </p:nvPr>
        </p:nvGraphicFramePr>
        <p:xfrm>
          <a:off x="457200" y="1600200"/>
          <a:ext cx="7315200" cy="2220276"/>
        </p:xfrm>
        <a:graphic>
          <a:graphicData uri="http://schemas.openxmlformats.org/drawingml/2006/table">
            <a:tbl>
              <a:tblPr firstRow="1" bandRow="1">
                <a:tableStyleId>{5C22544A-7EE6-4342-B048-85BDC9FD1C3A}</a:tableStyleId>
              </a:tblPr>
              <a:tblGrid>
                <a:gridCol w="1463040"/>
                <a:gridCol w="1463040"/>
                <a:gridCol w="883920"/>
                <a:gridCol w="838200"/>
                <a:gridCol w="2667000"/>
              </a:tblGrid>
              <a:tr h="370046">
                <a:tc>
                  <a:txBody>
                    <a:bodyPr/>
                    <a:lstStyle/>
                    <a:p>
                      <a:r>
                        <a:rPr lang="en-US" sz="1800" dirty="0" smtClean="0"/>
                        <a:t>forced</a:t>
                      </a:r>
                      <a:endParaRPr lang="en-US" sz="1800" dirty="0"/>
                    </a:p>
                  </a:txBody>
                  <a:tcPr/>
                </a:tc>
                <a:tc>
                  <a:txBody>
                    <a:bodyPr/>
                    <a:lstStyle/>
                    <a:p>
                      <a:endParaRPr lang="en-US" sz="1800" dirty="0"/>
                    </a:p>
                  </a:txBody>
                  <a:tcPr/>
                </a:tc>
                <a:tc>
                  <a:txBody>
                    <a:bodyPr/>
                    <a:lstStyle/>
                    <a:p>
                      <a:r>
                        <a:rPr lang="en-US" sz="1800" dirty="0" smtClean="0"/>
                        <a:t>payoff</a:t>
                      </a:r>
                      <a:endParaRPr lang="en-US" sz="1800" dirty="0"/>
                    </a:p>
                  </a:txBody>
                  <a:tcPr/>
                </a:tc>
                <a:tc>
                  <a:txBody>
                    <a:bodyPr/>
                    <a:lstStyle/>
                    <a:p>
                      <a:endParaRPr lang="en-US" sz="1800"/>
                    </a:p>
                  </a:txBody>
                  <a:tcPr/>
                </a:tc>
                <a:tc>
                  <a:txBody>
                    <a:bodyPr/>
                    <a:lstStyle/>
                    <a:p>
                      <a:r>
                        <a:rPr lang="en-US" sz="1800" dirty="0" smtClean="0"/>
                        <a:t>Explanation</a:t>
                      </a:r>
                      <a:endParaRPr lang="en-US" sz="1800" dirty="0"/>
                    </a:p>
                  </a:txBody>
                  <a:tcPr/>
                </a:tc>
              </a:tr>
              <a:tr h="370046">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 =</a:t>
                      </a:r>
                      <a:r>
                        <a:rPr lang="en-US" sz="1800" baseline="0" dirty="0" smtClean="0"/>
                        <a:t> loser</a:t>
                      </a:r>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!w is self-contradictory (1)</a:t>
                      </a:r>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t>!w is handicapped (2)</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!w</a:t>
                      </a:r>
                      <a:r>
                        <a:rPr lang="en-US" sz="1800" baseline="0" dirty="0" smtClean="0"/>
                        <a:t> is self-contradictory (3)</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solidFill>
                            <a:srgbClr val="FF0000"/>
                          </a:solidFill>
                        </a:rPr>
                        <a:t>exclude, not needed (4)</a:t>
                      </a:r>
                      <a:endParaRPr lang="en-US" sz="1800" dirty="0">
                        <a:solidFill>
                          <a:srgbClr val="FF0000"/>
                        </a:solidFill>
                      </a:endParaRPr>
                    </a:p>
                  </a:txBody>
                  <a:tcPr/>
                </a:tc>
              </a:tr>
            </a:tbl>
          </a:graphicData>
        </a:graphic>
      </p:graphicFrame>
      <p:sp>
        <p:nvSpPr>
          <p:cNvPr id="5" name="TextBox 4"/>
          <p:cNvSpPr txBox="1"/>
          <p:nvPr/>
        </p:nvSpPr>
        <p:spPr>
          <a:xfrm>
            <a:off x="609600" y="4495801"/>
            <a:ext cx="6664472" cy="654986"/>
          </a:xfrm>
          <a:prstGeom prst="rect">
            <a:avLst/>
          </a:prstGeom>
          <a:noFill/>
        </p:spPr>
        <p:txBody>
          <a:bodyPr wrap="none" lIns="91411" tIns="45706" rIns="91411" bIns="45706" rtlCol="0">
            <a:spAutoFit/>
          </a:bodyPr>
          <a:lstStyle/>
          <a:p>
            <a:r>
              <a:rPr lang="en-US" dirty="0" smtClean="0"/>
              <a:t>winner who gets a point is better than the loser. A self-contradictory</a:t>
            </a:r>
          </a:p>
          <a:p>
            <a:r>
              <a:rPr lang="en-US" dirty="0" smtClean="0"/>
              <a:t>player is weaker than the winner.</a:t>
            </a:r>
            <a:endParaRPr lang="en-US" dirty="0"/>
          </a:p>
        </p:txBody>
      </p:sp>
      <p:sp>
        <p:nvSpPr>
          <p:cNvPr id="6" name="Date Placeholder 5"/>
          <p:cNvSpPr>
            <a:spLocks noGrp="1"/>
          </p:cNvSpPr>
          <p:nvPr>
            <p:ph type="dt" sz="half" idx="10"/>
          </p:nvPr>
        </p:nvSpPr>
        <p:spPr/>
        <p:txBody>
          <a:bodyPr/>
          <a:lstStyle/>
          <a:p>
            <a:fld id="{2A963C8E-6384-485B-A367-215248D3D608}" type="datetime1">
              <a:rPr lang="en-US" smtClean="0"/>
              <a:pPr/>
              <a:t>8/4/2013</a:t>
            </a:fld>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(continued 2)</a:t>
            </a:r>
            <a:endParaRPr lang="en-US" dirty="0"/>
          </a:p>
        </p:txBody>
      </p:sp>
      <p:sp>
        <p:nvSpPr>
          <p:cNvPr id="3" name="Content Placeholder 2"/>
          <p:cNvSpPr>
            <a:spLocks noGrp="1"/>
          </p:cNvSpPr>
          <p:nvPr>
            <p:ph idx="1"/>
          </p:nvPr>
        </p:nvSpPr>
        <p:spPr/>
        <p:txBody>
          <a:bodyPr>
            <a:normAutofit/>
          </a:bodyPr>
          <a:lstStyle/>
          <a:p>
            <a:r>
              <a:rPr lang="en-US" dirty="0" smtClean="0">
                <a:ea typeface="Apple Symbols" charset="0"/>
                <a:cs typeface="Apple Symbols" charset="0"/>
              </a:rPr>
              <a:t>φ(c </a:t>
            </a:r>
            <a:r>
              <a:rPr lang="en-US" dirty="0" smtClean="0">
                <a:ea typeface="Apple Symbols" charset="0"/>
                <a:cs typeface="Apple Symbols" charset="0"/>
              </a:rPr>
              <a:t>∈</a:t>
            </a:r>
            <a:r>
              <a:rPr lang="en-US" dirty="0" smtClean="0">
                <a:ea typeface="Apple Symbols" charset="0"/>
                <a:cs typeface="Apple Symbols" charset="0"/>
              </a:rPr>
              <a:t> C)=</a:t>
            </a:r>
            <a:r>
              <a:rPr lang="en-US" dirty="0" smtClean="0">
                <a:ea typeface="Apple Symbols" charset="0"/>
                <a:cs typeface="Apple Symbols" charset="0"/>
              </a:rPr>
              <a:t> </a:t>
            </a:r>
            <a:r>
              <a:rPr lang="en-US" dirty="0" smtClean="0">
                <a:ea typeface="Apple Symbols" charset="0"/>
                <a:cs typeface="Apple Symbols" charset="0"/>
              </a:rPr>
              <a:t>∀ x </a:t>
            </a:r>
            <a:r>
              <a:rPr lang="en-US" dirty="0" smtClean="0">
                <a:ea typeface="Apple Symbols" charset="0"/>
                <a:cs typeface="Apple Symbols" charset="0"/>
              </a:rPr>
              <a:t>∈</a:t>
            </a:r>
            <a:r>
              <a:rPr lang="en-US" dirty="0" smtClean="0">
                <a:ea typeface="Apple Symbols" charset="0"/>
                <a:cs typeface="Apple Symbols" charset="0"/>
              </a:rPr>
              <a:t> X   ∃ </a:t>
            </a:r>
            <a:r>
              <a:rPr lang="en-US" dirty="0" smtClean="0">
                <a:ea typeface="Apple Symbols" charset="0"/>
                <a:cs typeface="Apple Symbols" charset="0"/>
              </a:rPr>
              <a:t>y ∈ </a:t>
            </a:r>
            <a:r>
              <a:rPr lang="en-US" dirty="0" smtClean="0">
                <a:ea typeface="Apple Symbols" charset="0"/>
                <a:cs typeface="Apple Symbols" charset="0"/>
              </a:rPr>
              <a:t>Y : p(</a:t>
            </a:r>
            <a:r>
              <a:rPr lang="en-US" dirty="0" err="1" smtClean="0">
                <a:ea typeface="Apple Symbols" charset="0"/>
                <a:cs typeface="Apple Symbols" charset="0"/>
              </a:rPr>
              <a:t>x,y,c</a:t>
            </a:r>
            <a:r>
              <a:rPr lang="en-US" dirty="0" smtClean="0">
                <a:ea typeface="Apple Symbols" charset="0"/>
                <a:cs typeface="Apple Symbols" charset="0"/>
              </a:rPr>
              <a:t>)</a:t>
            </a:r>
          </a:p>
          <a:p>
            <a:pPr lvl="1"/>
            <a:r>
              <a:rPr lang="en-US" dirty="0" smtClean="0">
                <a:ea typeface="Apple Symbols" charset="0"/>
                <a:cs typeface="Apple Symbols" charset="0"/>
              </a:rPr>
              <a:t>A(</a:t>
            </a:r>
            <a:r>
              <a:rPr lang="en-US" dirty="0" err="1" smtClean="0">
                <a:ea typeface="Apple Symbols" charset="0"/>
                <a:cs typeface="Apple Symbols" charset="0"/>
              </a:rPr>
              <a:t>lexandru</a:t>
            </a:r>
            <a:r>
              <a:rPr lang="en-US" dirty="0" smtClean="0">
                <a:ea typeface="Apple Symbols" charset="0"/>
                <a:cs typeface="Apple Symbols" charset="0"/>
              </a:rPr>
              <a:t>): 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1"/>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true: verifier</a:t>
            </a:r>
          </a:p>
          <a:p>
            <a:pPr lvl="1"/>
            <a:r>
              <a:rPr lang="en-US" dirty="0" smtClean="0">
                <a:ea typeface="Apple Symbols" charset="0"/>
                <a:cs typeface="Apple Symbols" charset="0"/>
              </a:rPr>
              <a:t>Experiment 2</a:t>
            </a:r>
          </a:p>
          <a:p>
            <a:pPr lvl="2"/>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2"/>
            <a:r>
              <a:rPr lang="en-US" dirty="0" smtClean="0">
                <a:ea typeface="Apple Symbols" charset="0"/>
                <a:cs typeface="Apple Symbols" charset="0"/>
              </a:rPr>
              <a:t>A(</a:t>
            </a:r>
            <a:r>
              <a:rPr lang="en-US" dirty="0" err="1" smtClean="0">
                <a:ea typeface="Apple Symbols" charset="0"/>
                <a:cs typeface="Apple Symbols" charset="0"/>
              </a:rPr>
              <a:t>lexandru</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false: forced falsifier</a:t>
            </a:r>
          </a:p>
          <a:p>
            <a:pPr lvl="3"/>
            <a:r>
              <a:rPr lang="en-US" dirty="0" smtClean="0">
                <a:ea typeface="Apple Symbols" charset="0"/>
                <a:cs typeface="Apple Symbols" charset="0"/>
              </a:rPr>
              <a:t>A:x</a:t>
            </a:r>
            <a:r>
              <a:rPr lang="en-US" baseline="-25000" dirty="0" smtClean="0">
                <a:ea typeface="Apple Symbols" charset="0"/>
                <a:cs typeface="Apple Symbols" charset="0"/>
              </a:rPr>
              <a:t>2</a:t>
            </a:r>
            <a:r>
              <a:rPr lang="en-US" baseline="-25000" dirty="0" smtClean="0">
                <a:ea typeface="Apple Symbols" charset="0"/>
                <a:cs typeface="Apple Symbols" charset="0"/>
              </a:rPr>
              <a:t> </a:t>
            </a:r>
            <a:r>
              <a:rPr lang="en-US" dirty="0" smtClean="0">
                <a:ea typeface="Apple Symbols" charset="0"/>
                <a:cs typeface="Apple Symbols" charset="0"/>
              </a:rPr>
              <a:t>K:y</a:t>
            </a:r>
            <a:r>
              <a:rPr lang="en-US" baseline="-25000" dirty="0" smtClean="0">
                <a:ea typeface="Apple Symbols" charset="0"/>
                <a:cs typeface="Apple Symbols" charset="0"/>
              </a:rPr>
              <a:t>2</a:t>
            </a:r>
            <a:r>
              <a:rPr lang="en-US" baseline="-25000" dirty="0" smtClean="0">
                <a:ea typeface="Apple Symbols" charset="0"/>
                <a:cs typeface="Apple Symbols" charset="0"/>
              </a:rPr>
              <a:t>   </a:t>
            </a:r>
            <a:r>
              <a:rPr lang="en-US" dirty="0" smtClean="0">
                <a:ea typeface="Apple Symbols" charset="0"/>
                <a:cs typeface="Apple Symbols" charset="0"/>
              </a:rPr>
              <a:t>p(x</a:t>
            </a:r>
            <a:r>
              <a:rPr lang="en-US" baseline="-25000" dirty="0" smtClean="0">
                <a:ea typeface="Apple Symbols" charset="0"/>
                <a:cs typeface="Apple Symbols" charset="0"/>
              </a:rPr>
              <a:t>2</a:t>
            </a:r>
            <a:r>
              <a:rPr lang="en-US" dirty="0" smtClean="0">
                <a:ea typeface="Apple Symbols" charset="0"/>
                <a:cs typeface="Apple Symbols" charset="0"/>
              </a:rPr>
              <a:t>,y</a:t>
            </a:r>
            <a:r>
              <a:rPr lang="en-US" baseline="-25000" dirty="0" smtClean="0">
                <a:ea typeface="Apple Symbols" charset="0"/>
                <a:cs typeface="Apple Symbols" charset="0"/>
              </a:rPr>
              <a:t>2</a:t>
            </a:r>
            <a:r>
              <a:rPr lang="en-US" dirty="0" smtClean="0">
                <a:ea typeface="Apple Symbols" charset="0"/>
                <a:cs typeface="Apple Symbols" charset="0"/>
              </a:rPr>
              <a:t>,c</a:t>
            </a:r>
            <a:r>
              <a:rPr lang="en-US" baseline="-25000" dirty="0" smtClean="0">
                <a:ea typeface="Apple Symbols" charset="0"/>
                <a:cs typeface="Apple Symbols" charset="0"/>
              </a:rPr>
              <a:t>0</a:t>
            </a:r>
            <a:r>
              <a:rPr lang="en-US" dirty="0" smtClean="0">
                <a:ea typeface="Apple Symbols" charset="0"/>
                <a:cs typeface="Apple Symbols" charset="0"/>
              </a:rPr>
              <a:t>) false</a:t>
            </a:r>
          </a:p>
          <a:p>
            <a:pPr lvl="4"/>
            <a:r>
              <a:rPr lang="en-US" dirty="0" err="1" smtClean="0">
                <a:ea typeface="Apple Symbols" charset="0"/>
                <a:cs typeface="Apple Symbols" charset="0"/>
              </a:rPr>
              <a:t>Alexandru</a:t>
            </a:r>
            <a:r>
              <a:rPr lang="en-US" dirty="0" smtClean="0">
                <a:ea typeface="Apple Symbols" charset="0"/>
                <a:cs typeface="Apple Symbols" charset="0"/>
              </a:rPr>
              <a:t> wins but no evidence that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false.</a:t>
            </a:r>
            <a:endParaRPr lang="en-US" dirty="0" smtClean="0">
              <a:ea typeface="Apple Symbols" charset="0"/>
              <a:cs typeface="Apple Symbols" charset="0"/>
            </a:endParaRPr>
          </a:p>
          <a:p>
            <a:pPr lvl="2"/>
            <a:endParaRPr lang="en-US" dirty="0" smtClean="0">
              <a:ea typeface="Apple Symbols" charset="0"/>
              <a:cs typeface="Apple Symbols" charset="0"/>
            </a:endParaRPr>
          </a:p>
          <a:p>
            <a:pPr lvl="1"/>
            <a:endParaRPr lang="en-US" baseline="-25000" dirty="0" smtClean="0">
              <a:ea typeface="Apple Symbols" charset="0"/>
              <a:cs typeface="Apple Symbols" charset="0"/>
            </a:endParaRP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CUP algorithm.</a:t>
            </a:r>
          </a:p>
          <a:p>
            <a:r>
              <a:rPr lang="en-US" dirty="0" smtClean="0"/>
              <a:t>claim c.</a:t>
            </a:r>
          </a:p>
          <a:p>
            <a:r>
              <a:rPr lang="en-US" dirty="0" smtClean="0"/>
              <a:t>ask for positions: verifiers and falsifiers.</a:t>
            </a:r>
          </a:p>
          <a:p>
            <a:r>
              <a:rPr lang="en-US" dirty="0" smtClean="0"/>
              <a:t>Determine the two best of each.</a:t>
            </a:r>
          </a:p>
          <a:p>
            <a:r>
              <a:rPr lang="en-US" dirty="0" smtClean="0"/>
              <a:t>Play 10 games between the two best  verifiers and choose the one with the highest winning ratio.</a:t>
            </a:r>
          </a:p>
          <a:p>
            <a:r>
              <a:rPr lang="en-US" dirty="0" smtClean="0"/>
              <a:t>Same for falsifiers.</a:t>
            </a:r>
          </a:p>
          <a:p>
            <a:r>
              <a:rPr lang="en-US" dirty="0" smtClean="0"/>
              <a:t>The top verifier plays against the top falsifier.</a:t>
            </a:r>
            <a:endParaRPr lang="en-US" dirty="0"/>
          </a:p>
        </p:txBody>
      </p:sp>
      <p:sp>
        <p:nvSpPr>
          <p:cNvPr id="4" name="Date Placeholder 3"/>
          <p:cNvSpPr>
            <a:spLocks noGrp="1"/>
          </p:cNvSpPr>
          <p:nvPr>
            <p:ph type="dt" sz="half" idx="10"/>
          </p:nvPr>
        </p:nvSpPr>
        <p:spPr/>
        <p:txBody>
          <a:bodyPr/>
          <a:lstStyle/>
          <a:p>
            <a:fld id="{5F41C98D-8184-43F1-A24C-4072F61865AE}"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Kinds: Avatars</a:t>
            </a:r>
            <a:endParaRPr lang="en-US" dirty="0"/>
          </a:p>
        </p:txBody>
      </p:sp>
      <p:sp>
        <p:nvSpPr>
          <p:cNvPr id="3" name="Content Placeholder 2"/>
          <p:cNvSpPr>
            <a:spLocks noGrp="1"/>
          </p:cNvSpPr>
          <p:nvPr>
            <p:ph idx="1"/>
          </p:nvPr>
        </p:nvSpPr>
        <p:spPr/>
        <p:txBody>
          <a:bodyPr/>
          <a:lstStyle/>
          <a:p>
            <a:r>
              <a:rPr lang="en-US" dirty="0" smtClean="0"/>
              <a:t>Winning strategy is revealed by </a:t>
            </a:r>
            <a:r>
              <a:rPr lang="en-US" dirty="0"/>
              <a:t>s</a:t>
            </a:r>
            <a:r>
              <a:rPr lang="en-US" dirty="0" smtClean="0"/>
              <a:t>emantic game. Those claims cannot be played multiple times.</a:t>
            </a:r>
          </a:p>
          <a:p>
            <a:pPr lvl="1"/>
            <a:r>
              <a:rPr lang="en-US" dirty="0" smtClean="0"/>
              <a:t>Claims of the form: Exists d in D: p(d).</a:t>
            </a:r>
            <a:endParaRPr lang="en-US" dirty="0"/>
          </a:p>
        </p:txBody>
      </p:sp>
      <p:sp>
        <p:nvSpPr>
          <p:cNvPr id="4" name="Date Placeholder 3"/>
          <p:cNvSpPr>
            <a:spLocks noGrp="1"/>
          </p:cNvSpPr>
          <p:nvPr>
            <p:ph type="dt" sz="half" idx="10"/>
          </p:nvPr>
        </p:nvSpPr>
        <p:spPr/>
        <p:txBody>
          <a:bodyPr/>
          <a:lstStyle/>
          <a:p>
            <a:fld id="{4287F3C8-E94E-4406-B25D-98E0165EC888}"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SCG</a:t>
            </a:r>
            <a:endParaRPr lang="en-US" dirty="0"/>
          </a:p>
        </p:txBody>
      </p:sp>
      <p:sp>
        <p:nvSpPr>
          <p:cNvPr id="3" name="Content Placeholder 2"/>
          <p:cNvSpPr>
            <a:spLocks noGrp="1"/>
          </p:cNvSpPr>
          <p:nvPr>
            <p:ph idx="1"/>
          </p:nvPr>
        </p:nvSpPr>
        <p:spPr/>
        <p:txBody>
          <a:bodyPr/>
          <a:lstStyle/>
          <a:p>
            <a:r>
              <a:rPr lang="en-US" dirty="0" smtClean="0"/>
              <a:t>We postulate games that produce two classes of evidence:</a:t>
            </a:r>
          </a:p>
          <a:p>
            <a:pPr lvl="1"/>
            <a:r>
              <a:rPr lang="en-US" dirty="0" smtClean="0"/>
              <a:t>the winner is stronger than the loser</a:t>
            </a:r>
          </a:p>
          <a:p>
            <a:pPr lvl="1"/>
            <a:r>
              <a:rPr lang="en-US" dirty="0" smtClean="0"/>
              <a:t>the winner’s position is the correct position</a:t>
            </a:r>
          </a:p>
          <a:p>
            <a:r>
              <a:rPr lang="en-US" dirty="0" smtClean="0"/>
              <a:t>Admissibility contexts</a:t>
            </a:r>
            <a:endParaRPr lang="en-US" dirty="0"/>
          </a:p>
        </p:txBody>
      </p:sp>
      <p:sp>
        <p:nvSpPr>
          <p:cNvPr id="4" name="Date Placeholder 3"/>
          <p:cNvSpPr>
            <a:spLocks noGrp="1"/>
          </p:cNvSpPr>
          <p:nvPr>
            <p:ph type="dt" sz="half" idx="10"/>
          </p:nvPr>
        </p:nvSpPr>
        <p:spPr/>
        <p:txBody>
          <a:bodyPr/>
          <a:lstStyle/>
          <a:p>
            <a:fld id="{CA8E5A13-E7A0-472E-959A-8D6E8CA4D944}"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SCG</a:t>
            </a:r>
            <a:endParaRPr lang="en-US" dirty="0"/>
          </a:p>
        </p:txBody>
      </p:sp>
      <p:sp>
        <p:nvSpPr>
          <p:cNvPr id="3" name="Content Placeholder 2"/>
          <p:cNvSpPr>
            <a:spLocks noGrp="1"/>
          </p:cNvSpPr>
          <p:nvPr>
            <p:ph idx="1"/>
          </p:nvPr>
        </p:nvSpPr>
        <p:spPr/>
        <p:txBody>
          <a:bodyPr>
            <a:normAutofit lnSpcReduction="10000"/>
          </a:bodyPr>
          <a:lstStyle/>
          <a:p>
            <a:r>
              <a:rPr lang="en-US" dirty="0" smtClean="0"/>
              <a:t>based on two-person games</a:t>
            </a:r>
          </a:p>
          <a:p>
            <a:r>
              <a:rPr lang="en-US" dirty="0" smtClean="0"/>
              <a:t>adds a </a:t>
            </a:r>
          </a:p>
          <a:p>
            <a:pPr lvl="1"/>
            <a:r>
              <a:rPr lang="en-US" dirty="0" smtClean="0"/>
              <a:t>Position Selection Mechanism (PSM)</a:t>
            </a:r>
          </a:p>
          <a:p>
            <a:pPr lvl="2"/>
            <a:r>
              <a:rPr lang="en-US" dirty="0" smtClean="0"/>
              <a:t>Minimize number of forced players</a:t>
            </a:r>
          </a:p>
          <a:p>
            <a:pPr lvl="2"/>
            <a:r>
              <a:rPr lang="en-US" dirty="0" smtClean="0"/>
              <a:t>Table: Forced Scoring</a:t>
            </a:r>
          </a:p>
          <a:p>
            <a:pPr lvl="1"/>
            <a:r>
              <a:rPr lang="en-US" dirty="0" smtClean="0"/>
              <a:t>Tournament Mechanism (TM) </a:t>
            </a:r>
          </a:p>
          <a:p>
            <a:pPr lvl="2"/>
            <a:r>
              <a:rPr lang="en-US" dirty="0" smtClean="0"/>
              <a:t>Scheduler (SCD)</a:t>
            </a:r>
          </a:p>
          <a:p>
            <a:pPr lvl="2"/>
            <a:r>
              <a:rPr lang="en-US" dirty="0" smtClean="0"/>
              <a:t>User Evaluator (UE)</a:t>
            </a:r>
          </a:p>
          <a:p>
            <a:pPr lvl="2"/>
            <a:r>
              <a:rPr lang="en-US" dirty="0" smtClean="0"/>
              <a:t>Claim Evaluator (CE)</a:t>
            </a:r>
          </a:p>
          <a:p>
            <a:pPr lvl="3"/>
            <a:r>
              <a:rPr lang="en-US" dirty="0" smtClean="0"/>
              <a:t>Meritocratic: Degree of </a:t>
            </a:r>
            <a:r>
              <a:rPr lang="en-US" dirty="0" err="1" smtClean="0"/>
              <a:t>Meritocrcy</a:t>
            </a:r>
            <a:endParaRPr lang="en-US" dirty="0" smtClean="0"/>
          </a:p>
          <a:p>
            <a:pPr lvl="4">
              <a:buNone/>
            </a:pPr>
            <a:endParaRPr lang="en-US" dirty="0"/>
          </a:p>
        </p:txBody>
      </p:sp>
      <p:sp>
        <p:nvSpPr>
          <p:cNvPr id="4" name="Date Placeholder 3"/>
          <p:cNvSpPr>
            <a:spLocks noGrp="1"/>
          </p:cNvSpPr>
          <p:nvPr>
            <p:ph type="dt" sz="half" idx="10"/>
          </p:nvPr>
        </p:nvSpPr>
        <p:spPr/>
        <p:txBody>
          <a:bodyPr/>
          <a:lstStyle/>
          <a:p>
            <a:fld id="{64FDB39C-8AC6-44A0-8984-E89BACC99254}"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Meritocracy</a:t>
            </a:r>
            <a:endParaRPr lang="en-US" dirty="0"/>
          </a:p>
        </p:txBody>
      </p:sp>
      <p:sp>
        <p:nvSpPr>
          <p:cNvPr id="3" name="Content Placeholder 2"/>
          <p:cNvSpPr>
            <a:spLocks noGrp="1"/>
          </p:cNvSpPr>
          <p:nvPr>
            <p:ph idx="1"/>
          </p:nvPr>
        </p:nvSpPr>
        <p:spPr/>
        <p:txBody>
          <a:bodyPr/>
          <a:lstStyle/>
          <a:p>
            <a:r>
              <a:rPr lang="en-US" dirty="0" smtClean="0"/>
              <a:t>uniform: all evidences carry the same weight.</a:t>
            </a:r>
          </a:p>
          <a:p>
            <a:r>
              <a:rPr lang="en-US" dirty="0" smtClean="0"/>
              <a:t>extremely meritocratic: evidences involving the winner of the tournament carry weight 1 and all others carry the weight 0.</a:t>
            </a:r>
            <a:endParaRPr lang="en-US" dirty="0"/>
          </a:p>
        </p:txBody>
      </p:sp>
      <p:sp>
        <p:nvSpPr>
          <p:cNvPr id="4" name="Date Placeholder 3"/>
          <p:cNvSpPr>
            <a:spLocks noGrp="1"/>
          </p:cNvSpPr>
          <p:nvPr>
            <p:ph type="dt" sz="half" idx="10"/>
          </p:nvPr>
        </p:nvSpPr>
        <p:spPr/>
        <p:txBody>
          <a:bodyPr/>
          <a:lstStyle/>
          <a:p>
            <a:fld id="{40F03453-A822-449F-992B-C40F2D34EA40}"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Round-Robin</a:t>
            </a:r>
            <a:br>
              <a:rPr lang="en-US" dirty="0" smtClean="0"/>
            </a:br>
            <a:r>
              <a:rPr lang="en-US" dirty="0" smtClean="0"/>
              <a:t>with n players and CAGs</a:t>
            </a:r>
            <a:endParaRPr lang="en-US" dirty="0"/>
          </a:p>
        </p:txBody>
      </p:sp>
      <p:sp>
        <p:nvSpPr>
          <p:cNvPr id="3" name="Content Placeholder 2"/>
          <p:cNvSpPr>
            <a:spLocks noGrp="1"/>
          </p:cNvSpPr>
          <p:nvPr>
            <p:ph idx="1"/>
          </p:nvPr>
        </p:nvSpPr>
        <p:spPr/>
        <p:txBody>
          <a:bodyPr/>
          <a:lstStyle/>
          <a:p>
            <a:r>
              <a:rPr lang="en-US" dirty="0" smtClean="0"/>
              <a:t>at most n(n-1) games (exact if all are CAGs).</a:t>
            </a:r>
          </a:p>
          <a:p>
            <a:r>
              <a:rPr lang="en-US" dirty="0" smtClean="0"/>
              <a:t>Those games produce basic evidences.</a:t>
            </a:r>
          </a:p>
          <a:p>
            <a:r>
              <a:rPr lang="en-US" dirty="0" smtClean="0"/>
              <a:t>Combine evidences to best </a:t>
            </a:r>
            <a:r>
              <a:rPr lang="en-US" dirty="0"/>
              <a:t>player and correct position. </a:t>
            </a:r>
            <a:r>
              <a:rPr lang="en-US" dirty="0" smtClean="0"/>
              <a:t>(Might have multiple </a:t>
            </a:r>
            <a:r>
              <a:rPr lang="en-US" dirty="0"/>
              <a:t>good players for different </a:t>
            </a:r>
            <a:r>
              <a:rPr lang="en-US" dirty="0" smtClean="0"/>
              <a:t>aspects.)</a:t>
            </a:r>
          </a:p>
          <a:p>
            <a:r>
              <a:rPr lang="en-US" dirty="0" smtClean="0"/>
              <a:t>What is best strategy for combining evidences?</a:t>
            </a:r>
          </a:p>
          <a:p>
            <a:r>
              <a:rPr lang="en-US" dirty="0"/>
              <a:t>Multiple evaluations of same round </a:t>
            </a:r>
            <a:r>
              <a:rPr lang="en-US" dirty="0" smtClean="0"/>
              <a:t>robin.</a:t>
            </a:r>
            <a:endParaRPr lang="en-US" dirty="0"/>
          </a:p>
        </p:txBody>
      </p:sp>
      <p:sp>
        <p:nvSpPr>
          <p:cNvPr id="4" name="Date Placeholder 3"/>
          <p:cNvSpPr>
            <a:spLocks noGrp="1"/>
          </p:cNvSpPr>
          <p:nvPr>
            <p:ph type="dt" sz="half" idx="10"/>
          </p:nvPr>
        </p:nvSpPr>
        <p:spPr/>
        <p:txBody>
          <a:bodyPr/>
          <a:lstStyle/>
          <a:p>
            <a:fld id="{2FB29B6F-EA19-4648-A687-8621CD3C2D3E}"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retrieval problem</a:t>
            </a:r>
            <a:endParaRPr lang="en-US" dirty="0"/>
          </a:p>
        </p:txBody>
      </p:sp>
      <p:sp>
        <p:nvSpPr>
          <p:cNvPr id="3" name="Content Placeholder 2"/>
          <p:cNvSpPr>
            <a:spLocks noGrp="1"/>
          </p:cNvSpPr>
          <p:nvPr>
            <p:ph idx="1"/>
          </p:nvPr>
        </p:nvSpPr>
        <p:spPr/>
        <p:txBody>
          <a:bodyPr/>
          <a:lstStyle/>
          <a:p>
            <a:r>
              <a:rPr lang="en-US" dirty="0" smtClean="0"/>
              <a:t>combine evidences </a:t>
            </a:r>
          </a:p>
          <a:p>
            <a:r>
              <a:rPr lang="en-US" dirty="0" smtClean="0"/>
              <a:t>frame of discernment</a:t>
            </a:r>
          </a:p>
          <a:p>
            <a:r>
              <a:rPr lang="en-US" dirty="0" smtClean="0"/>
              <a:t>mass function: sum of strengths</a:t>
            </a:r>
          </a:p>
          <a:p>
            <a:r>
              <a:rPr lang="en-US" dirty="0" err="1" smtClean="0"/>
              <a:t>Dempster’s</a:t>
            </a:r>
            <a:r>
              <a:rPr lang="en-US" dirty="0" smtClean="0"/>
              <a:t> rule</a:t>
            </a:r>
          </a:p>
          <a:p>
            <a:r>
              <a:rPr lang="en-US" dirty="0" smtClean="0"/>
              <a:t>clustering of two-party certificates</a:t>
            </a:r>
            <a:endParaRPr lang="en-US" dirty="0"/>
          </a:p>
        </p:txBody>
      </p:sp>
      <p:sp>
        <p:nvSpPr>
          <p:cNvPr id="4" name="Date Placeholder 3"/>
          <p:cNvSpPr>
            <a:spLocks noGrp="1"/>
          </p:cNvSpPr>
          <p:nvPr>
            <p:ph type="dt" sz="half" idx="10"/>
          </p:nvPr>
        </p:nvSpPr>
        <p:spPr/>
        <p:txBody>
          <a:bodyPr/>
          <a:lstStyle/>
          <a:p>
            <a:fld id="{2B14264E-7908-4EF7-804C-0417BC176DE7}"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136</a:t>
            </a:fld>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satisfaction</a:t>
            </a:r>
            <a:endParaRPr lang="en-US" dirty="0"/>
          </a:p>
        </p:txBody>
      </p:sp>
      <p:sp>
        <p:nvSpPr>
          <p:cNvPr id="3" name="Content Placeholder 2"/>
          <p:cNvSpPr>
            <a:spLocks noGrp="1"/>
          </p:cNvSpPr>
          <p:nvPr>
            <p:ph idx="1"/>
          </p:nvPr>
        </p:nvSpPr>
        <p:spPr/>
        <p:txBody>
          <a:bodyPr>
            <a:normAutofit lnSpcReduction="10000"/>
          </a:bodyPr>
          <a:lstStyle/>
          <a:p>
            <a:r>
              <a:rPr lang="en-US" dirty="0" smtClean="0"/>
              <a:t>Given a set of two-party certificates:</a:t>
            </a:r>
          </a:p>
          <a:p>
            <a:pPr lvl="1"/>
            <a:r>
              <a:rPr lang="en-US" dirty="0" smtClean="0"/>
              <a:t>evidences for strength</a:t>
            </a:r>
          </a:p>
          <a:p>
            <a:pPr lvl="1"/>
            <a:r>
              <a:rPr lang="en-US" dirty="0" smtClean="0"/>
              <a:t>evidences for position</a:t>
            </a:r>
          </a:p>
          <a:p>
            <a:r>
              <a:rPr lang="en-US" dirty="0" smtClean="0"/>
              <a:t>w(s1,s2)=a*s1 + b*s2</a:t>
            </a:r>
          </a:p>
          <a:p>
            <a:r>
              <a:rPr lang="en-US" dirty="0" smtClean="0"/>
              <a:t>Find a subset of two party certificates that give the best result.</a:t>
            </a:r>
          </a:p>
          <a:p>
            <a:r>
              <a:rPr lang="en-US" dirty="0" smtClean="0"/>
              <a:t>Find an assignment to position and strength that satisfies the most two-party certificates.</a:t>
            </a:r>
          </a:p>
          <a:p>
            <a:r>
              <a:rPr lang="en-US" dirty="0" smtClean="0"/>
              <a:t>Most  probable world.</a:t>
            </a:r>
          </a:p>
          <a:p>
            <a:endParaRPr lang="en-US" dirty="0"/>
          </a:p>
        </p:txBody>
      </p:sp>
      <p:sp>
        <p:nvSpPr>
          <p:cNvPr id="4" name="Date Placeholder 3"/>
          <p:cNvSpPr>
            <a:spLocks noGrp="1"/>
          </p:cNvSpPr>
          <p:nvPr>
            <p:ph type="dt" sz="half" idx="10"/>
          </p:nvPr>
        </p:nvSpPr>
        <p:spPr/>
        <p:txBody>
          <a:bodyPr/>
          <a:lstStyle/>
          <a:p>
            <a:fld id="{6FF99940-3B35-41B4-A3FA-0D843AA80351}"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137</a:t>
            </a:fld>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satisfaction</a:t>
            </a:r>
            <a:endParaRPr lang="en-US" dirty="0"/>
          </a:p>
        </p:txBody>
      </p:sp>
      <p:sp>
        <p:nvSpPr>
          <p:cNvPr id="3" name="Content Placeholder 2"/>
          <p:cNvSpPr>
            <a:spLocks noGrp="1"/>
          </p:cNvSpPr>
          <p:nvPr>
            <p:ph idx="1"/>
          </p:nvPr>
        </p:nvSpPr>
        <p:spPr/>
        <p:txBody>
          <a:bodyPr>
            <a:normAutofit/>
          </a:bodyPr>
          <a:lstStyle/>
          <a:p>
            <a:r>
              <a:rPr lang="en-US" dirty="0" smtClean="0"/>
              <a:t>Given a set of two-party certificates:</a:t>
            </a:r>
          </a:p>
          <a:p>
            <a:pPr lvl="1"/>
            <a:r>
              <a:rPr lang="en-US" dirty="0" smtClean="0"/>
              <a:t>evidences for strength</a:t>
            </a:r>
          </a:p>
          <a:p>
            <a:pPr lvl="1"/>
            <a:r>
              <a:rPr lang="en-US" dirty="0" smtClean="0"/>
              <a:t>evidences for position</a:t>
            </a:r>
          </a:p>
          <a:p>
            <a:r>
              <a:rPr lang="en-US" dirty="0" smtClean="0"/>
              <a:t>Find a subset of two party certificates that give the best result.</a:t>
            </a:r>
          </a:p>
          <a:p>
            <a:r>
              <a:rPr lang="en-US" dirty="0" smtClean="0"/>
              <a:t>Find an assignment to position and strength that satisfies the most two-party certificates.</a:t>
            </a:r>
          </a:p>
          <a:p>
            <a:r>
              <a:rPr lang="en-US" dirty="0" smtClean="0"/>
              <a:t>Most  probable world.</a:t>
            </a:r>
          </a:p>
          <a:p>
            <a:endParaRPr lang="en-US" dirty="0"/>
          </a:p>
        </p:txBody>
      </p:sp>
      <p:sp>
        <p:nvSpPr>
          <p:cNvPr id="4" name="Date Placeholder 3"/>
          <p:cNvSpPr>
            <a:spLocks noGrp="1"/>
          </p:cNvSpPr>
          <p:nvPr>
            <p:ph type="dt" sz="half" idx="10"/>
          </p:nvPr>
        </p:nvSpPr>
        <p:spPr/>
        <p:txBody>
          <a:bodyPr/>
          <a:lstStyle/>
          <a:p>
            <a:fld id="{44FA0762-4A6F-426D-AC7D-EE8C09D405CC}"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Classes</a:t>
            </a:r>
            <a:endParaRPr lang="en-US" dirty="0"/>
          </a:p>
        </p:txBody>
      </p:sp>
      <p:sp>
        <p:nvSpPr>
          <p:cNvPr id="3" name="Content Placeholder 2"/>
          <p:cNvSpPr>
            <a:spLocks noGrp="1"/>
          </p:cNvSpPr>
          <p:nvPr>
            <p:ph idx="1"/>
          </p:nvPr>
        </p:nvSpPr>
        <p:spPr/>
        <p:txBody>
          <a:bodyPr/>
          <a:lstStyle/>
          <a:p>
            <a:r>
              <a:rPr lang="en-US" dirty="0" smtClean="0"/>
              <a:t>Better to wait with engaging an evidence until we know the good players. </a:t>
            </a:r>
            <a:endParaRPr lang="en-US" dirty="0"/>
          </a:p>
        </p:txBody>
      </p:sp>
      <p:sp>
        <p:nvSpPr>
          <p:cNvPr id="4" name="Date Placeholder 3"/>
          <p:cNvSpPr>
            <a:spLocks noGrp="1"/>
          </p:cNvSpPr>
          <p:nvPr>
            <p:ph type="dt" sz="half" idx="10"/>
          </p:nvPr>
        </p:nvSpPr>
        <p:spPr/>
        <p:txBody>
          <a:bodyPr/>
          <a:lstStyle/>
          <a:p>
            <a:fld id="{9635CCBE-1010-438C-99B1-746BDA7CF50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 Experiments</a:t>
            </a:r>
            <a:endParaRPr lang="en-US" dirty="0"/>
          </a:p>
        </p:txBody>
      </p:sp>
      <p:sp>
        <p:nvSpPr>
          <p:cNvPr id="3" name="Content Placeholder 2"/>
          <p:cNvSpPr>
            <a:spLocks noGrp="1"/>
          </p:cNvSpPr>
          <p:nvPr>
            <p:ph idx="1"/>
          </p:nvPr>
        </p:nvSpPr>
        <p:spPr/>
        <p:txBody>
          <a:bodyPr/>
          <a:lstStyle/>
          <a:p>
            <a:r>
              <a:rPr lang="en-US" dirty="0" smtClean="0"/>
              <a:t>Ask </a:t>
            </a:r>
            <a:r>
              <a:rPr lang="en-US" dirty="0" err="1" smtClean="0"/>
              <a:t>Alexandru</a:t>
            </a:r>
            <a:r>
              <a:rPr lang="en-US" dirty="0" smtClean="0"/>
              <a:t> and Karl to write avatars that play on their behalf.</a:t>
            </a:r>
          </a:p>
          <a:p>
            <a:r>
              <a:rPr lang="en-US" dirty="0" smtClean="0"/>
              <a:t>Can do lots of experiments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1381760"/>
        </p:xfrm>
        <a:graphic>
          <a:graphicData uri="http://schemas.openxmlformats.org/drawingml/2006/table">
            <a:tbl>
              <a:tblPr firstRow="1" bandRow="1">
                <a:tableStyleId>{5C22544A-7EE6-4342-B048-85BDC9FD1C3A}</a:tableStyleId>
              </a:tblPr>
              <a:tblGrid>
                <a:gridCol w="3124200"/>
                <a:gridCol w="2362200"/>
                <a:gridCol w="2743200"/>
              </a:tblGrid>
              <a:tr h="370840">
                <a:tc>
                  <a:txBody>
                    <a:bodyPr/>
                    <a:lstStyle/>
                    <a:p>
                      <a:r>
                        <a:rPr lang="en-US" sz="1800" smtClean="0"/>
                        <a:t>PreferredPosition</a:t>
                      </a:r>
                      <a:r>
                        <a:rPr lang="en-US" sz="1800" baseline="0" dirty="0" smtClean="0"/>
                        <a:t> (of  player)</a:t>
                      </a:r>
                      <a:endParaRPr lang="en-US" sz="1800" dirty="0"/>
                    </a:p>
                  </a:txBody>
                  <a:tcPr/>
                </a:tc>
                <a:tc>
                  <a:txBody>
                    <a:bodyPr/>
                    <a:lstStyle/>
                    <a:p>
                      <a:r>
                        <a:rPr lang="en-US" sz="1800" dirty="0" smtClean="0"/>
                        <a:t>correct</a:t>
                      </a:r>
                      <a:endParaRPr lang="en-US" sz="1800" dirty="0"/>
                    </a:p>
                  </a:txBody>
                  <a:tcPr/>
                </a:tc>
                <a:tc>
                  <a:txBody>
                    <a:bodyPr/>
                    <a:lstStyle/>
                    <a:p>
                      <a:r>
                        <a:rPr lang="en-US" sz="1800" dirty="0" smtClean="0"/>
                        <a:t>incorrect</a:t>
                      </a:r>
                      <a:endParaRPr lang="en-US" sz="1800" dirty="0"/>
                    </a:p>
                  </a:txBody>
                  <a:tcPr/>
                </a:tc>
              </a:tr>
              <a:tr h="370840">
                <a:tc>
                  <a:txBody>
                    <a:bodyPr/>
                    <a:lstStyle/>
                    <a:p>
                      <a:r>
                        <a:rPr lang="en-US" sz="1800" dirty="0" smtClean="0"/>
                        <a:t>Player: non-malicious</a:t>
                      </a:r>
                      <a:endParaRPr lang="en-US" sz="1800" dirty="0"/>
                    </a:p>
                  </a:txBody>
                  <a:tcPr/>
                </a:tc>
                <a:tc>
                  <a:txBody>
                    <a:bodyPr/>
                    <a:lstStyle/>
                    <a:p>
                      <a:r>
                        <a:rPr lang="en-US" sz="1800" dirty="0" smtClean="0"/>
                        <a:t>win</a:t>
                      </a:r>
                      <a:endParaRPr lang="en-US" sz="1800" dirty="0"/>
                    </a:p>
                  </a:txBody>
                  <a:tcPr/>
                </a:tc>
                <a:tc>
                  <a:txBody>
                    <a:bodyPr/>
                    <a:lstStyle/>
                    <a:p>
                      <a:r>
                        <a:rPr lang="en-US" sz="1800" dirty="0" smtClean="0"/>
                        <a:t>win</a:t>
                      </a:r>
                      <a:endParaRPr lang="en-US" sz="1800" dirty="0"/>
                    </a:p>
                  </a:txBody>
                  <a:tcPr/>
                </a:tc>
              </a:tr>
              <a:tr h="648653">
                <a:tc>
                  <a:txBody>
                    <a:bodyPr/>
                    <a:lstStyle/>
                    <a:p>
                      <a:r>
                        <a:rPr lang="en-US" sz="1800" dirty="0" smtClean="0"/>
                        <a:t>Player: malicious</a:t>
                      </a:r>
                      <a:endParaRPr lang="en-US" sz="1800" dirty="0"/>
                    </a:p>
                  </a:txBody>
                  <a:tcPr/>
                </a:tc>
                <a:tc>
                  <a:txBody>
                    <a:bodyPr/>
                    <a:lstStyle/>
                    <a:p>
                      <a:r>
                        <a:rPr lang="en-US" sz="1800" dirty="0" smtClean="0"/>
                        <a:t>win if opponent takes</a:t>
                      </a:r>
                    </a:p>
                    <a:p>
                      <a:r>
                        <a:rPr lang="en-US" sz="1800" dirty="0" smtClean="0"/>
                        <a:t>incorrect position</a:t>
                      </a:r>
                      <a:endParaRPr lang="en-US" sz="1800" dirty="0"/>
                    </a:p>
                  </a:txBody>
                  <a:tcPr/>
                </a:tc>
                <a:tc>
                  <a:txBody>
                    <a:bodyPr/>
                    <a:lstStyle/>
                    <a:p>
                      <a:r>
                        <a:rPr lang="en-US" sz="1800" dirty="0" smtClean="0"/>
                        <a:t>win if opponent takes correct position</a:t>
                      </a:r>
                    </a:p>
                  </a:txBody>
                  <a:tcPr/>
                </a:tc>
              </a:tr>
            </a:tbl>
          </a:graphicData>
        </a:graphic>
      </p:graphicFrame>
      <p:sp>
        <p:nvSpPr>
          <p:cNvPr id="5" name="Date Placeholder 4"/>
          <p:cNvSpPr>
            <a:spLocks noGrp="1"/>
          </p:cNvSpPr>
          <p:nvPr>
            <p:ph type="dt" sz="half" idx="10"/>
          </p:nvPr>
        </p:nvSpPr>
        <p:spPr/>
        <p:txBody>
          <a:bodyPr/>
          <a:lstStyle/>
          <a:p>
            <a:fld id="{A79E831A-B75F-4CB9-99D9-48E90C7FC6C5}"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140</a:t>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 Evidences</a:t>
            </a:r>
            <a:endParaRPr lang="en-US" dirty="0"/>
          </a:p>
        </p:txBody>
      </p:sp>
      <p:sp>
        <p:nvSpPr>
          <p:cNvPr id="3" name="Content Placeholder 2"/>
          <p:cNvSpPr>
            <a:spLocks noGrp="1"/>
          </p:cNvSpPr>
          <p:nvPr>
            <p:ph idx="1"/>
          </p:nvPr>
        </p:nvSpPr>
        <p:spPr/>
        <p:txBody>
          <a:bodyPr>
            <a:normAutofit lnSpcReduction="10000"/>
          </a:bodyPr>
          <a:lstStyle/>
          <a:p>
            <a:r>
              <a:rPr lang="en-US" dirty="0" smtClean="0"/>
              <a:t>Assumption: falsifier is the incorrect position.</a:t>
            </a:r>
          </a:p>
          <a:p>
            <a:r>
              <a:rPr lang="en-US" dirty="0" smtClean="0"/>
              <a:t>When falsifiers play against each other, one of them will generate an incorrect evidence.</a:t>
            </a:r>
          </a:p>
          <a:p>
            <a:r>
              <a:rPr lang="en-US" dirty="0" smtClean="0"/>
              <a:t>falsifiers cannot generate a correct evidence.</a:t>
            </a:r>
          </a:p>
          <a:p>
            <a:r>
              <a:rPr lang="en-US" dirty="0" smtClean="0"/>
              <a:t>Therefore, if malicious players could be present, we ignore evidences from games of the form falsifier/falsifier and verifier/verifier.</a:t>
            </a:r>
          </a:p>
          <a:p>
            <a:r>
              <a:rPr lang="en-US" dirty="0" smtClean="0"/>
              <a:t>Games between falsifiers only generate predetermined evidences.</a:t>
            </a:r>
            <a:endParaRPr lang="en-US" dirty="0"/>
          </a:p>
        </p:txBody>
      </p:sp>
      <p:sp>
        <p:nvSpPr>
          <p:cNvPr id="4" name="Date Placeholder 3"/>
          <p:cNvSpPr>
            <a:spLocks noGrp="1"/>
          </p:cNvSpPr>
          <p:nvPr>
            <p:ph type="dt" sz="half" idx="10"/>
          </p:nvPr>
        </p:nvSpPr>
        <p:spPr/>
        <p:txBody>
          <a:bodyPr/>
          <a:lstStyle/>
          <a:p>
            <a:fld id="{EEC1D941-B993-44DB-8476-F81C089A3478}"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141</a:t>
            </a:fld>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 algorithm still works</a:t>
            </a:r>
            <a:endParaRPr lang="en-US" dirty="0"/>
          </a:p>
        </p:txBody>
      </p:sp>
      <p:sp>
        <p:nvSpPr>
          <p:cNvPr id="3" name="Content Placeholder 2"/>
          <p:cNvSpPr>
            <a:spLocks noGrp="1"/>
          </p:cNvSpPr>
          <p:nvPr>
            <p:ph idx="1"/>
          </p:nvPr>
        </p:nvSpPr>
        <p:spPr/>
        <p:txBody>
          <a:bodyPr/>
          <a:lstStyle/>
          <a:p>
            <a:r>
              <a:rPr lang="en-US" dirty="0" smtClean="0"/>
              <a:t>Games between verifiers only still produce </a:t>
            </a:r>
            <a:endParaRPr lang="en-US" dirty="0"/>
          </a:p>
        </p:txBody>
      </p:sp>
      <p:sp>
        <p:nvSpPr>
          <p:cNvPr id="4" name="Date Placeholder 3"/>
          <p:cNvSpPr>
            <a:spLocks noGrp="1"/>
          </p:cNvSpPr>
          <p:nvPr>
            <p:ph type="dt" sz="half" idx="10"/>
          </p:nvPr>
        </p:nvSpPr>
        <p:spPr/>
        <p:txBody>
          <a:bodyPr/>
          <a:lstStyle/>
          <a:p>
            <a:fld id="{0DB1E5E2-5067-4A60-8153-0233D34C5D9F}"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142</a:t>
            </a:fld>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Resilient Tournament Evaluation</a:t>
            </a:r>
            <a:endParaRPr lang="en-US" dirty="0"/>
          </a:p>
        </p:txBody>
      </p:sp>
      <p:sp>
        <p:nvSpPr>
          <p:cNvPr id="3" name="Content Placeholder 2"/>
          <p:cNvSpPr>
            <a:spLocks noGrp="1"/>
          </p:cNvSpPr>
          <p:nvPr>
            <p:ph idx="1"/>
          </p:nvPr>
        </p:nvSpPr>
        <p:spPr/>
        <p:txBody>
          <a:bodyPr/>
          <a:lstStyle/>
          <a:p>
            <a:r>
              <a:rPr lang="en-US" dirty="0" smtClean="0"/>
              <a:t>Take only evidences from games where both players take opposite positions and the loser has high merit.</a:t>
            </a:r>
          </a:p>
          <a:p>
            <a:r>
              <a:rPr lang="en-US" dirty="0" smtClean="0"/>
              <a:t>The Meritocracy Cup algorithm is a resilient tournament evaluation.</a:t>
            </a:r>
          </a:p>
          <a:p>
            <a:pPr lvl="1"/>
            <a:r>
              <a:rPr lang="en-US" dirty="0" smtClean="0"/>
              <a:t>The best Falsifier and the best Verifier should have high strength. There are border cases, like if there is only one falsifier.</a:t>
            </a:r>
          </a:p>
          <a:p>
            <a:endParaRPr lang="en-US" dirty="0"/>
          </a:p>
        </p:txBody>
      </p:sp>
      <p:sp>
        <p:nvSpPr>
          <p:cNvPr id="4" name="Date Placeholder 3"/>
          <p:cNvSpPr>
            <a:spLocks noGrp="1"/>
          </p:cNvSpPr>
          <p:nvPr>
            <p:ph type="dt" sz="half" idx="10"/>
          </p:nvPr>
        </p:nvSpPr>
        <p:spPr/>
        <p:txBody>
          <a:bodyPr/>
          <a:lstStyle/>
          <a:p>
            <a:fld id="{90ECBA96-3431-4807-8789-DB3C2E262D1B}"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143</a:t>
            </a:fld>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Evaluation Environment (CE)</a:t>
            </a:r>
            <a:endParaRPr lang="en-US" dirty="0"/>
          </a:p>
        </p:txBody>
      </p:sp>
      <p:sp>
        <p:nvSpPr>
          <p:cNvPr id="3" name="Content Placeholder 2"/>
          <p:cNvSpPr>
            <a:spLocks noGrp="1"/>
          </p:cNvSpPr>
          <p:nvPr>
            <p:ph idx="1"/>
          </p:nvPr>
        </p:nvSpPr>
        <p:spPr/>
        <p:txBody>
          <a:bodyPr/>
          <a:lstStyle/>
          <a:p>
            <a:r>
              <a:rPr lang="en-US" dirty="0" smtClean="0"/>
              <a:t>Spectrum: degree of meritocracy</a:t>
            </a:r>
          </a:p>
          <a:p>
            <a:pPr lvl="1"/>
            <a:r>
              <a:rPr lang="en-US" dirty="0" smtClean="0"/>
              <a:t>low meritocracy: Democratic CE</a:t>
            </a:r>
          </a:p>
          <a:p>
            <a:pPr lvl="2"/>
            <a:r>
              <a:rPr lang="en-US" dirty="0" smtClean="0"/>
              <a:t>all evidences carry the same weight</a:t>
            </a:r>
          </a:p>
          <a:p>
            <a:pPr lvl="1"/>
            <a:r>
              <a:rPr lang="en-US" dirty="0" smtClean="0"/>
              <a:t>high meritocracy: Fully meritocratic CE</a:t>
            </a:r>
          </a:p>
          <a:p>
            <a:pPr lvl="2"/>
            <a:r>
              <a:rPr lang="en-US" dirty="0" smtClean="0"/>
              <a:t>all evidences involving the winner have weight 1, all other evidences have weight 0.</a:t>
            </a:r>
            <a:endParaRPr lang="en-US" dirty="0"/>
          </a:p>
        </p:txBody>
      </p:sp>
      <p:sp>
        <p:nvSpPr>
          <p:cNvPr id="4" name="Date Placeholder 3"/>
          <p:cNvSpPr>
            <a:spLocks noGrp="1"/>
          </p:cNvSpPr>
          <p:nvPr>
            <p:ph type="dt" sz="half" idx="10"/>
          </p:nvPr>
        </p:nvSpPr>
        <p:spPr/>
        <p:txBody>
          <a:bodyPr/>
          <a:lstStyle/>
          <a:p>
            <a:fld id="{EC1C46AF-6AF4-45E2-A4DB-30236C388F5B}"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144</a:t>
            </a:fld>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Data Clustering Problem?</a:t>
            </a:r>
            <a:endParaRPr lang="en-US" dirty="0"/>
          </a:p>
        </p:txBody>
      </p:sp>
      <p:sp>
        <p:nvSpPr>
          <p:cNvPr id="3" name="Content Placeholder 2"/>
          <p:cNvSpPr>
            <a:spLocks noGrp="1"/>
          </p:cNvSpPr>
          <p:nvPr>
            <p:ph idx="1"/>
          </p:nvPr>
        </p:nvSpPr>
        <p:spPr/>
        <p:txBody>
          <a:bodyPr/>
          <a:lstStyle/>
          <a:p>
            <a:r>
              <a:rPr lang="en-US" dirty="0" smtClean="0">
                <a:hlinkClick r:id="rId2"/>
              </a:rPr>
              <a:t>http://dataclustering.cse.msu.edu/papers/TPAMI-0239-0504.R1.pdf</a:t>
            </a:r>
            <a:endParaRPr lang="en-US" dirty="0" smtClean="0"/>
          </a:p>
          <a:p>
            <a:r>
              <a:rPr lang="en-US" dirty="0" smtClean="0"/>
              <a:t>evidences as data</a:t>
            </a:r>
          </a:p>
          <a:p>
            <a:r>
              <a:rPr lang="en-US" dirty="0" smtClean="0"/>
              <a:t>some evidences: for true, for false</a:t>
            </a:r>
            <a:endParaRPr lang="en-US" dirty="0"/>
          </a:p>
        </p:txBody>
      </p:sp>
      <p:sp>
        <p:nvSpPr>
          <p:cNvPr id="4" name="Date Placeholder 3"/>
          <p:cNvSpPr>
            <a:spLocks noGrp="1"/>
          </p:cNvSpPr>
          <p:nvPr>
            <p:ph type="dt" sz="half" idx="10"/>
          </p:nvPr>
        </p:nvSpPr>
        <p:spPr/>
        <p:txBody>
          <a:bodyPr/>
          <a:lstStyle/>
          <a:p>
            <a:fld id="{6EF5740E-7AD8-4596-83FE-B01B7600054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145</a:t>
            </a:fld>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Truth Attack</a:t>
            </a:r>
            <a:endParaRPr lang="en-US" dirty="0"/>
          </a:p>
        </p:txBody>
      </p:sp>
      <p:sp>
        <p:nvSpPr>
          <p:cNvPr id="3" name="Content Placeholder 2"/>
          <p:cNvSpPr>
            <a:spLocks noGrp="1"/>
          </p:cNvSpPr>
          <p:nvPr>
            <p:ph idx="1"/>
          </p:nvPr>
        </p:nvSpPr>
        <p:spPr/>
        <p:txBody>
          <a:bodyPr/>
          <a:lstStyle/>
          <a:p>
            <a:r>
              <a:rPr lang="en-US" dirty="0" smtClean="0"/>
              <a:t>Generate a large number of distorted evidences.</a:t>
            </a:r>
          </a:p>
          <a:p>
            <a:pPr lvl="1"/>
            <a:r>
              <a:rPr lang="en-US" dirty="0" smtClean="0"/>
              <a:t>evidences supporting the incorrect position</a:t>
            </a:r>
          </a:p>
          <a:p>
            <a:pPr lvl="1"/>
            <a:r>
              <a:rPr lang="en-US" dirty="0" smtClean="0"/>
              <a:t>evidences about who is stronger</a:t>
            </a:r>
          </a:p>
          <a:p>
            <a:r>
              <a:rPr lang="en-US" dirty="0" smtClean="0"/>
              <a:t>Make system unavailable to do its intended job: Find the truth.</a:t>
            </a:r>
          </a:p>
          <a:p>
            <a:r>
              <a:rPr lang="en-US" dirty="0" smtClean="0"/>
              <a:t>In analogy to: Denial of Service Attack.</a:t>
            </a:r>
            <a:endParaRPr lang="en-US" dirty="0"/>
          </a:p>
        </p:txBody>
      </p:sp>
      <p:sp>
        <p:nvSpPr>
          <p:cNvPr id="4" name="Date Placeholder 3"/>
          <p:cNvSpPr>
            <a:spLocks noGrp="1"/>
          </p:cNvSpPr>
          <p:nvPr>
            <p:ph type="dt" sz="half" idx="10"/>
          </p:nvPr>
        </p:nvSpPr>
        <p:spPr/>
        <p:txBody>
          <a:bodyPr/>
          <a:lstStyle/>
          <a:p>
            <a:fld id="{414F6480-7301-4F4F-A388-6A34789F960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146</a:t>
            </a:fld>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8A1087B4-DA5F-4CB9-A2F2-E09BAC2FE2A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147</a:t>
            </a:fld>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winning ratio = score / number of SGs</a:t>
            </a:r>
            <a:endParaRPr lang="en-US" dirty="0"/>
          </a:p>
        </p:txBody>
      </p:sp>
      <p:sp>
        <p:nvSpPr>
          <p:cNvPr id="4" name="Date Placeholder 3"/>
          <p:cNvSpPr>
            <a:spLocks noGrp="1"/>
          </p:cNvSpPr>
          <p:nvPr>
            <p:ph type="dt" sz="half" idx="10"/>
          </p:nvPr>
        </p:nvSpPr>
        <p:spPr/>
        <p:txBody>
          <a:bodyPr/>
          <a:lstStyle/>
          <a:p>
            <a:fld id="{0479CC96-9836-44B1-979F-497A5FDA82BE}"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148</a:t>
            </a:fld>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JPA: Java persistence API</a:t>
            </a:r>
          </a:p>
          <a:p>
            <a:r>
              <a:rPr lang="en-US" dirty="0" smtClean="0"/>
              <a:t>Bean shell: turn text into a class object</a:t>
            </a:r>
          </a:p>
          <a:p>
            <a:endParaRPr lang="en-US" dirty="0"/>
          </a:p>
        </p:txBody>
      </p:sp>
      <p:sp>
        <p:nvSpPr>
          <p:cNvPr id="4" name="Date Placeholder 3"/>
          <p:cNvSpPr>
            <a:spLocks noGrp="1"/>
          </p:cNvSpPr>
          <p:nvPr>
            <p:ph type="dt" sz="half" idx="10"/>
          </p:nvPr>
        </p:nvSpPr>
        <p:spPr/>
        <p:txBody>
          <a:bodyPr/>
          <a:lstStyle/>
          <a:p>
            <a:fld id="{FDC0CAA9-D762-4259-993D-A5AF36AD431F}"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Messages</a:t>
            </a:r>
            <a:endParaRPr lang="en-US" dirty="0"/>
          </a:p>
        </p:txBody>
      </p:sp>
      <p:sp>
        <p:nvSpPr>
          <p:cNvPr id="3" name="Content Placeholder 2"/>
          <p:cNvSpPr>
            <a:spLocks noGrp="1"/>
          </p:cNvSpPr>
          <p:nvPr>
            <p:ph idx="1"/>
          </p:nvPr>
        </p:nvSpPr>
        <p:spPr/>
        <p:txBody>
          <a:bodyPr>
            <a:normAutofit lnSpcReduction="10000"/>
          </a:bodyPr>
          <a:lstStyle/>
          <a:p>
            <a:r>
              <a:rPr lang="en-US" dirty="0" smtClean="0"/>
              <a:t>Truth Finding and Defending</a:t>
            </a:r>
          </a:p>
          <a:p>
            <a:pPr lvl="1"/>
            <a:r>
              <a:rPr lang="en-US" dirty="0" smtClean="0"/>
              <a:t>How to find the truth by combining admissible  evidence about the truth based on fair user strength. Combination uses levels of meritocracy.</a:t>
            </a:r>
          </a:p>
          <a:p>
            <a:pPr lvl="1"/>
            <a:r>
              <a:rPr lang="en-US" dirty="0" smtClean="0"/>
              <a:t>How to find the meritocratic people (high user strength) who know the truth and who can defend it. </a:t>
            </a:r>
          </a:p>
          <a:p>
            <a:r>
              <a:rPr lang="en-US" dirty="0" smtClean="0"/>
              <a:t>Generating Admissible Evidence</a:t>
            </a:r>
          </a:p>
          <a:p>
            <a:pPr lvl="1"/>
            <a:r>
              <a:rPr lang="en-US" dirty="0" smtClean="0"/>
              <a:t>How to generate admissible evidence for strength and truth: Semantic Games. </a:t>
            </a:r>
            <a:endParaRPr lang="en-US" dirty="0"/>
          </a:p>
        </p:txBody>
      </p:sp>
      <p:sp>
        <p:nvSpPr>
          <p:cNvPr id="4" name="Date Placeholder 3"/>
          <p:cNvSpPr>
            <a:spLocks noGrp="1"/>
          </p:cNvSpPr>
          <p:nvPr>
            <p:ph type="dt" sz="half" idx="10"/>
          </p:nvPr>
        </p:nvSpPr>
        <p:spPr/>
        <p:txBody>
          <a:bodyPr/>
          <a:lstStyle/>
          <a:p>
            <a:fld id="{0DCBCC95-5435-420C-A06B-F2630EB9A2D8}"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a:t>
            </a:fld>
            <a:endParaRPr lang="en-US"/>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Bounds</a:t>
            </a:r>
            <a:endParaRPr lang="en-US" dirty="0"/>
          </a:p>
        </p:txBody>
      </p:sp>
      <p:sp>
        <p:nvSpPr>
          <p:cNvPr id="3" name="Content Placeholder 2"/>
          <p:cNvSpPr>
            <a:spLocks noGrp="1"/>
          </p:cNvSpPr>
          <p:nvPr>
            <p:ph idx="1"/>
          </p:nvPr>
        </p:nvSpPr>
        <p:spPr/>
        <p:txBody>
          <a:bodyPr>
            <a:normAutofit/>
          </a:bodyPr>
          <a:lstStyle/>
          <a:p>
            <a:r>
              <a:rPr lang="en-US" dirty="0" smtClean="0"/>
              <a:t>Parameter: Decision Problem</a:t>
            </a:r>
          </a:p>
          <a:p>
            <a:r>
              <a:rPr lang="en-US" dirty="0" err="1" smtClean="0"/>
              <a:t>LandauAlgorithmic</a:t>
            </a:r>
            <a:r>
              <a:rPr lang="en-US" dirty="0" smtClean="0"/>
              <a:t>(D:DecisionProblem, f(n)) = Exists algorithm A for D </a:t>
            </a:r>
            <a:r>
              <a:rPr lang="en-US" dirty="0" err="1" smtClean="0"/>
              <a:t>ForAll</a:t>
            </a:r>
            <a:r>
              <a:rPr lang="en-US" dirty="0" smtClean="0"/>
              <a:t> inputs of size n: </a:t>
            </a:r>
            <a:r>
              <a:rPr lang="en-US" dirty="0" err="1" smtClean="0"/>
              <a:t>A.runningTime</a:t>
            </a:r>
            <a:r>
              <a:rPr lang="en-US" dirty="0" smtClean="0"/>
              <a:t>(n) in O(f(n)).</a:t>
            </a:r>
          </a:p>
          <a:p>
            <a:pPr lvl="1"/>
            <a:r>
              <a:rPr lang="en-US" dirty="0" err="1" smtClean="0"/>
              <a:t>CobhamLandau</a:t>
            </a:r>
            <a:r>
              <a:rPr lang="en-US" dirty="0" smtClean="0"/>
              <a:t>(D:DecisionProblem,n^c)=D is in P (solvable in polynomial time)</a:t>
            </a:r>
          </a:p>
        </p:txBody>
      </p:sp>
      <p:sp>
        <p:nvSpPr>
          <p:cNvPr id="4" name="Date Placeholder 3"/>
          <p:cNvSpPr>
            <a:spLocks noGrp="1"/>
          </p:cNvSpPr>
          <p:nvPr>
            <p:ph type="dt" sz="half" idx="10"/>
          </p:nvPr>
        </p:nvSpPr>
        <p:spPr/>
        <p:txBody>
          <a:bodyPr/>
          <a:lstStyle/>
          <a:p>
            <a:fld id="{5580B2E4-E37C-49FC-AE8A-F2684E88BCB1}"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150</a:t>
            </a:fld>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you cannot do it?</a:t>
            </a:r>
            <a:br>
              <a:rPr lang="en-US" dirty="0" smtClean="0"/>
            </a:br>
            <a:r>
              <a:rPr lang="en-US" dirty="0" smtClean="0"/>
              <a:t>It seems impossible.</a:t>
            </a:r>
            <a:endParaRPr lang="en-US" dirty="0"/>
          </a:p>
        </p:txBody>
      </p:sp>
      <p:sp>
        <p:nvSpPr>
          <p:cNvPr id="3" name="Content Placeholder 2"/>
          <p:cNvSpPr>
            <a:spLocks noGrp="1"/>
          </p:cNvSpPr>
          <p:nvPr>
            <p:ph idx="1"/>
          </p:nvPr>
        </p:nvSpPr>
        <p:spPr/>
        <p:txBody>
          <a:bodyPr/>
          <a:lstStyle/>
          <a:p>
            <a:r>
              <a:rPr lang="en-US" dirty="0" smtClean="0"/>
              <a:t>If you could do it, you could also do lots of other impossible things. </a:t>
            </a:r>
          </a:p>
          <a:p>
            <a:r>
              <a:rPr lang="en-US" dirty="0" err="1" smtClean="0"/>
              <a:t>CookLab</a:t>
            </a:r>
            <a:r>
              <a:rPr lang="en-US" dirty="0" smtClean="0"/>
              <a:t>(D: </a:t>
            </a:r>
            <a:r>
              <a:rPr lang="en-US" dirty="0" err="1" smtClean="0"/>
              <a:t>DecisionProblem</a:t>
            </a:r>
            <a:r>
              <a:rPr lang="en-US" dirty="0" smtClean="0"/>
              <a:t>) = D in NP and </a:t>
            </a:r>
            <a:r>
              <a:rPr lang="en-US" dirty="0" err="1" smtClean="0"/>
              <a:t>ForAll</a:t>
            </a:r>
            <a:r>
              <a:rPr lang="en-US" dirty="0" smtClean="0"/>
              <a:t> D1: NP, problem D1 is polynomial-time reducible to D.</a:t>
            </a:r>
          </a:p>
          <a:p>
            <a:endParaRPr lang="en-US" dirty="0"/>
          </a:p>
        </p:txBody>
      </p:sp>
      <p:sp>
        <p:nvSpPr>
          <p:cNvPr id="4" name="Date Placeholder 3"/>
          <p:cNvSpPr>
            <a:spLocks noGrp="1"/>
          </p:cNvSpPr>
          <p:nvPr>
            <p:ph type="dt" sz="half" idx="10"/>
          </p:nvPr>
        </p:nvSpPr>
        <p:spPr/>
        <p:txBody>
          <a:bodyPr/>
          <a:lstStyle/>
          <a:p>
            <a:fld id="{746753FF-AF68-4B8F-B2C2-EDABDA13D496}"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151</a:t>
            </a:fld>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 Experiments</a:t>
            </a:r>
            <a:endParaRPr lang="en-US" dirty="0"/>
          </a:p>
        </p:txBody>
      </p:sp>
      <p:sp>
        <p:nvSpPr>
          <p:cNvPr id="3" name="Content Placeholder 2"/>
          <p:cNvSpPr>
            <a:spLocks noGrp="1"/>
          </p:cNvSpPr>
          <p:nvPr>
            <p:ph idx="1"/>
          </p:nvPr>
        </p:nvSpPr>
        <p:spPr/>
        <p:txBody>
          <a:bodyPr>
            <a:noAutofit/>
          </a:bodyPr>
          <a:lstStyle/>
          <a:p>
            <a:pPr>
              <a:buNone/>
            </a:pPr>
            <a:r>
              <a:rPr lang="en-US" sz="2000" dirty="0" smtClean="0"/>
              <a:t>Player{Position </a:t>
            </a:r>
            <a:r>
              <a:rPr lang="en-US" sz="2000" dirty="0" err="1" smtClean="0"/>
              <a:t>preferredPosition</a:t>
            </a:r>
            <a:r>
              <a:rPr lang="en-US" sz="2000" dirty="0" smtClean="0"/>
              <a:t>;}</a:t>
            </a:r>
          </a:p>
          <a:p>
            <a:pPr>
              <a:buNone/>
            </a:pPr>
            <a:r>
              <a:rPr lang="en-US" sz="2000" dirty="0" smtClean="0"/>
              <a:t>SCG(Set&lt;Player&gt; players, Claim </a:t>
            </a:r>
            <a:r>
              <a:rPr lang="en-US" sz="2000" dirty="0" err="1" smtClean="0"/>
              <a:t>claim</a:t>
            </a:r>
            <a:r>
              <a:rPr lang="en-US" sz="2000" dirty="0" smtClean="0"/>
              <a:t>, TM </a:t>
            </a:r>
            <a:r>
              <a:rPr lang="en-US" sz="2000" dirty="0" err="1" smtClean="0"/>
              <a:t>tm</a:t>
            </a:r>
            <a:r>
              <a:rPr lang="en-US" sz="2000" dirty="0" smtClean="0"/>
              <a:t>, PSM </a:t>
            </a:r>
            <a:r>
              <a:rPr lang="en-US" sz="2000" dirty="0" err="1" smtClean="0"/>
              <a:t>psm</a:t>
            </a:r>
            <a:r>
              <a:rPr lang="en-US" sz="2000" dirty="0" smtClean="0"/>
              <a:t>, </a:t>
            </a:r>
            <a:r>
              <a:rPr lang="en-US" sz="2000" dirty="0" err="1" smtClean="0"/>
              <a:t>WeightingFunction</a:t>
            </a:r>
            <a:r>
              <a:rPr lang="en-US" sz="2000" dirty="0" smtClean="0"/>
              <a:t> </a:t>
            </a:r>
            <a:r>
              <a:rPr lang="en-US" sz="2000" dirty="0" err="1" smtClean="0"/>
              <a:t>weightingFunction</a:t>
            </a:r>
            <a:r>
              <a:rPr lang="en-US" sz="2000" dirty="0" smtClean="0"/>
              <a:t>){</a:t>
            </a:r>
          </a:p>
          <a:p>
            <a:pPr lvl="1">
              <a:buNone/>
            </a:pPr>
            <a:r>
              <a:rPr lang="en-US" sz="2000" dirty="0" smtClean="0"/>
              <a:t>//set preferred positions for players for claim;</a:t>
            </a:r>
          </a:p>
          <a:p>
            <a:pPr lvl="1">
              <a:buNone/>
            </a:pPr>
            <a:r>
              <a:rPr lang="en-US" sz="2000" dirty="0" smtClean="0"/>
              <a:t>Set&lt;</a:t>
            </a:r>
            <a:r>
              <a:rPr lang="en-US" sz="2000" dirty="0" err="1" smtClean="0"/>
              <a:t>ArgumentResult</a:t>
            </a:r>
            <a:r>
              <a:rPr lang="en-US" sz="2000" dirty="0" smtClean="0"/>
              <a:t>&gt; </a:t>
            </a:r>
            <a:r>
              <a:rPr lang="en-US" sz="2000" dirty="0" err="1" smtClean="0"/>
              <a:t>argumentResults</a:t>
            </a:r>
            <a:r>
              <a:rPr lang="en-US" sz="2000" dirty="0" smtClean="0"/>
              <a:t>= empty;</a:t>
            </a:r>
          </a:p>
          <a:p>
            <a:pPr>
              <a:buNone/>
            </a:pPr>
            <a:r>
              <a:rPr lang="en-US" sz="2000" dirty="0" smtClean="0"/>
              <a:t>        while(true){</a:t>
            </a:r>
          </a:p>
          <a:p>
            <a:pPr lvl="2">
              <a:buNone/>
            </a:pPr>
            <a:r>
              <a:rPr lang="en-US" sz="2000" dirty="0" err="1" smtClean="0"/>
              <a:t>UserEval</a:t>
            </a:r>
            <a:r>
              <a:rPr lang="en-US" sz="2000" dirty="0" smtClean="0"/>
              <a:t> </a:t>
            </a:r>
            <a:r>
              <a:rPr lang="en-US" sz="2000" dirty="0" err="1" smtClean="0"/>
              <a:t>ue</a:t>
            </a:r>
            <a:r>
              <a:rPr lang="en-US" sz="2000" dirty="0" smtClean="0"/>
              <a:t> = </a:t>
            </a:r>
            <a:r>
              <a:rPr lang="en-US" sz="2000" dirty="0" err="1" smtClean="0"/>
              <a:t>tm.algoUE</a:t>
            </a:r>
            <a:r>
              <a:rPr lang="en-US" sz="2000" dirty="0" smtClean="0"/>
              <a:t>(players, </a:t>
            </a:r>
            <a:r>
              <a:rPr lang="en-US" sz="2000" dirty="0" err="1" smtClean="0"/>
              <a:t>argumentResults</a:t>
            </a:r>
            <a:r>
              <a:rPr lang="en-US" sz="2000" dirty="0" smtClean="0"/>
              <a:t>);</a:t>
            </a:r>
          </a:p>
          <a:p>
            <a:pPr lvl="2">
              <a:buNone/>
            </a:pPr>
            <a:r>
              <a:rPr lang="en-US" sz="2000" dirty="0" err="1" smtClean="0"/>
              <a:t>ClaimEval</a:t>
            </a:r>
            <a:r>
              <a:rPr lang="en-US" sz="2000" dirty="0" smtClean="0"/>
              <a:t> </a:t>
            </a:r>
            <a:r>
              <a:rPr lang="en-US" sz="2000" dirty="0" err="1" smtClean="0"/>
              <a:t>ce</a:t>
            </a:r>
            <a:r>
              <a:rPr lang="en-US" sz="2000" dirty="0" smtClean="0"/>
              <a:t> = </a:t>
            </a:r>
            <a:r>
              <a:rPr lang="en-US" sz="2000" dirty="0" err="1" smtClean="0"/>
              <a:t>tm.algoCE</a:t>
            </a:r>
            <a:r>
              <a:rPr lang="en-US" sz="2000" dirty="0" smtClean="0"/>
              <a:t>(players, </a:t>
            </a:r>
            <a:r>
              <a:rPr lang="en-US" sz="2000" dirty="0" err="1" smtClean="0"/>
              <a:t>argumentResults</a:t>
            </a:r>
            <a:r>
              <a:rPr lang="en-US" sz="2000" dirty="0" smtClean="0"/>
              <a:t>, </a:t>
            </a:r>
            <a:r>
              <a:rPr lang="en-US" sz="2000" dirty="0" err="1" smtClean="0"/>
              <a:t>ue</a:t>
            </a:r>
            <a:r>
              <a:rPr lang="en-US" sz="2000" dirty="0" smtClean="0"/>
              <a:t>, </a:t>
            </a:r>
            <a:r>
              <a:rPr lang="en-US" sz="2000" dirty="0" err="1" smtClean="0"/>
              <a:t>weightingFunction</a:t>
            </a:r>
            <a:r>
              <a:rPr lang="en-US" sz="2000" dirty="0" smtClean="0"/>
              <a:t>);</a:t>
            </a:r>
          </a:p>
          <a:p>
            <a:pPr>
              <a:buNone/>
            </a:pPr>
            <a:r>
              <a:rPr lang="en-US" sz="2000" dirty="0" smtClean="0"/>
              <a:t>                </a:t>
            </a:r>
            <a:r>
              <a:rPr lang="en-US" sz="2000" dirty="0" err="1" smtClean="0"/>
              <a:t>argumentResults.append</a:t>
            </a:r>
            <a:r>
              <a:rPr lang="en-US" sz="2000" dirty="0" smtClean="0"/>
              <a:t>(</a:t>
            </a:r>
            <a:r>
              <a:rPr lang="en-US" sz="2000" dirty="0" err="1" smtClean="0"/>
              <a:t>tm.algoSCD.runRound</a:t>
            </a:r>
            <a:r>
              <a:rPr lang="en-US" sz="2000" dirty="0" smtClean="0"/>
              <a:t>(players, </a:t>
            </a:r>
            <a:r>
              <a:rPr lang="en-US" sz="2000" dirty="0" err="1" smtClean="0"/>
              <a:t>ue</a:t>
            </a:r>
            <a:r>
              <a:rPr lang="en-US" sz="2000" dirty="0" smtClean="0"/>
              <a:t>, </a:t>
            </a:r>
            <a:r>
              <a:rPr lang="en-US" sz="2000" dirty="0" err="1" smtClean="0"/>
              <a:t>psm</a:t>
            </a:r>
            <a:r>
              <a:rPr lang="en-US" sz="2000" dirty="0" smtClean="0"/>
              <a:t>));</a:t>
            </a:r>
          </a:p>
          <a:p>
            <a:pPr>
              <a:buNone/>
            </a:pPr>
            <a:r>
              <a:rPr lang="en-US" sz="2000" dirty="0" smtClean="0"/>
              <a:t>                if(</a:t>
            </a:r>
            <a:r>
              <a:rPr lang="en-US" sz="2000" dirty="0" err="1" smtClean="0"/>
              <a:t>tm.algoSCD.isfinished</a:t>
            </a:r>
            <a:r>
              <a:rPr lang="en-US" sz="2000" dirty="0" smtClean="0"/>
              <a:t>()){return [</a:t>
            </a:r>
            <a:r>
              <a:rPr lang="en-US" sz="2000" dirty="0" err="1" smtClean="0"/>
              <a:t>ue,ce</a:t>
            </a:r>
            <a:r>
              <a:rPr lang="en-US" sz="2000" dirty="0" smtClean="0"/>
              <a:t>];}</a:t>
            </a:r>
          </a:p>
          <a:p>
            <a:pPr>
              <a:buNone/>
            </a:pPr>
            <a:r>
              <a:rPr lang="en-US" sz="2000" dirty="0" smtClean="0"/>
              <a:t>        }</a:t>
            </a:r>
          </a:p>
          <a:p>
            <a:pPr>
              <a:buNone/>
            </a:pPr>
            <a:r>
              <a:rPr lang="en-US" sz="2000" dirty="0" smtClean="0"/>
              <a:t>}</a:t>
            </a:r>
          </a:p>
          <a:p>
            <a:pPr>
              <a:buNone/>
            </a:pPr>
            <a:endParaRPr lang="en-US" sz="2000" dirty="0" smtClean="0"/>
          </a:p>
          <a:p>
            <a:pPr>
              <a:buNone/>
            </a:pPr>
            <a:endParaRPr lang="en-US" sz="2000" dirty="0" smtClean="0"/>
          </a:p>
          <a:p>
            <a:pPr>
              <a:buNone/>
            </a:pPr>
            <a:endParaRPr lang="en-US" sz="2000" dirty="0"/>
          </a:p>
        </p:txBody>
      </p:sp>
      <p:sp>
        <p:nvSpPr>
          <p:cNvPr id="4" name="Date Placeholder 3"/>
          <p:cNvSpPr>
            <a:spLocks noGrp="1"/>
          </p:cNvSpPr>
          <p:nvPr>
            <p:ph type="dt" sz="half" idx="10"/>
          </p:nvPr>
        </p:nvSpPr>
        <p:spPr/>
        <p:txBody>
          <a:bodyPr/>
          <a:lstStyle/>
          <a:p>
            <a:fld id="{C8634AE2-E07E-4E74-94EC-65DBD1D102B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152</a:t>
            </a:fld>
            <a:endParaRPr lang="en-US"/>
          </a:p>
        </p:txBody>
      </p:sp>
      <p:sp>
        <p:nvSpPr>
          <p:cNvPr id="6" name="TextBox 5"/>
          <p:cNvSpPr txBox="1"/>
          <p:nvPr/>
        </p:nvSpPr>
        <p:spPr>
          <a:xfrm>
            <a:off x="4648200" y="5715001"/>
            <a:ext cx="3325878" cy="373659"/>
          </a:xfrm>
          <a:prstGeom prst="rect">
            <a:avLst/>
          </a:prstGeom>
          <a:noFill/>
          <a:ln w="76200">
            <a:solidFill>
              <a:schemeClr val="tx1"/>
            </a:solidFill>
          </a:ln>
        </p:spPr>
        <p:txBody>
          <a:bodyPr wrap="none" lIns="91411" tIns="45706" rIns="91411" bIns="45706" rtlCol="0">
            <a:spAutoFit/>
          </a:bodyPr>
          <a:lstStyle/>
          <a:p>
            <a:r>
              <a:rPr lang="en-US" dirty="0" err="1" smtClean="0"/>
              <a:t>runRounds</a:t>
            </a:r>
            <a:r>
              <a:rPr lang="en-US" dirty="0" smtClean="0"/>
              <a:t> runs one or more SGs</a:t>
            </a:r>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with Synthetic Avatars</a:t>
            </a:r>
            <a:endParaRPr lang="en-US" dirty="0"/>
          </a:p>
        </p:txBody>
      </p:sp>
      <p:sp>
        <p:nvSpPr>
          <p:cNvPr id="3" name="Content Placeholder 2"/>
          <p:cNvSpPr>
            <a:spLocks noGrp="1"/>
          </p:cNvSpPr>
          <p:nvPr>
            <p:ph idx="1"/>
          </p:nvPr>
        </p:nvSpPr>
        <p:spPr>
          <a:xfrm>
            <a:off x="457200" y="1600206"/>
            <a:ext cx="8534400" cy="4525963"/>
          </a:xfrm>
        </p:spPr>
        <p:txBody>
          <a:bodyPr>
            <a:normAutofit fontScale="92500" lnSpcReduction="10000"/>
          </a:bodyPr>
          <a:lstStyle/>
          <a:p>
            <a:r>
              <a:rPr lang="en-US" dirty="0" smtClean="0"/>
              <a:t>Context: Formal Science Wikipedia</a:t>
            </a:r>
          </a:p>
          <a:p>
            <a:r>
              <a:rPr lang="en-US" dirty="0" smtClean="0"/>
              <a:t>Configurations of system: </a:t>
            </a:r>
          </a:p>
          <a:p>
            <a:pPr lvl="1"/>
            <a:r>
              <a:rPr lang="en-US" dirty="0" smtClean="0"/>
              <a:t>Set of players: skill distributions (uniform, bimodal, etc.)</a:t>
            </a:r>
          </a:p>
          <a:p>
            <a:pPr lvl="1"/>
            <a:r>
              <a:rPr lang="en-US" dirty="0" smtClean="0"/>
              <a:t>Claim families</a:t>
            </a:r>
          </a:p>
          <a:p>
            <a:pPr lvl="2"/>
            <a:r>
              <a:rPr lang="en-US" dirty="0" smtClean="0"/>
              <a:t>teaching: have perfect solution</a:t>
            </a:r>
          </a:p>
          <a:p>
            <a:pPr lvl="2"/>
            <a:r>
              <a:rPr lang="en-US" dirty="0" smtClean="0"/>
              <a:t>research: perfect solution not known</a:t>
            </a:r>
          </a:p>
          <a:p>
            <a:pPr lvl="1"/>
            <a:r>
              <a:rPr lang="en-US" dirty="0" smtClean="0"/>
              <a:t>Tournament mechanism (round-robin, Swiss, etc.)</a:t>
            </a:r>
          </a:p>
          <a:p>
            <a:pPr lvl="2"/>
            <a:r>
              <a:rPr lang="en-US" dirty="0" smtClean="0"/>
              <a:t>claim estimation and player estimation</a:t>
            </a:r>
          </a:p>
          <a:p>
            <a:pPr lvl="1"/>
            <a:r>
              <a:rPr lang="en-US" dirty="0" smtClean="0"/>
              <a:t>Position Selection Mechanism (CAG, RF, etc.)</a:t>
            </a:r>
          </a:p>
          <a:p>
            <a:pPr lvl="1"/>
            <a:r>
              <a:rPr lang="en-US" dirty="0" smtClean="0"/>
              <a:t>Weighting function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153</a:t>
            </a:fld>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Science Wikipedia</a:t>
            </a:r>
            <a:endParaRPr lang="en-US" dirty="0"/>
          </a:p>
        </p:txBody>
      </p:sp>
      <p:sp>
        <p:nvSpPr>
          <p:cNvPr id="3" name="Content Placeholder 2"/>
          <p:cNvSpPr>
            <a:spLocks noGrp="1"/>
          </p:cNvSpPr>
          <p:nvPr>
            <p:ph idx="1"/>
          </p:nvPr>
        </p:nvSpPr>
        <p:spPr/>
        <p:txBody>
          <a:bodyPr/>
          <a:lstStyle/>
          <a:p>
            <a:r>
              <a:rPr lang="en-US" dirty="0" smtClean="0"/>
              <a:t>Purpose: bring formal science knowledge into an active, objectively refutable form on the web.</a:t>
            </a:r>
          </a:p>
          <a:p>
            <a:r>
              <a:rPr lang="en-US" dirty="0" smtClean="0"/>
              <a:t>Formal science </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154</a:t>
            </a:fld>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Proofs / SCG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IP: enable the establishment of a claim via a statistical argument without providing any additional information as to why it is true. Works for any claim in PSPACE.</a:t>
            </a:r>
          </a:p>
          <a:p>
            <a:r>
              <a:rPr lang="en-US" dirty="0" smtClean="0"/>
              <a:t>SCG: enable the establishment of a claim via a statistical argument (combining evidence) without providing a proof as to why it is true. Works for any logic with semantic games. SCG is more general, but cannot provide the same bounds as IP.</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155</a:t>
            </a:fld>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Proofs / SCG</a:t>
            </a:r>
            <a:endParaRPr lang="en-US" dirty="0"/>
          </a:p>
        </p:txBody>
      </p:sp>
      <p:sp>
        <p:nvSpPr>
          <p:cNvPr id="3" name="Content Placeholder 2"/>
          <p:cNvSpPr>
            <a:spLocks noGrp="1"/>
          </p:cNvSpPr>
          <p:nvPr>
            <p:ph idx="1"/>
          </p:nvPr>
        </p:nvSpPr>
        <p:spPr/>
        <p:txBody>
          <a:bodyPr/>
          <a:lstStyle/>
          <a:p>
            <a:r>
              <a:rPr lang="en-US" dirty="0" smtClean="0"/>
              <a:t>IP: </a:t>
            </a:r>
            <a:r>
              <a:rPr lang="en-US" dirty="0" err="1" smtClean="0"/>
              <a:t>Prover</a:t>
            </a:r>
            <a:r>
              <a:rPr lang="en-US" dirty="0" smtClean="0"/>
              <a:t> and Verifier.</a:t>
            </a:r>
          </a:p>
          <a:p>
            <a:r>
              <a:rPr lang="en-US" dirty="0" smtClean="0"/>
              <a:t>SCG: Verifier (Exists) and Falsifier (</a:t>
            </a:r>
            <a:r>
              <a:rPr lang="en-US" dirty="0" err="1" smtClean="0"/>
              <a:t>ForAll</a:t>
            </a:r>
            <a:r>
              <a:rPr lang="en-US" dirty="0" smtClean="0"/>
              <a:t>).</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156</a:t>
            </a:fld>
            <a:endParaRPr lang="en-US"/>
          </a:p>
        </p:txBody>
      </p:sp>
      <p:sp>
        <p:nvSpPr>
          <p:cNvPr id="6" name="TextBox 5"/>
          <p:cNvSpPr txBox="1"/>
          <p:nvPr/>
        </p:nvSpPr>
        <p:spPr>
          <a:xfrm>
            <a:off x="2362200" y="3581400"/>
            <a:ext cx="3875805" cy="400110"/>
          </a:xfrm>
          <a:prstGeom prst="rect">
            <a:avLst/>
          </a:prstGeom>
          <a:noFill/>
        </p:spPr>
        <p:txBody>
          <a:bodyPr wrap="none" lIns="91411" tIns="45706" rIns="91411" bIns="45706" rtlCol="0">
            <a:spAutoFit/>
          </a:bodyPr>
          <a:lstStyle/>
          <a:p>
            <a:r>
              <a:rPr lang="en-US" sz="2000" dirty="0" smtClean="0"/>
              <a:t>note the switch: Verifier to Falsifier.</a:t>
            </a:r>
            <a:endParaRPr lang="en-US" sz="2000"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latin typeface="Arial" pitchFamily="34" charset="0"/>
              </a:rPr>
              <a:t>May 16, 2013</a:t>
            </a:r>
          </a:p>
        </p:txBody>
      </p:sp>
      <p:sp>
        <p:nvSpPr>
          <p:cNvPr id="3075" name="Slide Number Placeholder 5"/>
          <p:cNvSpPr>
            <a:spLocks noGrp="1"/>
          </p:cNvSpPr>
          <p:nvPr>
            <p:ph type="sldNum" sz="quarter" idx="12"/>
          </p:nvPr>
        </p:nvSpPr>
        <p:spPr>
          <a:noFill/>
        </p:spPr>
        <p:txBody>
          <a:bodyPr/>
          <a:lstStyle/>
          <a:p>
            <a:fld id="{D61C9DC0-CAED-4BAF-89D4-E0DEADC2F5BF}" type="slidenum">
              <a:rPr lang="en-US" smtClean="0">
                <a:latin typeface="Arial" pitchFamily="34" charset="0"/>
              </a:rPr>
              <a:pPr/>
              <a:t>157</a:t>
            </a:fld>
            <a:endParaRPr lang="en-US" smtClean="0">
              <a:latin typeface="Arial" pitchFamily="34" charset="0"/>
            </a:endParaRPr>
          </a:p>
        </p:txBody>
      </p:sp>
      <p:sp>
        <p:nvSpPr>
          <p:cNvPr id="3076" name="Rectangle 2"/>
          <p:cNvSpPr>
            <a:spLocks noGrp="1" noChangeArrowheads="1"/>
          </p:cNvSpPr>
          <p:nvPr>
            <p:ph type="title"/>
          </p:nvPr>
        </p:nvSpPr>
        <p:spPr/>
        <p:txBody>
          <a:bodyPr/>
          <a:lstStyle/>
          <a:p>
            <a:r>
              <a:rPr lang="en-US" dirty="0" smtClean="0"/>
              <a:t>Interactive Proofs</a:t>
            </a:r>
          </a:p>
        </p:txBody>
      </p:sp>
      <p:sp>
        <p:nvSpPr>
          <p:cNvPr id="3077" name="Rectangle 3"/>
          <p:cNvSpPr>
            <a:spLocks noGrp="1" noChangeArrowheads="1"/>
          </p:cNvSpPr>
          <p:nvPr>
            <p:ph type="body" idx="1"/>
          </p:nvPr>
        </p:nvSpPr>
        <p:spPr/>
        <p:txBody>
          <a:bodyPr/>
          <a:lstStyle/>
          <a:p>
            <a:r>
              <a:rPr lang="en-US" b="1" dirty="0" smtClean="0">
                <a:solidFill>
                  <a:srgbClr val="FF0000"/>
                </a:solidFill>
              </a:rPr>
              <a:t>interactive proof system</a:t>
            </a:r>
            <a:r>
              <a:rPr lang="en-US" dirty="0" smtClean="0">
                <a:solidFill>
                  <a:srgbClr val="FF0000"/>
                </a:solidFill>
              </a:rPr>
              <a:t> for L</a:t>
            </a:r>
            <a:r>
              <a:rPr lang="en-US" dirty="0" smtClean="0"/>
              <a:t> is an interactive protocol (P, V)</a:t>
            </a:r>
          </a:p>
          <a:p>
            <a:endParaRPr lang="en-US" dirty="0" smtClean="0"/>
          </a:p>
        </p:txBody>
      </p:sp>
      <p:sp>
        <p:nvSpPr>
          <p:cNvPr id="864260" name="Text Box 4"/>
          <p:cNvSpPr txBox="1">
            <a:spLocks noChangeArrowheads="1"/>
          </p:cNvSpPr>
          <p:nvPr/>
        </p:nvSpPr>
        <p:spPr bwMode="auto">
          <a:xfrm>
            <a:off x="1676400" y="3368679"/>
            <a:ext cx="1143000" cy="461637"/>
          </a:xfrm>
          <a:prstGeom prst="rect">
            <a:avLst/>
          </a:prstGeom>
          <a:noFill/>
          <a:ln w="9525">
            <a:noFill/>
            <a:miter lim="800000"/>
            <a:headEnd/>
            <a:tailEnd/>
          </a:ln>
        </p:spPr>
        <p:txBody>
          <a:bodyPr lIns="91411" tIns="45706" rIns="91411" bIns="45706">
            <a:spAutoFit/>
          </a:bodyPr>
          <a:lstStyle/>
          <a:p>
            <a:pPr>
              <a:spcBef>
                <a:spcPct val="50000"/>
              </a:spcBef>
            </a:pPr>
            <a:r>
              <a:rPr lang="en-US" sz="2400" dirty="0" err="1">
                <a:solidFill>
                  <a:srgbClr val="FF0000"/>
                </a:solidFill>
                <a:latin typeface="Comic Sans MS" pitchFamily="66" charset="0"/>
              </a:rPr>
              <a:t>Prover</a:t>
            </a:r>
            <a:r>
              <a:rPr lang="en-US" sz="2400" dirty="0">
                <a:solidFill>
                  <a:srgbClr val="FF0000"/>
                </a:solidFill>
                <a:latin typeface="Comic Sans MS" pitchFamily="66" charset="0"/>
              </a:rPr>
              <a:t> </a:t>
            </a:r>
          </a:p>
        </p:txBody>
      </p:sp>
      <p:sp>
        <p:nvSpPr>
          <p:cNvPr id="864261" name="Text Box 5"/>
          <p:cNvSpPr txBox="1">
            <a:spLocks noChangeArrowheads="1"/>
          </p:cNvSpPr>
          <p:nvPr/>
        </p:nvSpPr>
        <p:spPr bwMode="auto">
          <a:xfrm>
            <a:off x="6248401" y="3368675"/>
            <a:ext cx="1447800" cy="457200"/>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Verifier </a:t>
            </a:r>
          </a:p>
        </p:txBody>
      </p:sp>
      <p:sp>
        <p:nvSpPr>
          <p:cNvPr id="864262" name="Line 6"/>
          <p:cNvSpPr>
            <a:spLocks noChangeShapeType="1"/>
          </p:cNvSpPr>
          <p:nvPr/>
        </p:nvSpPr>
        <p:spPr bwMode="auto">
          <a:xfrm flipH="1">
            <a:off x="3276600" y="3444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3" name="Line 7"/>
          <p:cNvSpPr>
            <a:spLocks noChangeShapeType="1"/>
          </p:cNvSpPr>
          <p:nvPr/>
        </p:nvSpPr>
        <p:spPr bwMode="auto">
          <a:xfrm flipH="1">
            <a:off x="3276600" y="40544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4" name="Line 8"/>
          <p:cNvSpPr>
            <a:spLocks noChangeShapeType="1"/>
          </p:cNvSpPr>
          <p:nvPr/>
        </p:nvSpPr>
        <p:spPr bwMode="auto">
          <a:xfrm>
            <a:off x="3352800" y="37496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5" name="Line 9"/>
          <p:cNvSpPr>
            <a:spLocks noChangeShapeType="1"/>
          </p:cNvSpPr>
          <p:nvPr/>
        </p:nvSpPr>
        <p:spPr bwMode="auto">
          <a:xfrm>
            <a:off x="3352800" y="43592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6" name="Line 10"/>
          <p:cNvSpPr>
            <a:spLocks noChangeShapeType="1"/>
          </p:cNvSpPr>
          <p:nvPr/>
        </p:nvSpPr>
        <p:spPr bwMode="auto">
          <a:xfrm flipH="1">
            <a:off x="3276600" y="54260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7" name="Line 11"/>
          <p:cNvSpPr>
            <a:spLocks noChangeShapeType="1"/>
          </p:cNvSpPr>
          <p:nvPr/>
        </p:nvSpPr>
        <p:spPr bwMode="auto">
          <a:xfrm>
            <a:off x="3352800" y="5730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8" name="Text Box 12"/>
          <p:cNvSpPr txBox="1">
            <a:spLocks noChangeArrowheads="1"/>
          </p:cNvSpPr>
          <p:nvPr/>
        </p:nvSpPr>
        <p:spPr bwMode="auto">
          <a:xfrm>
            <a:off x="3657600" y="4314827"/>
            <a:ext cx="304800" cy="1200300"/>
          </a:xfrm>
          <a:prstGeom prst="rect">
            <a:avLst/>
          </a:prstGeom>
          <a:noFill/>
          <a:ln w="9525">
            <a:noFill/>
            <a:miter lim="800000"/>
            <a:headEnd/>
            <a:tailEnd/>
          </a:ln>
        </p:spPr>
        <p:txBody>
          <a:bodyPr lIns="91411" tIns="45706" rIns="91411" bIns="45706">
            <a:spAutoFit/>
          </a:bodyPr>
          <a:lstStyle/>
          <a:p>
            <a:pPr>
              <a:spcBef>
                <a:spcPct val="50000"/>
              </a:spcBef>
            </a:pPr>
            <a:r>
              <a:rPr lang="en-US" sz="2400" dirty="0">
                <a:latin typeface="Comic Sans MS" pitchFamily="66" charset="0"/>
              </a:rPr>
              <a:t>. . .</a:t>
            </a:r>
            <a:r>
              <a:rPr lang="en-US" sz="2400" dirty="0">
                <a:solidFill>
                  <a:srgbClr val="FF0000"/>
                </a:solidFill>
                <a:latin typeface="Comic Sans MS" pitchFamily="66" charset="0"/>
              </a:rPr>
              <a:t> </a:t>
            </a:r>
          </a:p>
        </p:txBody>
      </p:sp>
      <p:sp>
        <p:nvSpPr>
          <p:cNvPr id="864269" name="Text Box 13"/>
          <p:cNvSpPr txBox="1">
            <a:spLocks noChangeArrowheads="1"/>
          </p:cNvSpPr>
          <p:nvPr/>
        </p:nvSpPr>
        <p:spPr bwMode="auto">
          <a:xfrm>
            <a:off x="3276601" y="2835275"/>
            <a:ext cx="2590800" cy="457200"/>
          </a:xfrm>
          <a:prstGeom prst="rect">
            <a:avLst/>
          </a:prstGeom>
          <a:noFill/>
          <a:ln w="9525">
            <a:noFill/>
            <a:miter lim="800000"/>
            <a:headEnd/>
            <a:tailEnd/>
          </a:ln>
        </p:spPr>
        <p:txBody>
          <a:bodyPr lIns="91411" tIns="45706" rIns="91411" bIns="45706">
            <a:spAutoFit/>
          </a:bodyPr>
          <a:lstStyle/>
          <a:p>
            <a:pPr algn="ctr">
              <a:spcBef>
                <a:spcPct val="50000"/>
              </a:spcBef>
            </a:pPr>
            <a:r>
              <a:rPr lang="en-US" sz="2400" dirty="0">
                <a:solidFill>
                  <a:srgbClr val="FF0000"/>
                </a:solidFill>
                <a:latin typeface="Comic Sans MS" pitchFamily="66" charset="0"/>
              </a:rPr>
              <a:t>common input: x</a:t>
            </a:r>
          </a:p>
        </p:txBody>
      </p:sp>
      <p:cxnSp>
        <p:nvCxnSpPr>
          <p:cNvPr id="864270" name="AutoShape 14"/>
          <p:cNvCxnSpPr>
            <a:cxnSpLocks noChangeShapeType="1"/>
            <a:stCxn id="864269" idx="1"/>
            <a:endCxn id="864260" idx="0"/>
          </p:cNvCxnSpPr>
          <p:nvPr/>
        </p:nvCxnSpPr>
        <p:spPr bwMode="auto">
          <a:xfrm rot="10800000" flipV="1">
            <a:off x="2247901" y="3063875"/>
            <a:ext cx="1028701" cy="304804"/>
          </a:xfrm>
          <a:prstGeom prst="curvedConnector2">
            <a:avLst/>
          </a:prstGeom>
          <a:noFill/>
          <a:ln w="9525">
            <a:solidFill>
              <a:schemeClr val="tx1"/>
            </a:solidFill>
            <a:round/>
            <a:headEnd/>
            <a:tailEnd type="triangle" w="med" len="med"/>
          </a:ln>
        </p:spPr>
      </p:cxnSp>
      <p:cxnSp>
        <p:nvCxnSpPr>
          <p:cNvPr id="864271" name="AutoShape 15"/>
          <p:cNvCxnSpPr>
            <a:cxnSpLocks noChangeShapeType="1"/>
            <a:stCxn id="864269" idx="3"/>
            <a:endCxn id="864261" idx="0"/>
          </p:cNvCxnSpPr>
          <p:nvPr/>
        </p:nvCxnSpPr>
        <p:spPr bwMode="auto">
          <a:xfrm>
            <a:off x="5867400" y="3063875"/>
            <a:ext cx="1104900" cy="304800"/>
          </a:xfrm>
          <a:prstGeom prst="curvedConnector2">
            <a:avLst/>
          </a:prstGeom>
          <a:noFill/>
          <a:ln w="9525">
            <a:solidFill>
              <a:schemeClr val="tx1"/>
            </a:solidFill>
            <a:round/>
            <a:headEnd/>
            <a:tailEnd type="triangle" w="med" len="med"/>
          </a:ln>
        </p:spPr>
      </p:cxnSp>
      <p:sp>
        <p:nvSpPr>
          <p:cNvPr id="864272" name="Text Box 16"/>
          <p:cNvSpPr txBox="1">
            <a:spLocks noChangeArrowheads="1"/>
          </p:cNvSpPr>
          <p:nvPr/>
        </p:nvSpPr>
        <p:spPr bwMode="auto">
          <a:xfrm>
            <a:off x="6324600" y="5502281"/>
            <a:ext cx="13716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accept/reject</a:t>
            </a:r>
          </a:p>
        </p:txBody>
      </p:sp>
      <p:sp>
        <p:nvSpPr>
          <p:cNvPr id="864273" name="Text Box 17"/>
          <p:cNvSpPr txBox="1">
            <a:spLocks noChangeArrowheads="1"/>
          </p:cNvSpPr>
          <p:nvPr/>
        </p:nvSpPr>
        <p:spPr bwMode="auto">
          <a:xfrm>
            <a:off x="3962400" y="4587881"/>
            <a:ext cx="18288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 rounds = poly(|x|)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42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42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4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42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42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4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42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642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42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42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642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42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642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6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60" grpId="0"/>
      <p:bldP spid="864261" grpId="0"/>
      <p:bldP spid="864262" grpId="0" animBg="1"/>
      <p:bldP spid="864263" grpId="0" animBg="1"/>
      <p:bldP spid="864264" grpId="0" animBg="1"/>
      <p:bldP spid="864265" grpId="0" animBg="1"/>
      <p:bldP spid="864266" grpId="0" animBg="1"/>
      <p:bldP spid="864267" grpId="0" animBg="1"/>
      <p:bldP spid="864268" grpId="0"/>
      <p:bldP spid="864269" grpId="0"/>
      <p:bldP spid="864272" grpId="0"/>
      <p:bldP spid="864273"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latin typeface="Arial" pitchFamily="34" charset="0"/>
              </a:rPr>
              <a:t>May 16, 2013</a:t>
            </a:r>
          </a:p>
        </p:txBody>
      </p:sp>
      <p:sp>
        <p:nvSpPr>
          <p:cNvPr id="3075" name="Slide Number Placeholder 5"/>
          <p:cNvSpPr>
            <a:spLocks noGrp="1"/>
          </p:cNvSpPr>
          <p:nvPr>
            <p:ph type="sldNum" sz="quarter" idx="12"/>
          </p:nvPr>
        </p:nvSpPr>
        <p:spPr>
          <a:noFill/>
        </p:spPr>
        <p:txBody>
          <a:bodyPr/>
          <a:lstStyle/>
          <a:p>
            <a:fld id="{D61C9DC0-CAED-4BAF-89D4-E0DEADC2F5BF}" type="slidenum">
              <a:rPr lang="en-US" smtClean="0">
                <a:latin typeface="Arial" pitchFamily="34" charset="0"/>
              </a:rPr>
              <a:pPr/>
              <a:t>158</a:t>
            </a:fld>
            <a:endParaRPr lang="en-US" smtClean="0">
              <a:latin typeface="Arial" pitchFamily="34" charset="0"/>
            </a:endParaRPr>
          </a:p>
        </p:txBody>
      </p:sp>
      <p:sp>
        <p:nvSpPr>
          <p:cNvPr id="3076" name="Rectangle 2"/>
          <p:cNvSpPr>
            <a:spLocks noGrp="1" noChangeArrowheads="1"/>
          </p:cNvSpPr>
          <p:nvPr>
            <p:ph type="title"/>
          </p:nvPr>
        </p:nvSpPr>
        <p:spPr/>
        <p:txBody>
          <a:bodyPr/>
          <a:lstStyle/>
          <a:p>
            <a:r>
              <a:rPr lang="en-US" dirty="0" smtClean="0"/>
              <a:t>SCG</a:t>
            </a:r>
          </a:p>
        </p:txBody>
      </p:sp>
      <p:sp>
        <p:nvSpPr>
          <p:cNvPr id="3077" name="Rectangle 3"/>
          <p:cNvSpPr>
            <a:spLocks noGrp="1" noChangeArrowheads="1"/>
          </p:cNvSpPr>
          <p:nvPr>
            <p:ph type="body" idx="1"/>
          </p:nvPr>
        </p:nvSpPr>
        <p:spPr/>
        <p:txBody>
          <a:bodyPr/>
          <a:lstStyle/>
          <a:p>
            <a:r>
              <a:rPr lang="en-US" b="1" dirty="0" smtClean="0">
                <a:solidFill>
                  <a:srgbClr val="FF0000"/>
                </a:solidFill>
              </a:rPr>
              <a:t>SCG </a:t>
            </a:r>
            <a:r>
              <a:rPr lang="en-US" dirty="0" smtClean="0">
                <a:solidFill>
                  <a:srgbClr val="FF0000"/>
                </a:solidFill>
              </a:rPr>
              <a:t>for L</a:t>
            </a:r>
            <a:r>
              <a:rPr lang="en-US" dirty="0" smtClean="0"/>
              <a:t> is an interactive protocol (V, F)</a:t>
            </a:r>
          </a:p>
          <a:p>
            <a:endParaRPr lang="en-US" dirty="0" smtClean="0"/>
          </a:p>
        </p:txBody>
      </p:sp>
      <p:sp>
        <p:nvSpPr>
          <p:cNvPr id="864260" name="Text Box 4"/>
          <p:cNvSpPr txBox="1">
            <a:spLocks noChangeArrowheads="1"/>
          </p:cNvSpPr>
          <p:nvPr/>
        </p:nvSpPr>
        <p:spPr bwMode="auto">
          <a:xfrm>
            <a:off x="1371600" y="3368675"/>
            <a:ext cx="1447800" cy="461665"/>
          </a:xfrm>
          <a:prstGeom prst="rect">
            <a:avLst/>
          </a:prstGeom>
          <a:noFill/>
          <a:ln w="9525">
            <a:noFill/>
            <a:miter lim="800000"/>
            <a:headEnd/>
            <a:tailEnd/>
          </a:ln>
        </p:spPr>
        <p:txBody>
          <a:bodyPr wrap="square" lIns="91411" tIns="45706" rIns="91411" bIns="45706">
            <a:spAutoFit/>
          </a:bodyPr>
          <a:lstStyle/>
          <a:p>
            <a:pPr>
              <a:spcBef>
                <a:spcPct val="50000"/>
              </a:spcBef>
            </a:pPr>
            <a:r>
              <a:rPr lang="en-US" sz="2400" dirty="0" smtClean="0">
                <a:solidFill>
                  <a:srgbClr val="FF0000"/>
                </a:solidFill>
                <a:latin typeface="Comic Sans MS" pitchFamily="66" charset="0"/>
              </a:rPr>
              <a:t>Verifier</a:t>
            </a:r>
            <a:endParaRPr lang="en-US" sz="2400" dirty="0">
              <a:solidFill>
                <a:srgbClr val="FF0000"/>
              </a:solidFill>
              <a:latin typeface="Comic Sans MS" pitchFamily="66" charset="0"/>
            </a:endParaRPr>
          </a:p>
        </p:txBody>
      </p:sp>
      <p:sp>
        <p:nvSpPr>
          <p:cNvPr id="864261" name="Text Box 5"/>
          <p:cNvSpPr txBox="1">
            <a:spLocks noChangeArrowheads="1"/>
          </p:cNvSpPr>
          <p:nvPr/>
        </p:nvSpPr>
        <p:spPr bwMode="auto">
          <a:xfrm>
            <a:off x="6248401" y="3368675"/>
            <a:ext cx="1447800" cy="457200"/>
          </a:xfrm>
          <a:prstGeom prst="rect">
            <a:avLst/>
          </a:prstGeom>
          <a:noFill/>
          <a:ln w="9525">
            <a:noFill/>
            <a:miter lim="800000"/>
            <a:headEnd/>
            <a:tailEnd/>
          </a:ln>
        </p:spPr>
        <p:txBody>
          <a:bodyPr lIns="91411" tIns="45706" rIns="91411" bIns="45706">
            <a:spAutoFit/>
          </a:bodyPr>
          <a:lstStyle/>
          <a:p>
            <a:pPr>
              <a:spcBef>
                <a:spcPct val="50000"/>
              </a:spcBef>
            </a:pPr>
            <a:r>
              <a:rPr lang="en-US" sz="2400" dirty="0" smtClean="0">
                <a:solidFill>
                  <a:srgbClr val="FF0000"/>
                </a:solidFill>
                <a:latin typeface="Comic Sans MS" pitchFamily="66" charset="0"/>
              </a:rPr>
              <a:t>Falsifier </a:t>
            </a:r>
            <a:endParaRPr lang="en-US" sz="2400" dirty="0">
              <a:solidFill>
                <a:srgbClr val="FF0000"/>
              </a:solidFill>
              <a:latin typeface="Comic Sans MS" pitchFamily="66" charset="0"/>
            </a:endParaRPr>
          </a:p>
        </p:txBody>
      </p:sp>
      <p:sp>
        <p:nvSpPr>
          <p:cNvPr id="864262" name="Line 6"/>
          <p:cNvSpPr>
            <a:spLocks noChangeShapeType="1"/>
          </p:cNvSpPr>
          <p:nvPr/>
        </p:nvSpPr>
        <p:spPr bwMode="auto">
          <a:xfrm flipH="1">
            <a:off x="3276600" y="3444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3" name="Line 7"/>
          <p:cNvSpPr>
            <a:spLocks noChangeShapeType="1"/>
          </p:cNvSpPr>
          <p:nvPr/>
        </p:nvSpPr>
        <p:spPr bwMode="auto">
          <a:xfrm flipH="1">
            <a:off x="3276600" y="40544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4" name="Line 8"/>
          <p:cNvSpPr>
            <a:spLocks noChangeShapeType="1"/>
          </p:cNvSpPr>
          <p:nvPr/>
        </p:nvSpPr>
        <p:spPr bwMode="auto">
          <a:xfrm>
            <a:off x="3352800" y="37496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5" name="Line 9"/>
          <p:cNvSpPr>
            <a:spLocks noChangeShapeType="1"/>
          </p:cNvSpPr>
          <p:nvPr/>
        </p:nvSpPr>
        <p:spPr bwMode="auto">
          <a:xfrm>
            <a:off x="3352800" y="43592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6" name="Line 10"/>
          <p:cNvSpPr>
            <a:spLocks noChangeShapeType="1"/>
          </p:cNvSpPr>
          <p:nvPr/>
        </p:nvSpPr>
        <p:spPr bwMode="auto">
          <a:xfrm flipH="1">
            <a:off x="3276600" y="54260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7" name="Line 11"/>
          <p:cNvSpPr>
            <a:spLocks noChangeShapeType="1"/>
          </p:cNvSpPr>
          <p:nvPr/>
        </p:nvSpPr>
        <p:spPr bwMode="auto">
          <a:xfrm>
            <a:off x="3352800" y="5730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8" name="Text Box 12"/>
          <p:cNvSpPr txBox="1">
            <a:spLocks noChangeArrowheads="1"/>
          </p:cNvSpPr>
          <p:nvPr/>
        </p:nvSpPr>
        <p:spPr bwMode="auto">
          <a:xfrm>
            <a:off x="3657600" y="4314827"/>
            <a:ext cx="304800" cy="1200300"/>
          </a:xfrm>
          <a:prstGeom prst="rect">
            <a:avLst/>
          </a:prstGeom>
          <a:noFill/>
          <a:ln w="9525">
            <a:noFill/>
            <a:miter lim="800000"/>
            <a:headEnd/>
            <a:tailEnd/>
          </a:ln>
        </p:spPr>
        <p:txBody>
          <a:bodyPr lIns="91411" tIns="45706" rIns="91411" bIns="45706">
            <a:spAutoFit/>
          </a:bodyPr>
          <a:lstStyle/>
          <a:p>
            <a:pPr>
              <a:spcBef>
                <a:spcPct val="50000"/>
              </a:spcBef>
            </a:pPr>
            <a:r>
              <a:rPr lang="en-US" sz="2400" dirty="0">
                <a:latin typeface="Comic Sans MS" pitchFamily="66" charset="0"/>
              </a:rPr>
              <a:t>. . .</a:t>
            </a:r>
            <a:r>
              <a:rPr lang="en-US" sz="2400" dirty="0">
                <a:solidFill>
                  <a:srgbClr val="FF0000"/>
                </a:solidFill>
                <a:latin typeface="Comic Sans MS" pitchFamily="66" charset="0"/>
              </a:rPr>
              <a:t> </a:t>
            </a:r>
          </a:p>
        </p:txBody>
      </p:sp>
      <p:sp>
        <p:nvSpPr>
          <p:cNvPr id="864269" name="Text Box 13"/>
          <p:cNvSpPr txBox="1">
            <a:spLocks noChangeArrowheads="1"/>
          </p:cNvSpPr>
          <p:nvPr/>
        </p:nvSpPr>
        <p:spPr bwMode="auto">
          <a:xfrm>
            <a:off x="3276601" y="2835275"/>
            <a:ext cx="2590800" cy="457200"/>
          </a:xfrm>
          <a:prstGeom prst="rect">
            <a:avLst/>
          </a:prstGeom>
          <a:noFill/>
          <a:ln w="9525">
            <a:noFill/>
            <a:miter lim="800000"/>
            <a:headEnd/>
            <a:tailEnd/>
          </a:ln>
        </p:spPr>
        <p:txBody>
          <a:bodyPr lIns="91411" tIns="45706" rIns="91411" bIns="45706">
            <a:spAutoFit/>
          </a:bodyPr>
          <a:lstStyle/>
          <a:p>
            <a:pPr algn="ctr">
              <a:spcBef>
                <a:spcPct val="50000"/>
              </a:spcBef>
            </a:pPr>
            <a:r>
              <a:rPr lang="en-US" sz="2400" dirty="0">
                <a:solidFill>
                  <a:srgbClr val="FF0000"/>
                </a:solidFill>
                <a:latin typeface="Comic Sans MS" pitchFamily="66" charset="0"/>
              </a:rPr>
              <a:t>common input: x</a:t>
            </a:r>
          </a:p>
        </p:txBody>
      </p:sp>
      <p:cxnSp>
        <p:nvCxnSpPr>
          <p:cNvPr id="864270" name="AutoShape 14"/>
          <p:cNvCxnSpPr>
            <a:cxnSpLocks noChangeShapeType="1"/>
            <a:stCxn id="864269" idx="1"/>
            <a:endCxn id="864260" idx="0"/>
          </p:cNvCxnSpPr>
          <p:nvPr/>
        </p:nvCxnSpPr>
        <p:spPr bwMode="auto">
          <a:xfrm rot="10800000" flipV="1">
            <a:off x="2095501" y="3063875"/>
            <a:ext cx="1181100" cy="304800"/>
          </a:xfrm>
          <a:prstGeom prst="curvedConnector2">
            <a:avLst/>
          </a:prstGeom>
          <a:noFill/>
          <a:ln w="9525">
            <a:solidFill>
              <a:schemeClr val="tx1"/>
            </a:solidFill>
            <a:round/>
            <a:headEnd/>
            <a:tailEnd type="triangle" w="med" len="med"/>
          </a:ln>
        </p:spPr>
      </p:cxnSp>
      <p:cxnSp>
        <p:nvCxnSpPr>
          <p:cNvPr id="864271" name="AutoShape 15"/>
          <p:cNvCxnSpPr>
            <a:cxnSpLocks noChangeShapeType="1"/>
            <a:stCxn id="864269" idx="3"/>
            <a:endCxn id="864261" idx="0"/>
          </p:cNvCxnSpPr>
          <p:nvPr/>
        </p:nvCxnSpPr>
        <p:spPr bwMode="auto">
          <a:xfrm>
            <a:off x="5867400" y="3063875"/>
            <a:ext cx="1104900" cy="304800"/>
          </a:xfrm>
          <a:prstGeom prst="curvedConnector2">
            <a:avLst/>
          </a:prstGeom>
          <a:noFill/>
          <a:ln w="9525">
            <a:solidFill>
              <a:schemeClr val="tx1"/>
            </a:solidFill>
            <a:round/>
            <a:headEnd/>
            <a:tailEnd type="triangle" w="med" len="med"/>
          </a:ln>
        </p:spPr>
      </p:cxnSp>
      <p:sp>
        <p:nvSpPr>
          <p:cNvPr id="864272" name="Text Box 16"/>
          <p:cNvSpPr txBox="1">
            <a:spLocks noChangeArrowheads="1"/>
          </p:cNvSpPr>
          <p:nvPr/>
        </p:nvSpPr>
        <p:spPr bwMode="auto">
          <a:xfrm>
            <a:off x="6324600" y="5502281"/>
            <a:ext cx="13716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accept/reject</a:t>
            </a:r>
          </a:p>
        </p:txBody>
      </p:sp>
      <p:sp>
        <p:nvSpPr>
          <p:cNvPr id="864273" name="Text Box 17"/>
          <p:cNvSpPr txBox="1">
            <a:spLocks noChangeArrowheads="1"/>
          </p:cNvSpPr>
          <p:nvPr/>
        </p:nvSpPr>
        <p:spPr bwMode="auto">
          <a:xfrm>
            <a:off x="3962400" y="4587881"/>
            <a:ext cx="18288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 rounds = poly(|x|)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42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42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4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42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42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4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42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642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42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42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642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42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642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6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60" grpId="0"/>
      <p:bldP spid="864261" grpId="0"/>
      <p:bldP spid="864262" grpId="0" animBg="1"/>
      <p:bldP spid="864263" grpId="0" animBg="1"/>
      <p:bldP spid="864264" grpId="0" animBg="1"/>
      <p:bldP spid="864265" grpId="0" animBg="1"/>
      <p:bldP spid="864266" grpId="0" animBg="1"/>
      <p:bldP spid="864267" grpId="0" animBg="1"/>
      <p:bldP spid="864268" grpId="0"/>
      <p:bldP spid="864269" grpId="0"/>
      <p:bldP spid="864272" grpId="0"/>
      <p:bldP spid="864273"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solidFill>
                  <a:srgbClr val="000000"/>
                </a:solidFill>
                <a:latin typeface="Arial" pitchFamily="34" charset="0"/>
              </a:rPr>
              <a:t>May 16, 2013</a:t>
            </a:r>
          </a:p>
        </p:txBody>
      </p:sp>
      <p:sp>
        <p:nvSpPr>
          <p:cNvPr id="4099" name="Slide Number Placeholder 5"/>
          <p:cNvSpPr>
            <a:spLocks noGrp="1"/>
          </p:cNvSpPr>
          <p:nvPr>
            <p:ph type="sldNum" sz="quarter" idx="12"/>
          </p:nvPr>
        </p:nvSpPr>
        <p:spPr>
          <a:noFill/>
        </p:spPr>
        <p:txBody>
          <a:bodyPr/>
          <a:lstStyle/>
          <a:p>
            <a:fld id="{A473ADB4-B37A-4CD6-BE5F-D1A3B1E74C99}" type="slidenum">
              <a:rPr lang="en-US" smtClean="0">
                <a:solidFill>
                  <a:srgbClr val="000000"/>
                </a:solidFill>
                <a:latin typeface="Arial" pitchFamily="34" charset="0"/>
              </a:rPr>
              <a:pPr/>
              <a:t>159</a:t>
            </a:fld>
            <a:endParaRPr lang="en-US" smtClean="0">
              <a:solidFill>
                <a:srgbClr val="000000"/>
              </a:solidFill>
              <a:latin typeface="Arial" pitchFamily="34" charset="0"/>
            </a:endParaRPr>
          </a:p>
        </p:txBody>
      </p:sp>
      <p:sp>
        <p:nvSpPr>
          <p:cNvPr id="4100" name="Rectangle 2"/>
          <p:cNvSpPr>
            <a:spLocks noGrp="1" noChangeArrowheads="1"/>
          </p:cNvSpPr>
          <p:nvPr>
            <p:ph type="title"/>
          </p:nvPr>
        </p:nvSpPr>
        <p:spPr/>
        <p:txBody>
          <a:bodyPr/>
          <a:lstStyle/>
          <a:p>
            <a:r>
              <a:rPr lang="en-US" dirty="0" smtClean="0"/>
              <a:t>Interactive Proofs</a:t>
            </a:r>
          </a:p>
        </p:txBody>
      </p:sp>
      <p:sp>
        <p:nvSpPr>
          <p:cNvPr id="866307" name="Rectangle 3"/>
          <p:cNvSpPr>
            <a:spLocks noGrp="1" noChangeArrowheads="1"/>
          </p:cNvSpPr>
          <p:nvPr>
            <p:ph type="body" idx="1"/>
          </p:nvPr>
        </p:nvSpPr>
        <p:spPr/>
        <p:txBody>
          <a:bodyPr/>
          <a:lstStyle/>
          <a:p>
            <a:r>
              <a:rPr lang="en-US" b="1" dirty="0" smtClean="0">
                <a:solidFill>
                  <a:srgbClr val="FF0000"/>
                </a:solidFill>
              </a:rPr>
              <a:t>interactive proof system</a:t>
            </a:r>
            <a:r>
              <a:rPr lang="en-US" dirty="0" smtClean="0">
                <a:solidFill>
                  <a:srgbClr val="FF0000"/>
                </a:solidFill>
              </a:rPr>
              <a:t> for L</a:t>
            </a:r>
            <a:r>
              <a:rPr lang="en-US" dirty="0" smtClean="0"/>
              <a:t> is an interactive protocol (P, V)</a:t>
            </a:r>
          </a:p>
          <a:p>
            <a:pPr lvl="1"/>
            <a:r>
              <a:rPr lang="en-US" dirty="0" smtClean="0">
                <a:solidFill>
                  <a:schemeClr val="accent2"/>
                </a:solidFill>
              </a:rPr>
              <a:t>completeness</a:t>
            </a:r>
            <a:r>
              <a:rPr lang="en-US" dirty="0" smtClean="0"/>
              <a:t>: x </a:t>
            </a:r>
            <a:r>
              <a:rPr lang="en-US" dirty="0" smtClean="0">
                <a:sym typeface="Symbol" pitchFamily="18" charset="2"/>
              </a:rPr>
              <a:t> L  </a:t>
            </a:r>
          </a:p>
          <a:p>
            <a:pPr lvl="1" algn="ctr">
              <a:buFontTx/>
              <a:buNone/>
            </a:pPr>
            <a:r>
              <a:rPr lang="en-US" dirty="0" smtClean="0">
                <a:solidFill>
                  <a:schemeClr val="accent2"/>
                </a:solidFill>
                <a:sym typeface="Euclid Symbol"/>
              </a:rPr>
              <a:t>Pr[V accepts in (P, V)(x)] </a:t>
            </a:r>
            <a:r>
              <a:rPr lang="en-US" dirty="0" smtClean="0">
                <a:solidFill>
                  <a:schemeClr val="accent2"/>
                </a:solidFill>
                <a:sym typeface="Symbol" pitchFamily="18" charset="2"/>
              </a:rPr>
              <a:t></a:t>
            </a:r>
            <a:r>
              <a:rPr lang="en-US" dirty="0" smtClean="0">
                <a:solidFill>
                  <a:schemeClr val="accent2"/>
                </a:solidFill>
                <a:sym typeface="Euclid Symbol"/>
              </a:rPr>
              <a:t> 2/3</a:t>
            </a:r>
          </a:p>
          <a:p>
            <a:pPr lvl="1"/>
            <a:r>
              <a:rPr lang="en-US" dirty="0" smtClean="0">
                <a:solidFill>
                  <a:schemeClr val="accent2"/>
                </a:solidFill>
                <a:sym typeface="Euclid Symbol"/>
              </a:rPr>
              <a:t>soundness</a:t>
            </a:r>
            <a:r>
              <a:rPr lang="en-US" dirty="0" smtClean="0">
                <a:sym typeface="Euclid Symbol"/>
              </a:rPr>
              <a:t>: x </a:t>
            </a:r>
            <a:r>
              <a:rPr lang="en-US" dirty="0" smtClean="0">
                <a:sym typeface="Symbol" pitchFamily="18" charset="2"/>
              </a:rPr>
              <a:t> L  </a:t>
            </a:r>
            <a:r>
              <a:rPr lang="en-US" dirty="0" err="1" smtClean="0">
                <a:latin typeface="cmsy10" pitchFamily="34" charset="0"/>
                <a:sym typeface="Symbol" pitchFamily="18" charset="2"/>
              </a:rPr>
              <a:t>ForAll</a:t>
            </a:r>
            <a:r>
              <a:rPr lang="en-US" b="1" dirty="0" smtClean="0">
                <a:solidFill>
                  <a:srgbClr val="FF0000"/>
                </a:solidFill>
                <a:latin typeface="cmsy10" pitchFamily="34" charset="0"/>
                <a:sym typeface="Symbol" pitchFamily="18" charset="2"/>
              </a:rPr>
              <a:t> </a:t>
            </a:r>
            <a:r>
              <a:rPr lang="en-US" dirty="0" smtClean="0">
                <a:sym typeface="Euclid Symbol"/>
              </a:rPr>
              <a:t>P*</a:t>
            </a:r>
          </a:p>
          <a:p>
            <a:pPr lvl="1" algn="ctr">
              <a:buFontTx/>
              <a:buNone/>
            </a:pPr>
            <a:r>
              <a:rPr lang="en-US" dirty="0" smtClean="0">
                <a:solidFill>
                  <a:schemeClr val="accent2"/>
                </a:solidFill>
                <a:sym typeface="Euclid Symbol"/>
              </a:rPr>
              <a:t>Pr[V accepts in (P*, V)(x)] </a:t>
            </a:r>
            <a:r>
              <a:rPr lang="en-US" dirty="0" smtClean="0">
                <a:solidFill>
                  <a:schemeClr val="accent2"/>
                </a:solidFill>
                <a:sym typeface="Symbol" pitchFamily="18" charset="2"/>
              </a:rPr>
              <a:t></a:t>
            </a:r>
            <a:r>
              <a:rPr lang="en-US" dirty="0" smtClean="0">
                <a:solidFill>
                  <a:schemeClr val="accent2"/>
                </a:solidFill>
                <a:sym typeface="Euclid Symbol"/>
              </a:rPr>
              <a:t> 1/3 </a:t>
            </a:r>
          </a:p>
          <a:p>
            <a:pPr lvl="1"/>
            <a:r>
              <a:rPr lang="en-US" dirty="0" smtClean="0">
                <a:solidFill>
                  <a:schemeClr val="accent2"/>
                </a:solidFill>
                <a:sym typeface="Symbol" pitchFamily="18" charset="2"/>
              </a:rPr>
              <a:t>efficiency</a:t>
            </a:r>
            <a:r>
              <a:rPr lang="en-US" dirty="0" smtClean="0">
                <a:sym typeface="Symbol" pitchFamily="18" charset="2"/>
              </a:rPr>
              <a:t>: </a:t>
            </a:r>
            <a:r>
              <a:rPr lang="en-US" dirty="0" smtClean="0">
                <a:sym typeface="Euclid Symbol"/>
              </a:rPr>
              <a:t>V is </a:t>
            </a:r>
            <a:r>
              <a:rPr lang="en-US" dirty="0" err="1" smtClean="0">
                <a:sym typeface="Euclid Symbol"/>
              </a:rPr>
              <a:t>p.p.t</a:t>
            </a:r>
            <a:r>
              <a:rPr lang="en-US" dirty="0" smtClean="0">
                <a:sym typeface="Euclid Symbol"/>
              </a:rPr>
              <a:t>. machine</a:t>
            </a:r>
          </a:p>
          <a:p>
            <a:r>
              <a:rPr lang="en-US" dirty="0" smtClean="0">
                <a:sym typeface="Euclid Symbol"/>
              </a:rPr>
              <a:t>repetition: can reduce error to any </a:t>
            </a:r>
            <a:r>
              <a:rPr lang="el-GR" dirty="0" smtClean="0">
                <a:sym typeface="Euclid Symbol"/>
              </a:rPr>
              <a:t>ε</a:t>
            </a:r>
            <a:r>
              <a:rPr lang="en-US" dirty="0" smtClean="0">
                <a:sym typeface="Euclid Symbol"/>
              </a:rPr>
              <a:t> </a:t>
            </a:r>
            <a:endParaRPr lang="en-US" dirty="0" smtClean="0"/>
          </a:p>
        </p:txBody>
      </p:sp>
      <p:sp>
        <p:nvSpPr>
          <p:cNvPr id="6" name="TextBox 5"/>
          <p:cNvSpPr txBox="1"/>
          <p:nvPr/>
        </p:nvSpPr>
        <p:spPr>
          <a:xfrm>
            <a:off x="2667000" y="6172201"/>
            <a:ext cx="3921038" cy="373659"/>
          </a:xfrm>
          <a:prstGeom prst="rect">
            <a:avLst/>
          </a:prstGeom>
          <a:noFill/>
        </p:spPr>
        <p:txBody>
          <a:bodyPr wrap="none" lIns="91411" tIns="45706" rIns="91411" bIns="45706" rtlCol="0">
            <a:spAutoFit/>
          </a:bodyPr>
          <a:lstStyle/>
          <a:p>
            <a:r>
              <a:rPr lang="en-US" dirty="0" err="1" smtClean="0"/>
              <a:t>p.p.t</a:t>
            </a:r>
            <a:r>
              <a:rPr lang="en-US" dirty="0" smtClean="0"/>
              <a:t>. = probabilistic polynomial-time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630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63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63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63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Messages</a:t>
            </a:r>
            <a:endParaRPr lang="en-US" dirty="0"/>
          </a:p>
        </p:txBody>
      </p:sp>
      <p:sp>
        <p:nvSpPr>
          <p:cNvPr id="3" name="Content Placeholder 2"/>
          <p:cNvSpPr>
            <a:spLocks noGrp="1"/>
          </p:cNvSpPr>
          <p:nvPr>
            <p:ph idx="1"/>
          </p:nvPr>
        </p:nvSpPr>
        <p:spPr/>
        <p:txBody>
          <a:bodyPr/>
          <a:lstStyle/>
          <a:p>
            <a:r>
              <a:rPr lang="en-US" dirty="0" smtClean="0"/>
              <a:t>How to defend your true claim by driving a challenger into a contradiction. </a:t>
            </a:r>
            <a:endParaRPr lang="en-US" dirty="0"/>
          </a:p>
        </p:txBody>
      </p:sp>
      <p:sp>
        <p:nvSpPr>
          <p:cNvPr id="4" name="Date Placeholder 3"/>
          <p:cNvSpPr>
            <a:spLocks noGrp="1"/>
          </p:cNvSpPr>
          <p:nvPr>
            <p:ph type="dt" sz="half" idx="10"/>
          </p:nvPr>
        </p:nvSpPr>
        <p:spPr/>
        <p:txBody>
          <a:bodyPr/>
          <a:lstStyle/>
          <a:p>
            <a:fld id="{48596A02-F8F0-4D30-B309-C45518C2C9E5}"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a:t>
            </a:fld>
            <a:endParaRPr lang="en-US"/>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solidFill>
                  <a:srgbClr val="000000"/>
                </a:solidFill>
                <a:latin typeface="Arial" pitchFamily="34" charset="0"/>
              </a:rPr>
              <a:t>May 16, 2013</a:t>
            </a:r>
          </a:p>
        </p:txBody>
      </p:sp>
      <p:sp>
        <p:nvSpPr>
          <p:cNvPr id="4099" name="Slide Number Placeholder 5"/>
          <p:cNvSpPr>
            <a:spLocks noGrp="1"/>
          </p:cNvSpPr>
          <p:nvPr>
            <p:ph type="sldNum" sz="quarter" idx="12"/>
          </p:nvPr>
        </p:nvSpPr>
        <p:spPr>
          <a:noFill/>
        </p:spPr>
        <p:txBody>
          <a:bodyPr/>
          <a:lstStyle/>
          <a:p>
            <a:fld id="{A473ADB4-B37A-4CD6-BE5F-D1A3B1E74C99}" type="slidenum">
              <a:rPr lang="en-US" smtClean="0">
                <a:solidFill>
                  <a:srgbClr val="000000"/>
                </a:solidFill>
                <a:latin typeface="Arial" pitchFamily="34" charset="0"/>
              </a:rPr>
              <a:pPr/>
              <a:t>160</a:t>
            </a:fld>
            <a:endParaRPr lang="en-US" smtClean="0">
              <a:solidFill>
                <a:srgbClr val="000000"/>
              </a:solidFill>
              <a:latin typeface="Arial" pitchFamily="34" charset="0"/>
            </a:endParaRPr>
          </a:p>
        </p:txBody>
      </p:sp>
      <p:sp>
        <p:nvSpPr>
          <p:cNvPr id="4100" name="Rectangle 2"/>
          <p:cNvSpPr>
            <a:spLocks noGrp="1" noChangeArrowheads="1"/>
          </p:cNvSpPr>
          <p:nvPr>
            <p:ph type="title"/>
          </p:nvPr>
        </p:nvSpPr>
        <p:spPr/>
        <p:txBody>
          <a:bodyPr/>
          <a:lstStyle/>
          <a:p>
            <a:r>
              <a:rPr lang="en-US" dirty="0" smtClean="0"/>
              <a:t>SCG</a:t>
            </a:r>
          </a:p>
        </p:txBody>
      </p:sp>
      <p:sp>
        <p:nvSpPr>
          <p:cNvPr id="866307" name="Rectangle 3"/>
          <p:cNvSpPr>
            <a:spLocks noGrp="1" noChangeArrowheads="1"/>
          </p:cNvSpPr>
          <p:nvPr>
            <p:ph type="body" idx="1"/>
          </p:nvPr>
        </p:nvSpPr>
        <p:spPr/>
        <p:txBody>
          <a:bodyPr/>
          <a:lstStyle/>
          <a:p>
            <a:r>
              <a:rPr lang="en-US" b="1" dirty="0" smtClean="0">
                <a:solidFill>
                  <a:srgbClr val="FF0000"/>
                </a:solidFill>
              </a:rPr>
              <a:t>SCG for claim family </a:t>
            </a:r>
            <a:r>
              <a:rPr lang="en-US" dirty="0" smtClean="0">
                <a:solidFill>
                  <a:srgbClr val="FF0000"/>
                </a:solidFill>
              </a:rPr>
              <a:t>for L</a:t>
            </a:r>
            <a:r>
              <a:rPr lang="en-US" dirty="0" smtClean="0"/>
              <a:t> is an interactive protocol (V, F)</a:t>
            </a:r>
          </a:p>
          <a:p>
            <a:pPr lvl="1"/>
            <a:r>
              <a:rPr lang="en-US" dirty="0" smtClean="0">
                <a:solidFill>
                  <a:schemeClr val="accent2"/>
                </a:solidFill>
              </a:rPr>
              <a:t>completeness</a:t>
            </a:r>
            <a:r>
              <a:rPr lang="en-US" dirty="0" smtClean="0"/>
              <a:t>: x </a:t>
            </a:r>
            <a:r>
              <a:rPr lang="en-US" dirty="0" smtClean="0">
                <a:sym typeface="Symbol" pitchFamily="18" charset="2"/>
              </a:rPr>
              <a:t> L  </a:t>
            </a:r>
          </a:p>
          <a:p>
            <a:pPr lvl="2"/>
            <a:r>
              <a:rPr lang="en-US" sz="2800" dirty="0" smtClean="0">
                <a:sym typeface="Symbol" pitchFamily="18" charset="2"/>
              </a:rPr>
              <a:t>if V is perfect: </a:t>
            </a:r>
            <a:r>
              <a:rPr lang="en-US" sz="2800" dirty="0" err="1" smtClean="0">
                <a:sym typeface="Symbol" pitchFamily="18" charset="2"/>
              </a:rPr>
              <a:t>ForAll</a:t>
            </a:r>
            <a:r>
              <a:rPr lang="en-US" sz="2800" dirty="0" smtClean="0">
                <a:sym typeface="Symbol" pitchFamily="18" charset="2"/>
              </a:rPr>
              <a:t> F*: F* accept </a:t>
            </a:r>
          </a:p>
          <a:p>
            <a:pPr lvl="1"/>
            <a:r>
              <a:rPr lang="en-US" dirty="0" smtClean="0">
                <a:solidFill>
                  <a:schemeClr val="accent2"/>
                </a:solidFill>
                <a:sym typeface="Euclid Symbol"/>
              </a:rPr>
              <a:t>soundness</a:t>
            </a:r>
            <a:r>
              <a:rPr lang="en-US" dirty="0" smtClean="0">
                <a:sym typeface="Euclid Symbol"/>
              </a:rPr>
              <a:t>: x </a:t>
            </a:r>
            <a:r>
              <a:rPr lang="en-US" dirty="0" smtClean="0">
                <a:sym typeface="Symbol" pitchFamily="18" charset="2"/>
              </a:rPr>
              <a:t> L  </a:t>
            </a:r>
          </a:p>
          <a:p>
            <a:pPr lvl="2"/>
            <a:r>
              <a:rPr lang="en-US" sz="2800" dirty="0" smtClean="0">
                <a:sym typeface="Symbol" pitchFamily="18" charset="2"/>
              </a:rPr>
              <a:t>if F is perfect: </a:t>
            </a:r>
            <a:r>
              <a:rPr lang="en-US" sz="2800" dirty="0" err="1" smtClean="0">
                <a:sym typeface="Symbol" pitchFamily="18" charset="2"/>
              </a:rPr>
              <a:t>ForAll</a:t>
            </a:r>
            <a:r>
              <a:rPr lang="en-US" sz="2800" b="1" dirty="0" smtClean="0">
                <a:solidFill>
                  <a:srgbClr val="FF0000"/>
                </a:solidFill>
                <a:latin typeface="cmsy10" pitchFamily="34" charset="0"/>
                <a:sym typeface="Symbol" pitchFamily="18" charset="2"/>
              </a:rPr>
              <a:t> </a:t>
            </a:r>
            <a:r>
              <a:rPr lang="en-US" sz="2800" dirty="0" smtClean="0">
                <a:sym typeface="Euclid Symbol"/>
              </a:rPr>
              <a:t>P*: F reject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63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63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6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normAutofit fontScale="70000" lnSpcReduction="20000"/>
          </a:bodyPr>
          <a:lstStyle/>
          <a:p>
            <a:pPr>
              <a:spcBef>
                <a:spcPts val="0"/>
              </a:spcBef>
              <a:buNone/>
            </a:pPr>
            <a:r>
              <a:rPr lang="en-US" dirty="0" smtClean="0">
                <a:solidFill>
                  <a:srgbClr val="000000"/>
                </a:solidFill>
                <a:latin typeface="Arial"/>
              </a:rPr>
              <a:t>TM = Tournament Mechanism</a:t>
            </a:r>
          </a:p>
          <a:p>
            <a:pPr>
              <a:spcBef>
                <a:spcPts val="0"/>
              </a:spcBef>
              <a:buNone/>
            </a:pPr>
            <a:r>
              <a:rPr lang="en-US" dirty="0" smtClean="0">
                <a:solidFill>
                  <a:srgbClr val="000000"/>
                </a:solidFill>
                <a:latin typeface="Arial"/>
              </a:rPr>
              <a:t>PSM = Position Selection Mechanism</a:t>
            </a:r>
          </a:p>
          <a:p>
            <a:pPr>
              <a:spcBef>
                <a:spcPts val="0"/>
              </a:spcBef>
              <a:buNone/>
            </a:pPr>
            <a:r>
              <a:rPr lang="en-US" dirty="0" smtClean="0">
                <a:solidFill>
                  <a:srgbClr val="000000"/>
                </a:solidFill>
                <a:latin typeface="Arial"/>
              </a:rPr>
              <a:t>SCG(Set&lt;User&gt; users, Claim </a:t>
            </a:r>
            <a:r>
              <a:rPr lang="en-US" dirty="0" err="1" smtClean="0">
                <a:solidFill>
                  <a:srgbClr val="000000"/>
                </a:solidFill>
                <a:latin typeface="Arial"/>
              </a:rPr>
              <a:t>claim</a:t>
            </a:r>
            <a:r>
              <a:rPr lang="en-US" dirty="0" smtClean="0">
                <a:solidFill>
                  <a:srgbClr val="000000"/>
                </a:solidFill>
                <a:latin typeface="Arial"/>
              </a:rPr>
              <a:t>, TM </a:t>
            </a:r>
            <a:r>
              <a:rPr lang="en-US" dirty="0" err="1" smtClean="0">
                <a:solidFill>
                  <a:srgbClr val="000000"/>
                </a:solidFill>
                <a:latin typeface="Arial"/>
              </a:rPr>
              <a:t>tm</a:t>
            </a:r>
            <a:r>
              <a:rPr lang="en-US" dirty="0" smtClean="0">
                <a:solidFill>
                  <a:srgbClr val="000000"/>
                </a:solidFill>
                <a:latin typeface="Arial"/>
              </a:rPr>
              <a:t>, PSM </a:t>
            </a:r>
            <a:r>
              <a:rPr lang="en-US" dirty="0" err="1" smtClean="0">
                <a:solidFill>
                  <a:srgbClr val="000000"/>
                </a:solidFill>
                <a:latin typeface="Arial"/>
              </a:rPr>
              <a:t>psm</a:t>
            </a:r>
            <a:r>
              <a:rPr lang="en-US" dirty="0" smtClean="0">
                <a:solidFill>
                  <a:srgbClr val="000000"/>
                </a:solidFill>
                <a:latin typeface="Arial"/>
              </a:rPr>
              <a:t>, W8ingFunction </a:t>
            </a:r>
            <a:r>
              <a:rPr lang="en-US" dirty="0" err="1" smtClean="0">
                <a:solidFill>
                  <a:srgbClr val="000000"/>
                </a:solidFill>
                <a:latin typeface="Arial"/>
              </a:rPr>
              <a:t>w8ingFunction</a:t>
            </a:r>
            <a:r>
              <a:rPr lang="en-US" dirty="0" smtClean="0">
                <a:solidFill>
                  <a:srgbClr val="000000"/>
                </a:solidFill>
                <a:latin typeface="Arial"/>
              </a:rPr>
              <a:t>){</a:t>
            </a:r>
            <a:endParaRPr lang="en-US" dirty="0" smtClean="0"/>
          </a:p>
          <a:p>
            <a:pPr indent="457059">
              <a:spcBef>
                <a:spcPts val="0"/>
              </a:spcBef>
              <a:buNone/>
            </a:pPr>
            <a:r>
              <a:rPr lang="en-US" dirty="0" smtClean="0">
                <a:solidFill>
                  <a:srgbClr val="000000"/>
                </a:solidFill>
                <a:latin typeface="Arial"/>
              </a:rPr>
              <a:t>Map&lt;</a:t>
            </a:r>
            <a:r>
              <a:rPr lang="en-US" dirty="0" err="1" smtClean="0">
                <a:solidFill>
                  <a:srgbClr val="000000"/>
                </a:solidFill>
                <a:latin typeface="Arial"/>
              </a:rPr>
              <a:t>User,position</a:t>
            </a:r>
            <a:r>
              <a:rPr lang="en-US" dirty="0" smtClean="0">
                <a:solidFill>
                  <a:srgbClr val="000000"/>
                </a:solidFill>
                <a:latin typeface="Arial"/>
              </a:rPr>
              <a:t>&gt; </a:t>
            </a:r>
            <a:r>
              <a:rPr lang="en-US" dirty="0" err="1" smtClean="0">
                <a:solidFill>
                  <a:srgbClr val="000000"/>
                </a:solidFill>
                <a:latin typeface="Arial"/>
              </a:rPr>
              <a:t>preferredPositions</a:t>
            </a:r>
            <a:r>
              <a:rPr lang="en-US" dirty="0" smtClean="0">
                <a:solidFill>
                  <a:srgbClr val="000000"/>
                </a:solidFill>
                <a:latin typeface="Arial"/>
              </a:rPr>
              <a:t> = …;</a:t>
            </a:r>
            <a:endParaRPr lang="en-US" dirty="0" smtClean="0"/>
          </a:p>
          <a:p>
            <a:pPr indent="457059">
              <a:spcBef>
                <a:spcPts val="0"/>
              </a:spcBef>
              <a:buNone/>
            </a:pPr>
            <a:r>
              <a:rPr lang="en-US" dirty="0" smtClean="0">
                <a:solidFill>
                  <a:srgbClr val="000000"/>
                </a:solidFill>
                <a:latin typeface="Arial"/>
              </a:rPr>
              <a:t>Set&lt;</a:t>
            </a:r>
            <a:r>
              <a:rPr lang="en-US" dirty="0" err="1" smtClean="0">
                <a:solidFill>
                  <a:srgbClr val="000000"/>
                </a:solidFill>
                <a:latin typeface="Arial"/>
              </a:rPr>
              <a:t>ArgumentResult</a:t>
            </a:r>
            <a:r>
              <a:rPr lang="en-US" dirty="0" smtClean="0">
                <a:solidFill>
                  <a:srgbClr val="000000"/>
                </a:solidFill>
                <a:latin typeface="Arial"/>
              </a:rPr>
              <a:t>&gt; </a:t>
            </a:r>
            <a:r>
              <a:rPr lang="en-US" dirty="0" err="1" smtClean="0">
                <a:solidFill>
                  <a:srgbClr val="000000"/>
                </a:solidFill>
                <a:latin typeface="Arial"/>
              </a:rPr>
              <a:t>argumentResults</a:t>
            </a:r>
            <a:r>
              <a:rPr lang="en-US" dirty="0" smtClean="0">
                <a:solidFill>
                  <a:srgbClr val="000000"/>
                </a:solidFill>
                <a:latin typeface="Arial"/>
              </a:rPr>
              <a:t>= empty;</a:t>
            </a:r>
            <a:endParaRPr lang="en-US" dirty="0" smtClean="0"/>
          </a:p>
          <a:p>
            <a:pPr>
              <a:spcBef>
                <a:spcPts val="0"/>
              </a:spcBef>
              <a:buNone/>
            </a:pPr>
            <a:r>
              <a:rPr lang="en-US" dirty="0" smtClean="0">
                <a:solidFill>
                  <a:srgbClr val="000000"/>
                </a:solidFill>
                <a:latin typeface="Arial"/>
              </a:rPr>
              <a:t>	      while(true){</a:t>
            </a:r>
          </a:p>
          <a:p>
            <a:pPr>
              <a:spcBef>
                <a:spcPts val="0"/>
              </a:spcBef>
              <a:buNone/>
            </a:pPr>
            <a:r>
              <a:rPr lang="en-US" dirty="0" smtClean="0">
                <a:solidFill>
                  <a:srgbClr val="000000"/>
                </a:solidFill>
                <a:latin typeface="Arial"/>
              </a:rPr>
              <a:t>              UE = </a:t>
            </a:r>
            <a:r>
              <a:rPr lang="en-US" dirty="0" err="1" smtClean="0">
                <a:solidFill>
                  <a:srgbClr val="000000"/>
                </a:solidFill>
                <a:latin typeface="Arial"/>
              </a:rPr>
              <a:t>algoUE</a:t>
            </a:r>
            <a:r>
              <a:rPr lang="en-US" dirty="0" smtClean="0">
                <a:solidFill>
                  <a:srgbClr val="000000"/>
                </a:solidFill>
                <a:latin typeface="Arial"/>
              </a:rPr>
              <a:t>(users, </a:t>
            </a:r>
            <a:r>
              <a:rPr lang="en-US" dirty="0" err="1" smtClean="0">
                <a:solidFill>
                  <a:srgbClr val="000000"/>
                </a:solidFill>
                <a:latin typeface="Arial"/>
              </a:rPr>
              <a:t>argumentResults</a:t>
            </a:r>
            <a:r>
              <a:rPr lang="en-US" dirty="0" smtClean="0">
                <a:solidFill>
                  <a:srgbClr val="000000"/>
                </a:solidFill>
                <a:latin typeface="Arial"/>
              </a:rPr>
              <a:t>);</a:t>
            </a:r>
            <a:endParaRPr lang="en-US" dirty="0" smtClean="0"/>
          </a:p>
          <a:p>
            <a:pPr marL="457059" indent="457059">
              <a:spcBef>
                <a:spcPts val="0"/>
              </a:spcBef>
              <a:buNone/>
            </a:pPr>
            <a:r>
              <a:rPr lang="en-US" dirty="0" smtClean="0">
                <a:solidFill>
                  <a:srgbClr val="000000"/>
                </a:solidFill>
                <a:latin typeface="Arial"/>
              </a:rPr>
              <a:t>  CE = </a:t>
            </a:r>
            <a:r>
              <a:rPr lang="en-US" dirty="0" err="1" smtClean="0">
                <a:solidFill>
                  <a:srgbClr val="000000"/>
                </a:solidFill>
                <a:latin typeface="Arial"/>
              </a:rPr>
              <a:t>algoCE</a:t>
            </a:r>
            <a:r>
              <a:rPr lang="en-US" dirty="0" smtClean="0">
                <a:solidFill>
                  <a:srgbClr val="000000"/>
                </a:solidFill>
                <a:latin typeface="Arial"/>
              </a:rPr>
              <a:t>(</a:t>
            </a:r>
            <a:r>
              <a:rPr lang="en-US" dirty="0" err="1" smtClean="0">
                <a:solidFill>
                  <a:srgbClr val="000000"/>
                </a:solidFill>
                <a:latin typeface="Arial"/>
              </a:rPr>
              <a:t>users,UE</a:t>
            </a:r>
            <a:r>
              <a:rPr lang="en-US" dirty="0" smtClean="0">
                <a:solidFill>
                  <a:srgbClr val="000000"/>
                </a:solidFill>
                <a:latin typeface="Arial"/>
              </a:rPr>
              <a:t>, </a:t>
            </a:r>
            <a:r>
              <a:rPr lang="en-US" dirty="0" err="1" smtClean="0">
                <a:solidFill>
                  <a:srgbClr val="000000"/>
                </a:solidFill>
                <a:latin typeface="Arial"/>
              </a:rPr>
              <a:t>preferredPositions</a:t>
            </a:r>
            <a:r>
              <a:rPr lang="en-US" dirty="0" smtClean="0">
                <a:solidFill>
                  <a:srgbClr val="000000"/>
                </a:solidFill>
                <a:latin typeface="Arial"/>
              </a:rPr>
              <a:t>, </a:t>
            </a:r>
          </a:p>
          <a:p>
            <a:pPr marL="457059" indent="457059">
              <a:spcBef>
                <a:spcPts val="0"/>
              </a:spcBef>
              <a:buNone/>
            </a:pPr>
            <a:r>
              <a:rPr lang="en-US" dirty="0" smtClean="0">
                <a:solidFill>
                  <a:srgbClr val="000000"/>
                </a:solidFill>
                <a:latin typeface="Arial"/>
              </a:rPr>
              <a:t>          </a:t>
            </a:r>
            <a:r>
              <a:rPr lang="en-US" dirty="0" err="1" smtClean="0">
                <a:solidFill>
                  <a:srgbClr val="000000"/>
                </a:solidFill>
                <a:latin typeface="Arial"/>
              </a:rPr>
              <a:t>argumentResults</a:t>
            </a:r>
            <a:r>
              <a:rPr lang="en-US" dirty="0" smtClean="0">
                <a:solidFill>
                  <a:srgbClr val="000000"/>
                </a:solidFill>
                <a:latin typeface="Arial"/>
              </a:rPr>
              <a:t>, w8ingFunction);</a:t>
            </a:r>
            <a:endParaRPr lang="en-US" dirty="0" smtClean="0"/>
          </a:p>
          <a:p>
            <a:pPr>
              <a:spcBef>
                <a:spcPts val="0"/>
              </a:spcBef>
              <a:buNone/>
            </a:pPr>
            <a:r>
              <a:rPr lang="en-US" dirty="0" smtClean="0">
                <a:solidFill>
                  <a:srgbClr val="000000"/>
                </a:solidFill>
                <a:latin typeface="Arial"/>
              </a:rPr>
              <a:t>              </a:t>
            </a:r>
            <a:r>
              <a:rPr lang="en-US" dirty="0" err="1" smtClean="0">
                <a:solidFill>
                  <a:srgbClr val="000000"/>
                </a:solidFill>
                <a:latin typeface="Arial"/>
              </a:rPr>
              <a:t>argumentResults.append</a:t>
            </a:r>
            <a:r>
              <a:rPr lang="en-US" dirty="0" smtClean="0">
                <a:solidFill>
                  <a:srgbClr val="000000"/>
                </a:solidFill>
                <a:latin typeface="Arial"/>
              </a:rPr>
              <a:t>(</a:t>
            </a:r>
            <a:r>
              <a:rPr lang="en-US" dirty="0" err="1" smtClean="0">
                <a:solidFill>
                  <a:srgbClr val="000000"/>
                </a:solidFill>
                <a:latin typeface="Arial"/>
              </a:rPr>
              <a:t>tm.runRound</a:t>
            </a:r>
            <a:r>
              <a:rPr lang="en-US" dirty="0" smtClean="0">
                <a:solidFill>
                  <a:srgbClr val="000000"/>
                </a:solidFill>
                <a:latin typeface="Arial"/>
              </a:rPr>
              <a:t>(</a:t>
            </a:r>
          </a:p>
          <a:p>
            <a:pPr>
              <a:spcBef>
                <a:spcPts val="0"/>
              </a:spcBef>
              <a:buNone/>
            </a:pPr>
            <a:r>
              <a:rPr lang="en-US" dirty="0" smtClean="0">
                <a:solidFill>
                  <a:srgbClr val="000000"/>
                </a:solidFill>
                <a:latin typeface="Arial"/>
              </a:rPr>
              <a:t>                       </a:t>
            </a:r>
            <a:r>
              <a:rPr lang="en-US" dirty="0" err="1" smtClean="0">
                <a:solidFill>
                  <a:srgbClr val="000000"/>
                </a:solidFill>
                <a:latin typeface="Arial"/>
              </a:rPr>
              <a:t>preferredPositions</a:t>
            </a:r>
            <a:r>
              <a:rPr lang="en-US" dirty="0" smtClean="0">
                <a:solidFill>
                  <a:srgbClr val="000000"/>
                </a:solidFill>
                <a:latin typeface="Arial"/>
              </a:rPr>
              <a:t>, UE, </a:t>
            </a:r>
            <a:r>
              <a:rPr lang="en-US" dirty="0" err="1" smtClean="0">
                <a:solidFill>
                  <a:srgbClr val="000000"/>
                </a:solidFill>
                <a:latin typeface="Arial"/>
              </a:rPr>
              <a:t>psm</a:t>
            </a:r>
            <a:r>
              <a:rPr lang="en-US" dirty="0" smtClean="0">
                <a:solidFill>
                  <a:srgbClr val="000000"/>
                </a:solidFill>
                <a:latin typeface="Arial"/>
              </a:rPr>
              <a:t>)); // semantic games</a:t>
            </a:r>
            <a:endParaRPr lang="en-US" dirty="0" smtClean="0"/>
          </a:p>
          <a:p>
            <a:pPr>
              <a:spcBef>
                <a:spcPts val="0"/>
              </a:spcBef>
              <a:buNone/>
            </a:pPr>
            <a:r>
              <a:rPr lang="en-US" dirty="0" smtClean="0">
                <a:solidFill>
                  <a:srgbClr val="000000"/>
                </a:solidFill>
                <a:latin typeface="Arial"/>
              </a:rPr>
              <a:t>              if(</a:t>
            </a:r>
            <a:r>
              <a:rPr lang="en-US" dirty="0" err="1" smtClean="0">
                <a:solidFill>
                  <a:srgbClr val="000000"/>
                </a:solidFill>
                <a:latin typeface="Arial"/>
              </a:rPr>
              <a:t>tm.isfinished</a:t>
            </a:r>
            <a:r>
              <a:rPr lang="en-US" dirty="0" smtClean="0">
                <a:solidFill>
                  <a:srgbClr val="000000"/>
                </a:solidFill>
                <a:latin typeface="Arial"/>
              </a:rPr>
              <a:t>()) {return [UE,CE];}</a:t>
            </a:r>
            <a:endParaRPr lang="en-US" dirty="0" smtClean="0"/>
          </a:p>
          <a:p>
            <a:pPr indent="457059">
              <a:spcBef>
                <a:spcPts val="0"/>
              </a:spcBef>
              <a:buNone/>
            </a:pPr>
            <a:r>
              <a:rPr lang="en-US" dirty="0" smtClean="0">
                <a:solidFill>
                  <a:srgbClr val="000000"/>
                </a:solidFill>
                <a:latin typeface="Arial"/>
              </a:rPr>
              <a:t>}</a:t>
            </a:r>
            <a:endParaRPr lang="en-US" dirty="0" smtClean="0"/>
          </a:p>
          <a:p>
            <a:pPr>
              <a:spcBef>
                <a:spcPts val="0"/>
              </a:spcBef>
              <a:buNone/>
            </a:pPr>
            <a:r>
              <a:rPr lang="en-US" dirty="0" smtClean="0">
                <a:solidFill>
                  <a:srgbClr val="000000"/>
                </a:solidFill>
                <a:latin typeface="Arial"/>
              </a:rPr>
              <a:t>}</a:t>
            </a:r>
          </a:p>
          <a:p>
            <a:pPr>
              <a:spcBef>
                <a:spcPts val="0"/>
              </a:spcBef>
              <a:buNone/>
            </a:pPr>
            <a:endParaRPr lang="en-US" dirty="0" smtClean="0"/>
          </a:p>
          <a:p>
            <a:pPr>
              <a:buNone/>
            </a:pPr>
            <a:r>
              <a:rPr lang="en-US" dirty="0" smtClean="0"/>
              <a:t/>
            </a:r>
            <a:br>
              <a:rPr lang="en-US" dirty="0" smtClean="0"/>
            </a:br>
            <a:endParaRPr lang="en-US" dirty="0"/>
          </a:p>
        </p:txBody>
      </p:sp>
      <p:sp>
        <p:nvSpPr>
          <p:cNvPr id="4" name="TextBox 3"/>
          <p:cNvSpPr txBox="1"/>
          <p:nvPr/>
        </p:nvSpPr>
        <p:spPr>
          <a:xfrm>
            <a:off x="381002" y="228601"/>
            <a:ext cx="6779869" cy="584775"/>
          </a:xfrm>
          <a:prstGeom prst="rect">
            <a:avLst/>
          </a:prstGeom>
          <a:noFill/>
        </p:spPr>
        <p:txBody>
          <a:bodyPr wrap="none" lIns="91411" tIns="45706" rIns="91411" bIns="45706" rtlCol="0">
            <a:spAutoFit/>
          </a:bodyPr>
          <a:lstStyle/>
          <a:p>
            <a:r>
              <a:rPr lang="en-US" sz="3200" dirty="0" smtClean="0"/>
              <a:t>Decision Making Using Unreliable Users</a:t>
            </a:r>
            <a:endParaRPr lang="en-US" sz="3200" dirty="0"/>
          </a:p>
        </p:txBody>
      </p:sp>
      <p:sp>
        <p:nvSpPr>
          <p:cNvPr id="5" name="Date Placeholder 4"/>
          <p:cNvSpPr>
            <a:spLocks noGrp="1"/>
          </p:cNvSpPr>
          <p:nvPr>
            <p:ph type="dt" sz="half" idx="10"/>
          </p:nvPr>
        </p:nvSpPr>
        <p:spPr/>
        <p:txBody>
          <a:bodyPr/>
          <a:lstStyle/>
          <a:p>
            <a:fld id="{80BB8944-F931-45BC-A992-DAD70754A302}"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161</a:t>
            </a:fld>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Landau</a:t>
            </a:r>
            <a:endParaRPr lang="en-US" dirty="0"/>
          </a:p>
        </p:txBody>
      </p:sp>
      <p:sp>
        <p:nvSpPr>
          <p:cNvPr id="3" name="Content Placeholder 2"/>
          <p:cNvSpPr>
            <a:spLocks noGrp="1"/>
          </p:cNvSpPr>
          <p:nvPr>
            <p:ph idx="1"/>
          </p:nvPr>
        </p:nvSpPr>
        <p:spPr/>
        <p:txBody>
          <a:bodyPr/>
          <a:lstStyle/>
          <a:p>
            <a:r>
              <a:rPr lang="en-US" dirty="0" smtClean="0"/>
              <a:t>f(n) in O(g(n)): Exists d in </a:t>
            </a:r>
            <a:r>
              <a:rPr lang="en-US" dirty="0" err="1" smtClean="0"/>
              <a:t>PosReal</a:t>
            </a:r>
            <a:r>
              <a:rPr lang="en-US" dirty="0" smtClean="0"/>
              <a:t>: Exists n0 in Nat: </a:t>
            </a:r>
            <a:r>
              <a:rPr lang="en-US" dirty="0" err="1" smtClean="0"/>
              <a:t>ForAll</a:t>
            </a:r>
            <a:r>
              <a:rPr lang="en-US" dirty="0" smtClean="0"/>
              <a:t> n &gt; n0: f(n) &lt; d * g(n)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 and Conquer Lab ?</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163</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Topic</a:t>
            </a:r>
            <a:endParaRPr lang="en-US" dirty="0"/>
          </a:p>
        </p:txBody>
      </p:sp>
      <p:sp>
        <p:nvSpPr>
          <p:cNvPr id="3" name="Content Placeholder 2"/>
          <p:cNvSpPr>
            <a:spLocks noGrp="1"/>
          </p:cNvSpPr>
          <p:nvPr>
            <p:ph idx="1"/>
          </p:nvPr>
        </p:nvSpPr>
        <p:spPr/>
        <p:txBody>
          <a:bodyPr/>
          <a:lstStyle/>
          <a:p>
            <a:r>
              <a:rPr lang="en-US" dirty="0" smtClean="0"/>
              <a:t>Generalized Semantic Games of interpreted logic statements, a.k.a. claims, provide a useful foundation for deciding claims with unreliable users.</a:t>
            </a:r>
            <a:endParaRPr lang="en-US" dirty="0"/>
          </a:p>
        </p:txBody>
      </p:sp>
      <p:sp>
        <p:nvSpPr>
          <p:cNvPr id="4" name="Date Placeholder 3"/>
          <p:cNvSpPr>
            <a:spLocks noGrp="1"/>
          </p:cNvSpPr>
          <p:nvPr>
            <p:ph type="dt" sz="half" idx="10"/>
          </p:nvPr>
        </p:nvSpPr>
        <p:spPr/>
        <p:txBody>
          <a:bodyPr/>
          <a:lstStyle/>
          <a:p>
            <a:fld id="{B76EB110-6E6A-4F18-98C1-6EB04B61DC2C}"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17</a:t>
            </a:fld>
            <a:endParaRPr lang="en-US"/>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23F6CE0-6F94-469B-A9E0-3F15DFBFEA52}" type="slidenum">
              <a:rPr lang="en-US"/>
              <a:pPr/>
              <a:t>18</a:t>
            </a:fld>
            <a:endParaRPr lang="en-US"/>
          </a:p>
        </p:txBody>
      </p:sp>
      <p:sp>
        <p:nvSpPr>
          <p:cNvPr id="21505" name="Rectangle 1"/>
          <p:cNvSpPr>
            <a:spLocks noGrp="1" noChangeArrowheads="1"/>
          </p:cNvSpPr>
          <p:nvPr>
            <p:ph type="title"/>
          </p:nvPr>
        </p:nvSpPr>
        <p:spPr>
          <a:ln/>
        </p:spPr>
        <p:txBody>
          <a:bodyPr/>
          <a:lstStyle/>
          <a:p>
            <a:r>
              <a:rPr lang="en-US"/>
              <a:t>Applications</a:t>
            </a:r>
          </a:p>
        </p:txBody>
      </p:sp>
      <p:sp>
        <p:nvSpPr>
          <p:cNvPr id="21506" name="Rectangle 2"/>
          <p:cNvSpPr>
            <a:spLocks noGrp="1" noChangeArrowheads="1"/>
          </p:cNvSpPr>
          <p:nvPr>
            <p:ph type="body" idx="1"/>
          </p:nvPr>
        </p:nvSpPr>
        <p:spPr>
          <a:ln/>
        </p:spPr>
        <p:txBody>
          <a:bodyPr/>
          <a:lstStyle/>
          <a:p>
            <a:pPr marL="624864"/>
            <a:r>
              <a:rPr lang="en-US" dirty="0"/>
              <a:t>Formal science Wikipedia.</a:t>
            </a:r>
          </a:p>
          <a:p>
            <a:pPr marL="624864"/>
            <a:r>
              <a:rPr lang="en-US" dirty="0"/>
              <a:t>Solving computational problems.</a:t>
            </a:r>
          </a:p>
          <a:p>
            <a:pPr marL="624864"/>
            <a:r>
              <a:rPr lang="en-US" dirty="0"/>
              <a:t>Solving hardware and software verification  problems. </a:t>
            </a:r>
          </a:p>
          <a:p>
            <a:pPr marL="624864"/>
            <a:r>
              <a:rPr lang="en-US" dirty="0"/>
              <a:t>Education in formal science.</a:t>
            </a:r>
          </a:p>
        </p:txBody>
      </p:sp>
      <p:sp>
        <p:nvSpPr>
          <p:cNvPr id="21507" name="Comment 3"/>
          <p:cNvSpPr>
            <a:spLocks/>
          </p:cNvSpPr>
          <p:nvPr/>
        </p:nvSpPr>
        <p:spPr bwMode="auto">
          <a:xfrm>
            <a:off x="6248401" y="3581400"/>
            <a:ext cx="2569369" cy="1523494"/>
          </a:xfrm>
          <a:prstGeom prst="rect">
            <a:avLst/>
          </a:prstGeom>
          <a:solidFill>
            <a:schemeClr val="bg1"/>
          </a:solidFill>
          <a:ln w="12700" cap="flat">
            <a:noFill/>
            <a:miter lim="800000"/>
            <a:headEnd type="none" w="med" len="med"/>
            <a:tailEnd type="none" w="med" len="med"/>
          </a:ln>
          <a:effectLst>
            <a:outerShdw dist="50799" dir="5400000" algn="ctr" rotWithShape="0">
              <a:schemeClr val="bg2">
                <a:alpha val="50000"/>
              </a:schemeClr>
            </a:outerShdw>
          </a:effectLst>
        </p:spPr>
        <p:txBody>
          <a:bodyPr wrap="square" lIns="0" tIns="0" rIns="0" bIns="0">
            <a:spAutoFit/>
          </a:bodyPr>
          <a:lstStyle/>
          <a:p>
            <a:pPr algn="l"/>
            <a:r>
              <a:rPr lang="en-US" sz="1100" dirty="0" smtClean="0">
                <a:solidFill>
                  <a:srgbClr val="262626"/>
                </a:solidFill>
                <a:latin typeface="Marker Felt" charset="0"/>
                <a:ea typeface="Marker Felt" charset="0"/>
                <a:cs typeface="Marker Felt" charset="0"/>
                <a:sym typeface="Marker Felt" charset="0"/>
              </a:rPr>
              <a:t>Wikipedia </a:t>
            </a:r>
            <a:r>
              <a:rPr lang="en-US" sz="1100" dirty="0">
                <a:solidFill>
                  <a:srgbClr val="262626"/>
                </a:solidFill>
                <a:latin typeface="Marker Felt" charset="0"/>
                <a:ea typeface="Marker Felt" charset="0"/>
                <a:cs typeface="Marker Felt" charset="0"/>
                <a:sym typeface="Marker Felt" charset="0"/>
              </a:rPr>
              <a:t>has a subjective process for disputing claims,</a:t>
            </a:r>
          </a:p>
          <a:p>
            <a:pPr algn="l"/>
            <a:endParaRPr lang="en-US" sz="1100" dirty="0">
              <a:solidFill>
                <a:srgbClr val="262626"/>
              </a:solidFill>
              <a:latin typeface="Marker Felt" charset="0"/>
              <a:ea typeface="Marker Felt" charset="0"/>
              <a:cs typeface="Marker Felt" charset="0"/>
              <a:sym typeface="Marker Felt" charset="0"/>
            </a:endParaRPr>
          </a:p>
          <a:p>
            <a:pPr algn="l"/>
            <a:r>
              <a:rPr lang="en-US" sz="1100" dirty="0">
                <a:solidFill>
                  <a:srgbClr val="262626"/>
                </a:solidFill>
                <a:latin typeface="Marker Felt" charset="0"/>
                <a:ea typeface="Marker Felt" charset="0"/>
                <a:cs typeface="Marker Felt" charset="0"/>
                <a:sym typeface="Marker Felt" charset="0"/>
              </a:rPr>
              <a:t>C</a:t>
            </a:r>
            <a:r>
              <a:rPr lang="en-US" sz="1100" dirty="0" smtClean="0">
                <a:solidFill>
                  <a:srgbClr val="262626"/>
                </a:solidFill>
                <a:latin typeface="Marker Felt" charset="0"/>
                <a:ea typeface="Marker Felt" charset="0"/>
                <a:cs typeface="Marker Felt" charset="0"/>
                <a:sym typeface="Marker Felt" charset="0"/>
              </a:rPr>
              <a:t>an </a:t>
            </a:r>
            <a:r>
              <a:rPr lang="en-US" sz="1100" dirty="0">
                <a:solidFill>
                  <a:srgbClr val="262626"/>
                </a:solidFill>
                <a:latin typeface="Marker Felt" charset="0"/>
                <a:ea typeface="Marker Felt" charset="0"/>
                <a:cs typeface="Marker Felt" charset="0"/>
                <a:sym typeface="Marker Felt" charset="0"/>
              </a:rPr>
              <a:t>make formal science claims about computational problems and h/w and s/w</a:t>
            </a:r>
          </a:p>
          <a:p>
            <a:pPr algn="l"/>
            <a:endParaRPr lang="en-US" sz="1100" dirty="0">
              <a:solidFill>
                <a:srgbClr val="262626"/>
              </a:solidFill>
              <a:latin typeface="Marker Felt" charset="0"/>
              <a:ea typeface="Marker Felt" charset="0"/>
              <a:cs typeface="Marker Felt" charset="0"/>
              <a:sym typeface="Marker Felt" charset="0"/>
            </a:endParaRPr>
          </a:p>
          <a:p>
            <a:pPr algn="l"/>
            <a:r>
              <a:rPr lang="en-US" sz="1100" dirty="0">
                <a:solidFill>
                  <a:srgbClr val="262626"/>
                </a:solidFill>
                <a:latin typeface="Marker Felt" charset="0"/>
                <a:ea typeface="Marker Felt" charset="0"/>
                <a:cs typeface="Marker Felt" charset="0"/>
                <a:sym typeface="Marker Felt" charset="0"/>
              </a:rPr>
              <a:t>Students get feedback on the position they take on formal science claims. With minimal instructor involvement.</a:t>
            </a:r>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 Claim Families</a:t>
            </a:r>
            <a:endParaRPr lang="en-US" dirty="0"/>
          </a:p>
        </p:txBody>
      </p:sp>
      <p:sp>
        <p:nvSpPr>
          <p:cNvPr id="3" name="Content Placeholder 2"/>
          <p:cNvSpPr>
            <a:spLocks noGrp="1"/>
          </p:cNvSpPr>
          <p:nvPr>
            <p:ph idx="1"/>
          </p:nvPr>
        </p:nvSpPr>
        <p:spPr/>
        <p:txBody>
          <a:bodyPr/>
          <a:lstStyle/>
          <a:p>
            <a:r>
              <a:rPr lang="en-US" dirty="0" smtClean="0"/>
              <a:t>Families of related claims expressed as interpreted logic statements. </a:t>
            </a:r>
          </a:p>
          <a:p>
            <a:r>
              <a:rPr lang="en-US" dirty="0" smtClean="0"/>
              <a:t>Allow parameterization.</a:t>
            </a:r>
          </a:p>
          <a:p>
            <a:r>
              <a:rPr lang="en-US" dirty="0" smtClean="0"/>
              <a:t>Design popular labs where many people will contribute.</a:t>
            </a:r>
          </a:p>
          <a:p>
            <a:r>
              <a:rPr lang="en-US" dirty="0" smtClean="0"/>
              <a:t>Potential reward for designing popular labs: Turing Award.</a:t>
            </a:r>
          </a:p>
          <a:p>
            <a:r>
              <a:rPr lang="en-US" dirty="0" smtClean="0"/>
              <a:t>Lab(parameter1, parameter2, …)</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19</a:t>
            </a:fld>
            <a:endParaRPr lang="en-US"/>
          </a:p>
        </p:txBody>
      </p:sp>
      <p:sp>
        <p:nvSpPr>
          <p:cNvPr id="6" name="TextBox 5"/>
          <p:cNvSpPr txBox="1"/>
          <p:nvPr/>
        </p:nvSpPr>
        <p:spPr>
          <a:xfrm>
            <a:off x="7239004" y="152400"/>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 Specific View</a:t>
            </a:r>
            <a:endParaRPr lang="en-US" dirty="0"/>
          </a:p>
        </p:txBody>
      </p:sp>
      <p:sp>
        <p:nvSpPr>
          <p:cNvPr id="3" name="Content Placeholder 2"/>
          <p:cNvSpPr>
            <a:spLocks noGrp="1"/>
          </p:cNvSpPr>
          <p:nvPr>
            <p:ph idx="1"/>
          </p:nvPr>
        </p:nvSpPr>
        <p:spPr/>
        <p:txBody>
          <a:bodyPr/>
          <a:lstStyle/>
          <a:p>
            <a:r>
              <a:rPr lang="en-US" dirty="0" smtClean="0"/>
              <a:t>How to maintain a technology portfolio for a product?</a:t>
            </a:r>
          </a:p>
          <a:p>
            <a:pPr lvl="1"/>
            <a:r>
              <a:rPr lang="en-US" dirty="0" smtClean="0"/>
              <a:t>can the clever processes involved in the product be improved?</a:t>
            </a:r>
          </a:p>
          <a:p>
            <a:pPr lvl="1"/>
            <a:r>
              <a:rPr lang="en-US" dirty="0" smtClean="0"/>
              <a:t>produce more out of less?</a:t>
            </a:r>
          </a:p>
          <a:p>
            <a:pPr lvl="1"/>
            <a:r>
              <a:rPr lang="en-US" dirty="0" smtClean="0"/>
              <a:t>how can an employee convince management that her solution is better?</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a Lab</a:t>
            </a:r>
            <a:endParaRPr lang="en-US" dirty="0"/>
          </a:p>
        </p:txBody>
      </p:sp>
      <p:sp>
        <p:nvSpPr>
          <p:cNvPr id="3" name="Content Placeholder 2"/>
          <p:cNvSpPr>
            <a:spLocks noGrp="1"/>
          </p:cNvSpPr>
          <p:nvPr>
            <p:ph idx="1"/>
          </p:nvPr>
        </p:nvSpPr>
        <p:spPr/>
        <p:txBody>
          <a:bodyPr>
            <a:normAutofit lnSpcReduction="10000"/>
          </a:bodyPr>
          <a:lstStyle/>
          <a:p>
            <a:r>
              <a:rPr lang="en-US" dirty="0" smtClean="0"/>
              <a:t>Make a contribution to society</a:t>
            </a:r>
          </a:p>
          <a:p>
            <a:pPr lvl="1"/>
            <a:r>
              <a:rPr lang="en-US" dirty="0" smtClean="0"/>
              <a:t>Development</a:t>
            </a:r>
          </a:p>
          <a:p>
            <a:pPr lvl="2"/>
            <a:r>
              <a:rPr lang="en-US" dirty="0" smtClean="0"/>
              <a:t>If the lab is useful, employees will use it to build better components for products</a:t>
            </a:r>
          </a:p>
          <a:p>
            <a:pPr lvl="1"/>
            <a:r>
              <a:rPr lang="en-US" dirty="0" smtClean="0"/>
              <a:t>Research</a:t>
            </a:r>
          </a:p>
          <a:p>
            <a:pPr lvl="2"/>
            <a:r>
              <a:rPr lang="en-US" dirty="0" smtClean="0"/>
              <a:t>If the lab is useful</a:t>
            </a:r>
          </a:p>
          <a:p>
            <a:pPr lvl="3"/>
            <a:r>
              <a:rPr lang="en-US" dirty="0" smtClean="0"/>
              <a:t>many contributors will join</a:t>
            </a:r>
          </a:p>
          <a:p>
            <a:pPr lvl="3"/>
            <a:r>
              <a:rPr lang="en-US" dirty="0" smtClean="0"/>
              <a:t>you might win an award</a:t>
            </a:r>
          </a:p>
          <a:p>
            <a:pPr lvl="1"/>
            <a:r>
              <a:rPr lang="en-US" dirty="0" smtClean="0"/>
              <a:t>Teaching</a:t>
            </a:r>
          </a:p>
          <a:p>
            <a:pPr lvl="2"/>
            <a:r>
              <a:rPr lang="en-US" dirty="0" smtClean="0"/>
              <a:t>If the lab is useful, the students will have fun challenging each other and learning together</a:t>
            </a:r>
          </a:p>
          <a:p>
            <a:pPr lvl="3"/>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Lab: Polynomial-time Decision Problems</a:t>
            </a:r>
            <a:endParaRPr lang="en-US" dirty="0"/>
          </a:p>
        </p:txBody>
      </p:sp>
      <p:sp>
        <p:nvSpPr>
          <p:cNvPr id="3" name="Content Placeholder 2"/>
          <p:cNvSpPr>
            <a:spLocks noGrp="1"/>
          </p:cNvSpPr>
          <p:nvPr>
            <p:ph idx="1"/>
          </p:nvPr>
        </p:nvSpPr>
        <p:spPr/>
        <p:txBody>
          <a:bodyPr>
            <a:normAutofit/>
          </a:bodyPr>
          <a:lstStyle/>
          <a:p>
            <a:r>
              <a:rPr lang="en-US" dirty="0" smtClean="0"/>
              <a:t>Parameters: Decision Problem, monotonic function</a:t>
            </a:r>
          </a:p>
          <a:p>
            <a:r>
              <a:rPr lang="en-US" dirty="0" err="1" smtClean="0"/>
              <a:t>LandauAlgorithmic</a:t>
            </a:r>
            <a:r>
              <a:rPr lang="en-US" dirty="0" smtClean="0"/>
              <a:t>(D:DecisionProblem, f(n)) = Exists algorithm A for D </a:t>
            </a:r>
            <a:r>
              <a:rPr lang="en-US" dirty="0" err="1" smtClean="0"/>
              <a:t>ForAll</a:t>
            </a:r>
            <a:r>
              <a:rPr lang="en-US" dirty="0" smtClean="0"/>
              <a:t> inputs </a:t>
            </a:r>
            <a:r>
              <a:rPr lang="en-US" dirty="0" err="1" smtClean="0"/>
              <a:t>i</a:t>
            </a:r>
            <a:r>
              <a:rPr lang="en-US" dirty="0" smtClean="0"/>
              <a:t> of size at most n: </a:t>
            </a:r>
            <a:r>
              <a:rPr lang="en-US" dirty="0" err="1" smtClean="0"/>
              <a:t>runningTime</a:t>
            </a:r>
            <a:r>
              <a:rPr lang="en-US" dirty="0" smtClean="0"/>
              <a:t>(</a:t>
            </a:r>
            <a:r>
              <a:rPr lang="en-US" dirty="0" err="1" smtClean="0"/>
              <a:t>A,i</a:t>
            </a:r>
            <a:r>
              <a:rPr lang="en-US" dirty="0" smtClean="0"/>
              <a:t>) in soft O(f(n)).</a:t>
            </a:r>
          </a:p>
          <a:p>
            <a:pPr lvl="1"/>
            <a:r>
              <a:rPr lang="en-US" dirty="0" err="1" smtClean="0"/>
              <a:t>CobhamLandau</a:t>
            </a:r>
            <a:r>
              <a:rPr lang="en-US" dirty="0" smtClean="0"/>
              <a:t>(D:DecisionProblem,n^c)=D is in P (solvable in polynomial time)</a:t>
            </a:r>
          </a:p>
          <a:p>
            <a:pPr lvl="1"/>
            <a:r>
              <a:rPr lang="en-US" dirty="0" err="1" smtClean="0"/>
              <a:t>CobhamLandau</a:t>
            </a:r>
            <a:r>
              <a:rPr lang="en-US" dirty="0" smtClean="0"/>
              <a:t>(Primes,n^7.5) where n is the number of digits (AKS Algorithm).</a:t>
            </a:r>
          </a:p>
        </p:txBody>
      </p:sp>
      <p:sp>
        <p:nvSpPr>
          <p:cNvPr id="4" name="Date Placeholder 3"/>
          <p:cNvSpPr>
            <a:spLocks noGrp="1"/>
          </p:cNvSpPr>
          <p:nvPr>
            <p:ph type="dt" sz="half" idx="10"/>
          </p:nvPr>
        </p:nvSpPr>
        <p:spPr/>
        <p:txBody>
          <a:bodyPr/>
          <a:lstStyle/>
          <a:p>
            <a:fld id="{5580B2E4-E37C-49FC-AE8A-F2684E88BCB1}"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21</a:t>
            </a:fld>
            <a:endParaRPr lang="en-US"/>
          </a:p>
        </p:txBody>
      </p:sp>
      <p:sp>
        <p:nvSpPr>
          <p:cNvPr id="6" name="TextBox 5"/>
          <p:cNvSpPr txBox="1"/>
          <p:nvPr/>
        </p:nvSpPr>
        <p:spPr>
          <a:xfrm>
            <a:off x="7010404" y="914400"/>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you cannot do it?</a:t>
            </a:r>
            <a:br>
              <a:rPr lang="en-US" dirty="0" smtClean="0"/>
            </a:br>
            <a:r>
              <a:rPr lang="en-US" dirty="0" smtClean="0"/>
              <a:t>It seems impossible.</a:t>
            </a:r>
            <a:endParaRPr lang="en-US" dirty="0"/>
          </a:p>
        </p:txBody>
      </p:sp>
      <p:sp>
        <p:nvSpPr>
          <p:cNvPr id="3" name="Content Placeholder 2"/>
          <p:cNvSpPr>
            <a:spLocks noGrp="1"/>
          </p:cNvSpPr>
          <p:nvPr>
            <p:ph idx="1"/>
          </p:nvPr>
        </p:nvSpPr>
        <p:spPr/>
        <p:txBody>
          <a:bodyPr/>
          <a:lstStyle/>
          <a:p>
            <a:r>
              <a:rPr lang="en-US" dirty="0" smtClean="0"/>
              <a:t>If you could do it, you could also do many  other things that seem impossible. </a:t>
            </a:r>
          </a:p>
          <a:p>
            <a:r>
              <a:rPr lang="en-US" dirty="0" err="1" smtClean="0"/>
              <a:t>CookLab</a:t>
            </a:r>
            <a:r>
              <a:rPr lang="en-US" dirty="0" smtClean="0"/>
              <a:t>(D: </a:t>
            </a:r>
            <a:r>
              <a:rPr lang="en-US" dirty="0" err="1" smtClean="0"/>
              <a:t>DecisionProblem</a:t>
            </a:r>
            <a:r>
              <a:rPr lang="en-US" dirty="0" smtClean="0"/>
              <a:t>) = D is NP-complete = D in NP and </a:t>
            </a:r>
            <a:r>
              <a:rPr lang="en-US" dirty="0" err="1" smtClean="0"/>
              <a:t>ForAll</a:t>
            </a:r>
            <a:r>
              <a:rPr lang="en-US" dirty="0" smtClean="0"/>
              <a:t> D1: NP, problem D1 is polynomial-time reducible to D.</a:t>
            </a:r>
          </a:p>
          <a:p>
            <a:r>
              <a:rPr lang="en-US" dirty="0" smtClean="0"/>
              <a:t>Cook showed: </a:t>
            </a:r>
            <a:r>
              <a:rPr lang="en-US" dirty="0" err="1" smtClean="0"/>
              <a:t>CookLab</a:t>
            </a:r>
            <a:r>
              <a:rPr lang="en-US" dirty="0" smtClean="0"/>
              <a:t>(</a:t>
            </a:r>
            <a:r>
              <a:rPr lang="en-US" dirty="0" err="1" smtClean="0"/>
              <a:t>Satisfiability</a:t>
            </a:r>
            <a:r>
              <a:rPr lang="en-US" dirty="0" smtClean="0"/>
              <a:t>) is true.</a:t>
            </a:r>
          </a:p>
          <a:p>
            <a:endParaRPr lang="en-US" dirty="0"/>
          </a:p>
        </p:txBody>
      </p:sp>
      <p:sp>
        <p:nvSpPr>
          <p:cNvPr id="4" name="Date Placeholder 3"/>
          <p:cNvSpPr>
            <a:spLocks noGrp="1"/>
          </p:cNvSpPr>
          <p:nvPr>
            <p:ph type="dt" sz="half" idx="10"/>
          </p:nvPr>
        </p:nvSpPr>
        <p:spPr/>
        <p:txBody>
          <a:bodyPr/>
          <a:lstStyle/>
          <a:p>
            <a:fld id="{746753FF-AF68-4B8F-B2C2-EDABDA13D496}"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22</a:t>
            </a:fld>
            <a:endParaRPr lang="en-US"/>
          </a:p>
        </p:txBody>
      </p:sp>
      <p:sp>
        <p:nvSpPr>
          <p:cNvPr id="6" name="TextBox 5"/>
          <p:cNvSpPr txBox="1"/>
          <p:nvPr/>
        </p:nvSpPr>
        <p:spPr>
          <a:xfrm>
            <a:off x="1828801" y="5105400"/>
            <a:ext cx="3749942" cy="373659"/>
          </a:xfrm>
          <a:prstGeom prst="rect">
            <a:avLst/>
          </a:prstGeom>
          <a:noFill/>
        </p:spPr>
        <p:txBody>
          <a:bodyPr wrap="none" lIns="91411" tIns="45706" rIns="91411" bIns="45706" rtlCol="0">
            <a:spAutoFit/>
          </a:bodyPr>
          <a:lstStyle/>
          <a:p>
            <a:r>
              <a:rPr lang="en-US" dirty="0" err="1" smtClean="0"/>
              <a:t>CookLab</a:t>
            </a:r>
            <a:r>
              <a:rPr lang="en-US" dirty="0" smtClean="0"/>
              <a:t> also known as </a:t>
            </a:r>
            <a:r>
              <a:rPr lang="en-US" dirty="0" err="1" smtClean="0"/>
              <a:t>CookLevinLab</a:t>
            </a:r>
            <a:endParaRPr lang="en-US" dirty="0"/>
          </a:p>
        </p:txBody>
      </p:sp>
      <p:sp>
        <p:nvSpPr>
          <p:cNvPr id="7" name="TextBox 6"/>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behind </a:t>
            </a:r>
            <a:r>
              <a:rPr lang="en-US" dirty="0" err="1" smtClean="0"/>
              <a:t>CookLab</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Expose any errors that </a:t>
            </a:r>
            <a:r>
              <a:rPr lang="en-US" smtClean="0"/>
              <a:t>could have been </a:t>
            </a:r>
            <a:r>
              <a:rPr lang="en-US" dirty="0" smtClean="0"/>
              <a:t>made. Claim is </a:t>
            </a:r>
            <a:r>
              <a:rPr lang="en-US" dirty="0" err="1" smtClean="0"/>
              <a:t>CookLab</a:t>
            </a:r>
            <a:r>
              <a:rPr lang="en-US" dirty="0" smtClean="0"/>
              <a:t>(D1).</a:t>
            </a:r>
          </a:p>
          <a:p>
            <a:pPr lvl="1"/>
            <a:r>
              <a:rPr lang="en-US" dirty="0" smtClean="0"/>
              <a:t>D1 is not in NP. Demonstrate that the algorithm either gives the wrong output or is too slow:</a:t>
            </a:r>
          </a:p>
          <a:p>
            <a:pPr lvl="2"/>
            <a:r>
              <a:rPr lang="en-US" dirty="0" smtClean="0"/>
              <a:t>Give n0,c,i0: runtime(A,i0)&gt;c*size(i0)^k for all n&gt;n0. k is the polynomial exponent.</a:t>
            </a:r>
          </a:p>
          <a:p>
            <a:pPr lvl="1"/>
            <a:r>
              <a:rPr lang="en-US" dirty="0" smtClean="0"/>
              <a:t>Explore the transformation algorithm and give an input where the algorithm breaks for one of two reasons:</a:t>
            </a:r>
          </a:p>
          <a:p>
            <a:pPr lvl="2"/>
            <a:r>
              <a:rPr lang="en-US" dirty="0" smtClean="0"/>
              <a:t>gives incorrect output</a:t>
            </a:r>
          </a:p>
          <a:p>
            <a:pPr lvl="2"/>
            <a:r>
              <a:rPr lang="en-US" dirty="0" smtClean="0"/>
              <a:t>is too slow</a:t>
            </a:r>
          </a:p>
          <a:p>
            <a:pPr lvl="1"/>
            <a:endParaRPr lang="en-US" dirty="0"/>
          </a:p>
        </p:txBody>
      </p:sp>
      <p:sp>
        <p:nvSpPr>
          <p:cNvPr id="4" name="Date Placeholder 3"/>
          <p:cNvSpPr>
            <a:spLocks noGrp="1"/>
          </p:cNvSpPr>
          <p:nvPr>
            <p:ph type="dt" sz="half" idx="10"/>
          </p:nvPr>
        </p:nvSpPr>
        <p:spPr/>
        <p:txBody>
          <a:bodyPr/>
          <a:lstStyle/>
          <a:p>
            <a:fld id="{CE532D40-F0F1-423F-A85E-9948BF402D37}"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23</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Contributor to</a:t>
            </a:r>
            <a:br>
              <a:rPr lang="en-US" dirty="0" smtClean="0"/>
            </a:br>
            <a:r>
              <a:rPr lang="en-US" dirty="0" smtClean="0"/>
              <a:t>Cook Lab (21 claims): Karp</a:t>
            </a:r>
            <a:endParaRPr lang="en-US" dirty="0"/>
          </a:p>
        </p:txBody>
      </p:sp>
      <p:sp>
        <p:nvSpPr>
          <p:cNvPr id="3" name="Content Placeholder 2"/>
          <p:cNvSpPr>
            <a:spLocks noGrp="1"/>
          </p:cNvSpPr>
          <p:nvPr>
            <p:ph idx="1"/>
          </p:nvPr>
        </p:nvSpPr>
        <p:spPr/>
        <p:txBody>
          <a:bodyPr/>
          <a:lstStyle/>
          <a:p>
            <a:r>
              <a:rPr lang="en-US" dirty="0" err="1" smtClean="0"/>
              <a:t>CookLab</a:t>
            </a:r>
            <a:r>
              <a:rPr lang="en-US" dirty="0" smtClean="0"/>
              <a:t>(0-1 integer programming)</a:t>
            </a:r>
          </a:p>
          <a:p>
            <a:r>
              <a:rPr lang="en-US" dirty="0" err="1" smtClean="0"/>
              <a:t>CookLab</a:t>
            </a:r>
            <a:r>
              <a:rPr lang="en-US" dirty="0" smtClean="0"/>
              <a:t>(Clique)</a:t>
            </a:r>
          </a:p>
          <a:p>
            <a:r>
              <a:rPr lang="en-US" dirty="0" err="1" smtClean="0"/>
              <a:t>CookLab</a:t>
            </a:r>
            <a:r>
              <a:rPr lang="en-US" dirty="0" smtClean="0"/>
              <a:t>(3-SAT)</a:t>
            </a:r>
          </a:p>
          <a:p>
            <a:r>
              <a:rPr lang="en-US" dirty="0" err="1" smtClean="0"/>
              <a:t>CookLab</a:t>
            </a:r>
            <a:r>
              <a:rPr lang="en-US" dirty="0" smtClean="0"/>
              <a:t>(</a:t>
            </a:r>
            <a:r>
              <a:rPr lang="en-US" dirty="0" err="1" smtClean="0"/>
              <a:t>ChromaticNumber</a:t>
            </a:r>
            <a:r>
              <a:rPr lang="en-US" dirty="0" smtClean="0"/>
              <a:t>)</a:t>
            </a:r>
          </a:p>
          <a:p>
            <a:r>
              <a:rPr lang="en-US" dirty="0" err="1" smtClean="0"/>
              <a:t>CookLab</a:t>
            </a:r>
            <a:r>
              <a:rPr lang="en-US" dirty="0" smtClean="0"/>
              <a:t>(</a:t>
            </a:r>
            <a:r>
              <a:rPr lang="en-US" dirty="0" err="1" smtClean="0"/>
              <a:t>MaxCut</a:t>
            </a:r>
            <a:r>
              <a:rPr lang="en-US" dirty="0" smtClean="0"/>
              <a:t>)</a:t>
            </a:r>
          </a:p>
          <a:p>
            <a:r>
              <a:rPr lang="en-US" dirty="0" smtClean="0"/>
              <a:t>….</a:t>
            </a:r>
            <a:endParaRPr lang="en-US" dirty="0"/>
          </a:p>
        </p:txBody>
      </p:sp>
      <p:sp>
        <p:nvSpPr>
          <p:cNvPr id="4" name="Date Placeholder 3"/>
          <p:cNvSpPr>
            <a:spLocks noGrp="1"/>
          </p:cNvSpPr>
          <p:nvPr>
            <p:ph type="dt" sz="half" idx="10"/>
          </p:nvPr>
        </p:nvSpPr>
        <p:spPr/>
        <p:txBody>
          <a:bodyPr/>
          <a:lstStyle/>
          <a:p>
            <a:fld id="{B507921D-F78F-452D-8AC2-D4768CE463CE}"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24</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CookKarp</a:t>
            </a:r>
            <a:r>
              <a:rPr lang="en-US" dirty="0" smtClean="0"/>
              <a:t> Lab</a:t>
            </a:r>
            <a:endParaRPr lang="en-US" dirty="0"/>
          </a:p>
        </p:txBody>
      </p:sp>
      <p:sp>
        <p:nvSpPr>
          <p:cNvPr id="3" name="Content Placeholder 2"/>
          <p:cNvSpPr>
            <a:spLocks noGrp="1"/>
          </p:cNvSpPr>
          <p:nvPr>
            <p:ph idx="1"/>
          </p:nvPr>
        </p:nvSpPr>
        <p:spPr/>
        <p:txBody>
          <a:bodyPr/>
          <a:lstStyle/>
          <a:p>
            <a:r>
              <a:rPr lang="en-US" dirty="0" err="1" smtClean="0"/>
              <a:t>CookKarpLab</a:t>
            </a:r>
            <a:r>
              <a:rPr lang="en-US" dirty="0" smtClean="0"/>
              <a:t>(D: </a:t>
            </a:r>
            <a:r>
              <a:rPr lang="en-US" dirty="0" err="1" smtClean="0"/>
              <a:t>DecisionProblem</a:t>
            </a:r>
            <a:r>
              <a:rPr lang="en-US" dirty="0" smtClean="0"/>
              <a:t>) = D in NP and Exists D1 in </a:t>
            </a:r>
            <a:r>
              <a:rPr lang="en-US" dirty="0" err="1" smtClean="0"/>
              <a:t>CookLab</a:t>
            </a:r>
            <a:r>
              <a:rPr lang="en-US" dirty="0" smtClean="0"/>
              <a:t> (i.e., D1 is NP-complete) </a:t>
            </a:r>
            <a:r>
              <a:rPr lang="en-US" dirty="0" err="1" smtClean="0"/>
              <a:t>s.t</a:t>
            </a:r>
            <a:r>
              <a:rPr lang="en-US" dirty="0" smtClean="0"/>
              <a:t>. D is polynomial-time reducible to D1.</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25</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StrassenLab</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[2,3))=Exists M in </a:t>
            </a:r>
            <a:r>
              <a:rPr lang="en-US" dirty="0" err="1" smtClean="0"/>
              <a:t>MatrixMultiplicationAlgorithms</a:t>
            </a:r>
            <a:r>
              <a:rPr lang="en-US" dirty="0" smtClean="0"/>
              <a:t>: </a:t>
            </a:r>
            <a:r>
              <a:rPr lang="en-US" dirty="0" err="1" smtClean="0"/>
              <a:t>RunTime</a:t>
            </a:r>
            <a:r>
              <a:rPr lang="en-US" dirty="0" smtClean="0"/>
              <a:t>(M) in O(</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26</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t>
            </a:r>
            <a:r>
              <a:rPr lang="en-US" dirty="0" err="1" smtClean="0"/>
              <a:t>StrassenLab</a:t>
            </a:r>
            <a:r>
              <a:rPr lang="en-US" dirty="0" smtClean="0"/>
              <a:t> 1</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 d in Nat)=Exists M in </a:t>
            </a:r>
            <a:r>
              <a:rPr lang="en-US" dirty="0" err="1" smtClean="0"/>
              <a:t>MatrixMultiplicationAlgorithms</a:t>
            </a:r>
            <a:r>
              <a:rPr lang="en-US" dirty="0" smtClean="0"/>
              <a:t>: </a:t>
            </a:r>
            <a:r>
              <a:rPr lang="en-US" dirty="0" err="1" smtClean="0"/>
              <a:t>ForAll</a:t>
            </a:r>
            <a:r>
              <a:rPr lang="en-US" dirty="0" smtClean="0"/>
              <a:t> inputs </a:t>
            </a:r>
            <a:r>
              <a:rPr lang="en-US" dirty="0" err="1" smtClean="0"/>
              <a:t>i</a:t>
            </a:r>
            <a:r>
              <a:rPr lang="en-US" dirty="0" smtClean="0"/>
              <a:t> of size n: </a:t>
            </a:r>
            <a:r>
              <a:rPr lang="en-US" dirty="0" err="1" smtClean="0"/>
              <a:t>RunTime</a:t>
            </a:r>
            <a:r>
              <a:rPr lang="en-US" dirty="0" smtClean="0"/>
              <a:t>(</a:t>
            </a:r>
            <a:r>
              <a:rPr lang="en-US" dirty="0" err="1" smtClean="0"/>
              <a:t>M,i</a:t>
            </a:r>
            <a:r>
              <a:rPr lang="en-US" dirty="0" smtClean="0"/>
              <a:t>) &lt; d * (</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27</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t>
            </a:r>
            <a:r>
              <a:rPr lang="en-US" dirty="0" err="1" smtClean="0"/>
              <a:t>StrassenLab</a:t>
            </a:r>
            <a:r>
              <a:rPr lang="en-US" dirty="0" smtClean="0"/>
              <a:t> 2</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[2,3))=Exists M in </a:t>
            </a:r>
            <a:r>
              <a:rPr lang="en-US" dirty="0" err="1" smtClean="0"/>
              <a:t>MatrixMultiplicationAlgorithms</a:t>
            </a:r>
            <a:r>
              <a:rPr lang="en-US" dirty="0" smtClean="0"/>
              <a:t>: Exists d in Nat: Exists n0 in Nat:  </a:t>
            </a:r>
            <a:r>
              <a:rPr lang="en-US" dirty="0" err="1" smtClean="0"/>
              <a:t>ForAll</a:t>
            </a:r>
            <a:r>
              <a:rPr lang="en-US" dirty="0" smtClean="0"/>
              <a:t> inputs </a:t>
            </a:r>
            <a:r>
              <a:rPr lang="en-US" dirty="0" err="1" smtClean="0"/>
              <a:t>i</a:t>
            </a:r>
            <a:r>
              <a:rPr lang="en-US" dirty="0" smtClean="0"/>
              <a:t> of size n&gt;n0: </a:t>
            </a:r>
            <a:r>
              <a:rPr lang="en-US" dirty="0" err="1" smtClean="0"/>
              <a:t>RunTime</a:t>
            </a:r>
            <a:r>
              <a:rPr lang="en-US" dirty="0" smtClean="0"/>
              <a:t>(</a:t>
            </a:r>
            <a:r>
              <a:rPr lang="en-US" dirty="0" err="1" smtClean="0"/>
              <a:t>M,i</a:t>
            </a:r>
            <a:r>
              <a:rPr lang="en-US" dirty="0" smtClean="0"/>
              <a:t>) &lt; d * (</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28</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t>
            </a:r>
            <a:r>
              <a:rPr lang="en-US" dirty="0" err="1" smtClean="0"/>
              <a:t>StrassenLab</a:t>
            </a:r>
            <a:r>
              <a:rPr lang="en-US" dirty="0" smtClean="0"/>
              <a:t> 3</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 d in Nat, n0 in Nat)=Exists M in </a:t>
            </a:r>
            <a:r>
              <a:rPr lang="en-US" dirty="0" err="1" smtClean="0"/>
              <a:t>MatrixMultiplicationAlgorithms</a:t>
            </a:r>
            <a:r>
              <a:rPr lang="en-US" dirty="0" smtClean="0"/>
              <a:t>: </a:t>
            </a:r>
            <a:r>
              <a:rPr lang="en-US" dirty="0" err="1" smtClean="0"/>
              <a:t>ForAll</a:t>
            </a:r>
            <a:r>
              <a:rPr lang="en-US" dirty="0" smtClean="0"/>
              <a:t> inputs </a:t>
            </a:r>
            <a:r>
              <a:rPr lang="en-US" dirty="0" err="1" smtClean="0"/>
              <a:t>i</a:t>
            </a:r>
            <a:r>
              <a:rPr lang="en-US" dirty="0" smtClean="0"/>
              <a:t> of size n&gt;n0: </a:t>
            </a:r>
            <a:r>
              <a:rPr lang="en-US" dirty="0" err="1" smtClean="0"/>
              <a:t>RunTime</a:t>
            </a:r>
            <a:r>
              <a:rPr lang="en-US" dirty="0" smtClean="0"/>
              <a:t>(</a:t>
            </a:r>
            <a:r>
              <a:rPr lang="en-US" dirty="0" err="1" smtClean="0"/>
              <a:t>M,i</a:t>
            </a:r>
            <a:r>
              <a:rPr lang="en-US" dirty="0" smtClean="0"/>
              <a:t>) &lt; d * (</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29</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Competitions</a:t>
            </a:r>
            <a:endParaRPr lang="en-US" dirty="0"/>
          </a:p>
        </p:txBody>
      </p:sp>
      <p:sp>
        <p:nvSpPr>
          <p:cNvPr id="3" name="Content Placeholder 2"/>
          <p:cNvSpPr>
            <a:spLocks noGrp="1"/>
          </p:cNvSpPr>
          <p:nvPr>
            <p:ph idx="1"/>
          </p:nvPr>
        </p:nvSpPr>
        <p:spPr/>
        <p:txBody>
          <a:bodyPr/>
          <a:lstStyle/>
          <a:p>
            <a:r>
              <a:rPr lang="en-US" dirty="0" smtClean="0"/>
              <a:t>drive research and innovation</a:t>
            </a:r>
          </a:p>
          <a:p>
            <a:r>
              <a:rPr lang="en-US" dirty="0" smtClean="0"/>
              <a:t>motivate egoistic participants</a:t>
            </a:r>
          </a:p>
          <a:p>
            <a:pPr lvl="1"/>
            <a:r>
              <a:rPr lang="en-US" dirty="0" smtClean="0"/>
              <a:t>gain recognition</a:t>
            </a:r>
          </a:p>
          <a:p>
            <a:pPr lvl="1"/>
            <a:r>
              <a:rPr lang="en-US" dirty="0" smtClean="0"/>
              <a:t>win prize</a:t>
            </a:r>
          </a:p>
          <a:p>
            <a:r>
              <a:rPr lang="en-US" dirty="0" smtClean="0"/>
              <a:t>reveals meta-knowledge about participants’ knowledge of domain</a:t>
            </a:r>
          </a:p>
          <a:p>
            <a:r>
              <a:rPr lang="en-US" dirty="0" smtClean="0"/>
              <a:t>diffuse knowledge about the domain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3</a:t>
            </a:fld>
            <a:endParaRPr lang="en-US"/>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 (besides </a:t>
            </a:r>
            <a:r>
              <a:rPr lang="en-US" dirty="0" err="1" smtClean="0"/>
              <a:t>Strassen</a:t>
            </a:r>
            <a:r>
              <a:rPr lang="en-US" dirty="0" smtClean="0"/>
              <a:t>)</a:t>
            </a:r>
            <a:endParaRPr lang="en-US" dirty="0"/>
          </a:p>
        </p:txBody>
      </p:sp>
      <p:sp>
        <p:nvSpPr>
          <p:cNvPr id="3" name="Content Placeholder 2"/>
          <p:cNvSpPr>
            <a:spLocks noGrp="1"/>
          </p:cNvSpPr>
          <p:nvPr>
            <p:ph idx="1"/>
          </p:nvPr>
        </p:nvSpPr>
        <p:spPr/>
        <p:txBody>
          <a:bodyPr/>
          <a:lstStyle/>
          <a:p>
            <a:r>
              <a:rPr lang="en-US" dirty="0" smtClean="0"/>
              <a:t>Pan </a:t>
            </a:r>
          </a:p>
          <a:p>
            <a:r>
              <a:rPr lang="en-US" dirty="0" err="1" smtClean="0"/>
              <a:t>Bini</a:t>
            </a:r>
            <a:endParaRPr lang="en-US" dirty="0" smtClean="0"/>
          </a:p>
          <a:p>
            <a:r>
              <a:rPr lang="en-US" dirty="0" err="1" smtClean="0"/>
              <a:t>Schoenhage</a:t>
            </a:r>
            <a:endParaRPr lang="en-US" dirty="0" smtClean="0"/>
          </a:p>
          <a:p>
            <a:r>
              <a:rPr lang="en-US" dirty="0" smtClean="0"/>
              <a:t>Romani</a:t>
            </a:r>
          </a:p>
          <a:p>
            <a:r>
              <a:rPr lang="en-US" dirty="0" smtClean="0"/>
              <a:t>Coppersmith-</a:t>
            </a:r>
            <a:r>
              <a:rPr lang="en-US" dirty="0" err="1" smtClean="0"/>
              <a:t>Winograd</a:t>
            </a:r>
            <a:r>
              <a:rPr lang="en-US" dirty="0" smtClean="0"/>
              <a:t> (2.37)</a:t>
            </a:r>
          </a:p>
          <a:p>
            <a:r>
              <a:rPr lang="en-US" dirty="0" err="1" smtClean="0"/>
              <a:t>Stothers</a:t>
            </a:r>
            <a:endParaRPr lang="en-US" dirty="0" smtClean="0"/>
          </a:p>
          <a:p>
            <a:r>
              <a:rPr lang="en-US" dirty="0" smtClean="0"/>
              <a:t>Williams</a:t>
            </a:r>
            <a:endParaRPr lang="en-US" dirty="0"/>
          </a:p>
        </p:txBody>
      </p:sp>
      <p:sp>
        <p:nvSpPr>
          <p:cNvPr id="4" name="Date Placeholder 3"/>
          <p:cNvSpPr>
            <a:spLocks noGrp="1"/>
          </p:cNvSpPr>
          <p:nvPr>
            <p:ph type="dt" sz="half" idx="10"/>
          </p:nvPr>
        </p:nvSpPr>
        <p:spPr/>
        <p:txBody>
          <a:bodyPr/>
          <a:lstStyle/>
          <a:p>
            <a:fld id="{E6583836-C9F2-4F6C-B0C8-DD3B7B856A10}"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30</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0070C0"/>
                </a:solidFill>
              </a:rPr>
              <a:t>Introduction/Motivating Examples</a:t>
            </a:r>
          </a:p>
          <a:p>
            <a:r>
              <a:rPr lang="en-US" dirty="0" smtClean="0"/>
              <a:t>Related Work</a:t>
            </a:r>
          </a:p>
          <a:p>
            <a:r>
              <a:rPr lang="en-US" dirty="0" smtClean="0"/>
              <a:t>Our Approach</a:t>
            </a:r>
          </a:p>
          <a:p>
            <a:r>
              <a:rPr lang="en-US" dirty="0" smtClean="0"/>
              <a:t>Evaluation</a:t>
            </a:r>
          </a:p>
          <a:p>
            <a:r>
              <a:rPr lang="en-US" dirty="0" smtClean="0"/>
              <a:t>Conclusions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7EDF3A2-F440-409B-BCD4-FCD43295AABE}" type="slidenum">
              <a:rPr lang="en-US"/>
              <a:pPr/>
              <a:t>32</a:t>
            </a:fld>
            <a:endParaRPr lang="en-US"/>
          </a:p>
        </p:txBody>
      </p:sp>
      <p:sp>
        <p:nvSpPr>
          <p:cNvPr id="30721" name="Rectangle 1"/>
          <p:cNvSpPr>
            <a:spLocks noGrp="1" noChangeArrowheads="1"/>
          </p:cNvSpPr>
          <p:nvPr>
            <p:ph type="title"/>
          </p:nvPr>
        </p:nvSpPr>
        <p:spPr>
          <a:ln/>
        </p:spPr>
        <p:txBody>
          <a:bodyPr>
            <a:normAutofit fontScale="90000"/>
          </a:bodyPr>
          <a:lstStyle/>
          <a:p>
            <a:r>
              <a:rPr lang="en-US" dirty="0"/>
              <a:t>Current Approaches to Deciding Formal Science Claims</a:t>
            </a:r>
          </a:p>
        </p:txBody>
      </p:sp>
      <p:sp>
        <p:nvSpPr>
          <p:cNvPr id="30722" name="Rectangle 2"/>
          <p:cNvSpPr>
            <a:spLocks noGrp="1" noChangeArrowheads="1"/>
          </p:cNvSpPr>
          <p:nvPr>
            <p:ph type="body" idx="1"/>
          </p:nvPr>
        </p:nvSpPr>
        <p:spPr>
          <a:ln/>
        </p:spPr>
        <p:txBody>
          <a:bodyPr/>
          <a:lstStyle/>
          <a:p>
            <a:pPr marL="624864"/>
            <a:r>
              <a:rPr lang="en-US" dirty="0"/>
              <a:t>Proofs. </a:t>
            </a:r>
          </a:p>
          <a:p>
            <a:pPr marL="937296" lvl="1"/>
            <a:r>
              <a:rPr lang="en-US" dirty="0"/>
              <a:t>Too challenging for </a:t>
            </a:r>
            <a:r>
              <a:rPr lang="en-US" dirty="0" smtClean="0"/>
              <a:t>many.</a:t>
            </a:r>
          </a:p>
          <a:p>
            <a:pPr marL="1337222" lvl="2"/>
            <a:r>
              <a:rPr lang="en-US" dirty="0" smtClean="0"/>
              <a:t>errors in proofs</a:t>
            </a:r>
            <a:endParaRPr lang="en-US" dirty="0"/>
          </a:p>
          <a:p>
            <a:pPr marL="624864"/>
            <a:r>
              <a:rPr lang="en-US" dirty="0"/>
              <a:t>Model checkers. </a:t>
            </a:r>
          </a:p>
          <a:p>
            <a:pPr marL="937296" lvl="1"/>
            <a:r>
              <a:rPr lang="en-US" dirty="0"/>
              <a:t>Don’t handle “rich” structures.</a:t>
            </a:r>
          </a:p>
          <a:p>
            <a:pPr marL="624864"/>
            <a:r>
              <a:rPr lang="en-US" dirty="0"/>
              <a:t>Semantic Games.</a:t>
            </a:r>
          </a:p>
        </p:txBody>
      </p:sp>
      <p:sp>
        <p:nvSpPr>
          <p:cNvPr id="5" name="TextBox 4"/>
          <p:cNvSpPr txBox="1"/>
          <p:nvPr/>
        </p:nvSpPr>
        <p:spPr>
          <a:xfrm>
            <a:off x="8077200" y="152400"/>
            <a:ext cx="903986"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90C830-E207-4B6A-9E17-57C42F0B06C8}" type="slidenum">
              <a:rPr lang="en-US"/>
              <a:pPr/>
              <a:t>33</a:t>
            </a:fld>
            <a:endParaRPr lang="en-US"/>
          </a:p>
        </p:txBody>
      </p:sp>
      <p:sp>
        <p:nvSpPr>
          <p:cNvPr id="32769" name="Rectangle 1"/>
          <p:cNvSpPr>
            <a:spLocks noGrp="1" noChangeArrowheads="1"/>
          </p:cNvSpPr>
          <p:nvPr>
            <p:ph type="title"/>
          </p:nvPr>
        </p:nvSpPr>
        <p:spPr>
          <a:ln/>
        </p:spPr>
        <p:txBody>
          <a:bodyPr>
            <a:normAutofit fontScale="90000"/>
          </a:bodyPr>
          <a:lstStyle/>
          <a:p>
            <a:r>
              <a:rPr lang="en-US"/>
              <a:t>Decision Making Using Semantic Games (SGs)</a:t>
            </a:r>
          </a:p>
        </p:txBody>
      </p:sp>
      <p:sp>
        <p:nvSpPr>
          <p:cNvPr id="32770" name="Rectangle 2"/>
          <p:cNvSpPr>
            <a:spLocks noGrp="1" noChangeArrowheads="1"/>
          </p:cNvSpPr>
          <p:nvPr>
            <p:ph type="body" idx="1"/>
          </p:nvPr>
        </p:nvSpPr>
        <p:spPr>
          <a:ln/>
        </p:spPr>
        <p:txBody>
          <a:bodyPr/>
          <a:lstStyle/>
          <a:p>
            <a:pPr marL="624864"/>
            <a:r>
              <a:rPr lang="en-US" dirty="0">
                <a:ea typeface="Apple Symbols" charset="0"/>
                <a:cs typeface="Apple Symbols" charset="0"/>
              </a:rPr>
              <a:t>A semantic game for a given </a:t>
            </a:r>
            <a:r>
              <a:rPr lang="en-US" dirty="0" err="1">
                <a:ea typeface="Apple Symbols" charset="0"/>
                <a:cs typeface="Apple Symbols" charset="0"/>
              </a:rPr>
              <a:t>claim⟨φ</a:t>
            </a:r>
            <a:r>
              <a:rPr lang="en-US" dirty="0">
                <a:ea typeface="Apple Symbols" charset="0"/>
                <a:cs typeface="Apple Symbols" charset="0"/>
              </a:rPr>
              <a:t>(p</a:t>
            </a:r>
            <a:r>
              <a:rPr lang="en-US" baseline="-6000" dirty="0"/>
              <a:t>0</a:t>
            </a:r>
            <a:r>
              <a:rPr lang="en-US" dirty="0">
                <a:ea typeface="Apple Symbols" charset="0"/>
                <a:cs typeface="Apple Symbols" charset="0"/>
              </a:rPr>
              <a:t>), A</a:t>
            </a:r>
            <a:r>
              <a:rPr lang="en-US" dirty="0" smtClean="0">
                <a:ea typeface="Apple Symbols" charset="0"/>
                <a:cs typeface="Apple Symbols" charset="0"/>
              </a:rPr>
              <a:t>⟩ is </a:t>
            </a:r>
            <a:r>
              <a:rPr lang="en-US" dirty="0">
                <a:ea typeface="Apple Symbols" charset="0"/>
                <a:cs typeface="Apple Symbols" charset="0"/>
              </a:rPr>
              <a:t>a game played by a verifier and a falsifier, denoted SG(⟨φ(p</a:t>
            </a:r>
            <a:r>
              <a:rPr lang="en-US" baseline="-6000" dirty="0"/>
              <a:t>0</a:t>
            </a:r>
            <a:r>
              <a:rPr lang="en-US" dirty="0">
                <a:ea typeface="Apple Symbols" charset="0"/>
                <a:cs typeface="Apple Symbols" charset="0"/>
              </a:rPr>
              <a:t>), A⟩, verifier, falsifier), such that:</a:t>
            </a:r>
            <a:endParaRPr lang="en-US" dirty="0"/>
          </a:p>
          <a:p>
            <a:pPr marL="937296" lvl="1"/>
            <a:r>
              <a:rPr lang="en-US" dirty="0">
                <a:ea typeface="Lucida Grande" charset="0"/>
                <a:cs typeface="Lucida Grande" charset="0"/>
              </a:rPr>
              <a:t>A |= φ(p</a:t>
            </a:r>
            <a:r>
              <a:rPr lang="en-US" baseline="-6000" dirty="0"/>
              <a:t>0</a:t>
            </a:r>
            <a:r>
              <a:rPr lang="en-US" dirty="0"/>
              <a:t>) &lt;=&gt; the verifier has a winning strategy.</a:t>
            </a:r>
          </a:p>
        </p:txBody>
      </p:sp>
      <p:sp>
        <p:nvSpPr>
          <p:cNvPr id="5" name="TextBox 4"/>
          <p:cNvSpPr txBox="1"/>
          <p:nvPr/>
        </p:nvSpPr>
        <p:spPr>
          <a:xfrm>
            <a:off x="8077200" y="152400"/>
            <a:ext cx="903986"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F1CC6C-E7F3-4751-99D8-C88255882D1C}" type="slidenum">
              <a:rPr lang="en-US"/>
              <a:pPr/>
              <a:t>34</a:t>
            </a:fld>
            <a:endParaRPr lang="en-US"/>
          </a:p>
        </p:txBody>
      </p:sp>
      <p:sp>
        <p:nvSpPr>
          <p:cNvPr id="33793" name="Rectangle 1"/>
          <p:cNvSpPr>
            <a:spLocks noGrp="1" noChangeArrowheads="1"/>
          </p:cNvSpPr>
          <p:nvPr>
            <p:ph type="title"/>
          </p:nvPr>
        </p:nvSpPr>
        <p:spPr>
          <a:ln/>
        </p:spPr>
        <p:txBody>
          <a:bodyPr/>
          <a:lstStyle/>
          <a:p>
            <a:r>
              <a:rPr lang="en-US"/>
              <a:t>Toy Example</a:t>
            </a:r>
          </a:p>
        </p:txBody>
      </p:sp>
      <p:sp>
        <p:nvSpPr>
          <p:cNvPr id="33794" name="Rectangle 2"/>
          <p:cNvSpPr>
            <a:spLocks noGrp="1" noChangeArrowheads="1"/>
          </p:cNvSpPr>
          <p:nvPr>
            <p:ph type="body" idx="1"/>
          </p:nvPr>
        </p:nvSpPr>
        <p:spPr>
          <a:ln/>
        </p:spPr>
        <p:txBody>
          <a:bodyPr/>
          <a:lstStyle/>
          <a:p>
            <a:pPr marL="624864"/>
            <a:r>
              <a:rPr lang="en-US" sz="2800" dirty="0">
                <a:ea typeface="Apple Symbols" charset="0"/>
                <a:cs typeface="Apple Symbols" charset="0"/>
              </a:rPr>
              <a:t>S(c ∈ [0,2]) = ∀x ∈ [0,1]: ∃ y ∈ [0,1]: x + y &gt; c</a:t>
            </a:r>
            <a:endParaRPr lang="en-US" sz="2800" dirty="0"/>
          </a:p>
          <a:p>
            <a:pPr marL="624864"/>
            <a:r>
              <a:rPr lang="en-US" sz="2800" dirty="0">
                <a:ea typeface="Apple Symbols" charset="0"/>
                <a:cs typeface="Apple Symbols" charset="0"/>
              </a:rPr>
              <a:t>S(c) is true for c ∈ [0,1) and false for c ∈ [1,2]</a:t>
            </a:r>
            <a:endParaRPr lang="en-US" sz="2800" dirty="0"/>
          </a:p>
          <a:p>
            <a:pPr marL="624864"/>
            <a:r>
              <a:rPr lang="en-US" sz="2800" dirty="0"/>
              <a:t>Best strategy:</a:t>
            </a:r>
          </a:p>
          <a:p>
            <a:pPr marL="937296" lvl="1"/>
            <a:r>
              <a:rPr lang="en-US" dirty="0"/>
              <a:t>for the falsifier: x=0</a:t>
            </a:r>
          </a:p>
          <a:p>
            <a:pPr marL="937296" lvl="1"/>
            <a:r>
              <a:rPr lang="en-US" dirty="0"/>
              <a:t>for the verifier: y=1</a:t>
            </a:r>
          </a:p>
        </p:txBody>
      </p:sp>
      <p:sp>
        <p:nvSpPr>
          <p:cNvPr id="5" name="TextBox 4"/>
          <p:cNvSpPr txBox="1"/>
          <p:nvPr/>
        </p:nvSpPr>
        <p:spPr>
          <a:xfrm>
            <a:off x="8077200" y="152400"/>
            <a:ext cx="903986"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0"/>
          </p:nvPr>
        </p:nvSpPr>
        <p:spPr/>
        <p:txBody>
          <a:bodyPr/>
          <a:lstStyle/>
          <a:p>
            <a:fld id="{BB1746CA-03A1-4F5F-B6EC-844352E8227B}" type="slidenum">
              <a:rPr lang="en-US">
                <a:solidFill>
                  <a:srgbClr val="000000"/>
                </a:solidFill>
              </a:rPr>
              <a:pPr/>
              <a:t>35</a:t>
            </a:fld>
            <a:endParaRPr lang="en-US">
              <a:solidFill>
                <a:srgbClr val="000000"/>
              </a:solidFill>
            </a:endParaRPr>
          </a:p>
        </p:txBody>
      </p:sp>
      <p:sp>
        <p:nvSpPr>
          <p:cNvPr id="34817" name="Rectangle 1"/>
          <p:cNvSpPr>
            <a:spLocks noGrp="1" noChangeArrowheads="1"/>
          </p:cNvSpPr>
          <p:nvPr>
            <p:ph type="title"/>
          </p:nvPr>
        </p:nvSpPr>
        <p:spPr>
          <a:xfrm>
            <a:off x="178594" y="160734"/>
            <a:ext cx="8206383" cy="1714500"/>
          </a:xfrm>
          <a:ln/>
        </p:spPr>
        <p:txBody>
          <a:bodyPr/>
          <a:lstStyle/>
          <a:p>
            <a:r>
              <a:rPr lang="en-US"/>
              <a:t>Toy Example: SG Trace</a:t>
            </a:r>
          </a:p>
        </p:txBody>
      </p:sp>
      <p:sp>
        <p:nvSpPr>
          <p:cNvPr id="34818" name="Rectangle 2"/>
          <p:cNvSpPr>
            <a:spLocks/>
          </p:cNvSpPr>
          <p:nvPr/>
        </p:nvSpPr>
        <p:spPr bwMode="auto">
          <a:xfrm>
            <a:off x="214313" y="2250288"/>
            <a:ext cx="7429500" cy="955477"/>
          </a:xfrm>
          <a:prstGeom prst="rect">
            <a:avLst/>
          </a:prstGeom>
          <a:noFill/>
          <a:ln w="12700" cap="flat">
            <a:noFill/>
            <a:miter lim="800000"/>
            <a:headEnd type="none" w="med" len="med"/>
            <a:tailEnd type="none" w="med" len="med"/>
          </a:ln>
        </p:spPr>
        <p:txBody>
          <a:bodyPr lIns="0" tIns="0" rIns="0" bIns="0" anchor="ct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SG(</a:t>
            </a:r>
            <a:r>
              <a:rPr lang="en-US" sz="2800" dirty="0" smtClean="0">
                <a:solidFill>
                  <a:srgbClr val="000000"/>
                </a:solidFill>
                <a:ea typeface="Apple Symbols" charset="0"/>
                <a:cs typeface="Apple Symbols" charset="0"/>
                <a:sym typeface="Gill Sans" charset="0"/>
              </a:rPr>
              <a:t>∀x ∈ [0,1]: ∃ y ∈ [0,1]:  x + y &gt; 1.5</a:t>
            </a:r>
          </a:p>
          <a:p>
            <a:pPr algn="ctr" fontAlgn="base">
              <a:spcBef>
                <a:spcPct val="0"/>
              </a:spcBef>
              <a:spcAft>
                <a:spcPct val="0"/>
              </a:spcAft>
            </a:pPr>
            <a:endParaRPr lang="en-US" sz="3000" dirty="0" smtClean="0">
              <a:solidFill>
                <a:srgbClr val="000000"/>
              </a:solidFill>
              <a:ea typeface="Gill Sans" charset="0"/>
              <a:cs typeface="Gill Sans" charset="0"/>
              <a:sym typeface="Gill Sans" charset="0"/>
            </a:endParaRPr>
          </a:p>
        </p:txBody>
      </p:sp>
      <p:sp>
        <p:nvSpPr>
          <p:cNvPr id="34819" name="Rectangle 3"/>
          <p:cNvSpPr>
            <a:spLocks/>
          </p:cNvSpPr>
          <p:nvPr/>
        </p:nvSpPr>
        <p:spPr bwMode="auto">
          <a:xfrm>
            <a:off x="6790784" y="2202507"/>
            <a:ext cx="214803"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 ,</a:t>
            </a:r>
          </a:p>
        </p:txBody>
      </p:sp>
      <p:sp>
        <p:nvSpPr>
          <p:cNvPr id="34820" name="Rectangle 4"/>
          <p:cNvSpPr>
            <a:spLocks/>
          </p:cNvSpPr>
          <p:nvPr/>
        </p:nvSpPr>
        <p:spPr bwMode="auto">
          <a:xfrm>
            <a:off x="7367430" y="22025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1" name="Rectangle 5"/>
          <p:cNvSpPr>
            <a:spLocks/>
          </p:cNvSpPr>
          <p:nvPr/>
        </p:nvSpPr>
        <p:spPr bwMode="auto">
          <a:xfrm>
            <a:off x="7993118" y="2200704"/>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3" name="Rectangle 7"/>
          <p:cNvSpPr>
            <a:spLocks/>
          </p:cNvSpPr>
          <p:nvPr/>
        </p:nvSpPr>
        <p:spPr bwMode="auto">
          <a:xfrm>
            <a:off x="928688" y="3942457"/>
            <a:ext cx="4938117" cy="517922"/>
          </a:xfrm>
          <a:prstGeom prst="rect">
            <a:avLst/>
          </a:prstGeom>
          <a:noFill/>
          <a:ln w="12700" cap="flat">
            <a:noFill/>
            <a:miter lim="800000"/>
            <a:headEnd type="none" w="med" len="med"/>
            <a:tailEnd type="none" w="med" len="med"/>
          </a:ln>
        </p:spPr>
        <p:txBody>
          <a:bodyPr lIns="0" tIns="0" rIns="0" bIns="0" anchor="ct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SG(</a:t>
            </a:r>
            <a:r>
              <a:rPr lang="en-US" sz="2800" dirty="0" smtClean="0">
                <a:solidFill>
                  <a:srgbClr val="000000"/>
                </a:solidFill>
                <a:ea typeface="Apple Symbols" charset="0"/>
                <a:cs typeface="Apple Symbols" charset="0"/>
                <a:sym typeface="Gill Sans" charset="0"/>
              </a:rPr>
              <a:t>∃ y ∈ [0,1]:  1 + y &gt; 1.5</a:t>
            </a:r>
          </a:p>
        </p:txBody>
      </p:sp>
      <p:sp>
        <p:nvSpPr>
          <p:cNvPr id="34824" name="Rectangle 8"/>
          <p:cNvSpPr>
            <a:spLocks/>
          </p:cNvSpPr>
          <p:nvPr/>
        </p:nvSpPr>
        <p:spPr bwMode="auto">
          <a:xfrm>
            <a:off x="5313355" y="3917007"/>
            <a:ext cx="322204"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  ,</a:t>
            </a:r>
          </a:p>
        </p:txBody>
      </p:sp>
      <p:sp>
        <p:nvSpPr>
          <p:cNvPr id="34825" name="Rectangle 9"/>
          <p:cNvSpPr>
            <a:spLocks/>
          </p:cNvSpPr>
          <p:nvPr/>
        </p:nvSpPr>
        <p:spPr bwMode="auto">
          <a:xfrm>
            <a:off x="5947608" y="39170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6" name="Rectangle 10"/>
          <p:cNvSpPr>
            <a:spLocks/>
          </p:cNvSpPr>
          <p:nvPr/>
        </p:nvSpPr>
        <p:spPr bwMode="auto">
          <a:xfrm>
            <a:off x="6572181" y="3915204"/>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7" name="Line 11"/>
          <p:cNvSpPr>
            <a:spLocks noChangeShapeType="1"/>
          </p:cNvSpPr>
          <p:nvPr/>
        </p:nvSpPr>
        <p:spPr bwMode="auto">
          <a:xfrm rot="10800000" flipH="1">
            <a:off x="3687961" y="2901040"/>
            <a:ext cx="0" cy="1108397"/>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fontAlgn="base">
              <a:spcBef>
                <a:spcPct val="0"/>
              </a:spcBef>
              <a:spcAft>
                <a:spcPct val="0"/>
              </a:spcAft>
            </a:pPr>
            <a:endParaRPr lang="en-US" sz="3000" dirty="0" smtClean="0">
              <a:solidFill>
                <a:srgbClr val="000000"/>
              </a:solidFill>
              <a:sym typeface="Gill Sans" charset="0"/>
            </a:endParaRPr>
          </a:p>
        </p:txBody>
      </p:sp>
      <p:pic>
        <p:nvPicPr>
          <p:cNvPr id="34828" name="Picture 12"/>
          <p:cNvPicPr>
            <a:picLocks noChangeAspect="1" noChangeArrowheads="1"/>
          </p:cNvPicPr>
          <p:nvPr/>
        </p:nvPicPr>
        <p:blipFill>
          <a:blip r:embed="rId2" cstate="print"/>
          <a:srcRect/>
          <a:stretch>
            <a:fillRect/>
          </a:stretch>
        </p:blipFill>
        <p:spPr bwMode="auto">
          <a:xfrm>
            <a:off x="598289" y="2893220"/>
            <a:ext cx="295796" cy="250031"/>
          </a:xfrm>
          <a:prstGeom prst="rect">
            <a:avLst/>
          </a:prstGeom>
          <a:noFill/>
          <a:ln w="12700" cap="flat">
            <a:noFill/>
            <a:miter lim="800000"/>
            <a:headEnd/>
            <a:tailEnd/>
          </a:ln>
        </p:spPr>
      </p:pic>
      <p:sp>
        <p:nvSpPr>
          <p:cNvPr id="34829" name="Rectangle 13"/>
          <p:cNvSpPr>
            <a:spLocks/>
          </p:cNvSpPr>
          <p:nvPr/>
        </p:nvSpPr>
        <p:spPr bwMode="auto">
          <a:xfrm>
            <a:off x="919444" y="3157983"/>
            <a:ext cx="2670604"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Provides 1 for x</a:t>
            </a:r>
          </a:p>
        </p:txBody>
      </p:sp>
      <p:sp>
        <p:nvSpPr>
          <p:cNvPr id="34830" name="Rectangle 14"/>
          <p:cNvSpPr>
            <a:spLocks/>
          </p:cNvSpPr>
          <p:nvPr/>
        </p:nvSpPr>
        <p:spPr bwMode="auto">
          <a:xfrm>
            <a:off x="1384851" y="5792242"/>
            <a:ext cx="2630528"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SG( 1 + 1 &gt; 1.5</a:t>
            </a:r>
          </a:p>
        </p:txBody>
      </p:sp>
      <p:sp>
        <p:nvSpPr>
          <p:cNvPr id="34831" name="Rectangle 15"/>
          <p:cNvSpPr>
            <a:spLocks/>
          </p:cNvSpPr>
          <p:nvPr/>
        </p:nvSpPr>
        <p:spPr bwMode="auto">
          <a:xfrm>
            <a:off x="4009866"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32" name="Rectangle 16"/>
          <p:cNvSpPr>
            <a:spLocks/>
          </p:cNvSpPr>
          <p:nvPr/>
        </p:nvSpPr>
        <p:spPr bwMode="auto">
          <a:xfrm>
            <a:off x="4536717"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33" name="Rectangle 17"/>
          <p:cNvSpPr>
            <a:spLocks/>
          </p:cNvSpPr>
          <p:nvPr/>
        </p:nvSpPr>
        <p:spPr bwMode="auto">
          <a:xfrm>
            <a:off x="5161291" y="5754719"/>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34" name="Line 18"/>
          <p:cNvSpPr>
            <a:spLocks noChangeShapeType="1"/>
          </p:cNvSpPr>
          <p:nvPr/>
        </p:nvSpPr>
        <p:spPr bwMode="auto">
          <a:xfrm rot="10800000" flipH="1">
            <a:off x="3687961" y="4455921"/>
            <a:ext cx="0" cy="1233413"/>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fontAlgn="base">
              <a:spcBef>
                <a:spcPct val="0"/>
              </a:spcBef>
              <a:spcAft>
                <a:spcPct val="0"/>
              </a:spcAft>
            </a:pPr>
            <a:endParaRPr lang="en-US" sz="3000" dirty="0" smtClean="0">
              <a:solidFill>
                <a:srgbClr val="000000"/>
              </a:solidFill>
              <a:sym typeface="Gill Sans" charset="0"/>
            </a:endParaRPr>
          </a:p>
        </p:txBody>
      </p:sp>
      <p:sp>
        <p:nvSpPr>
          <p:cNvPr id="34835" name="Rectangle 19"/>
          <p:cNvSpPr>
            <a:spLocks/>
          </p:cNvSpPr>
          <p:nvPr/>
        </p:nvSpPr>
        <p:spPr bwMode="auto">
          <a:xfrm>
            <a:off x="837165" y="4719340"/>
            <a:ext cx="2839641" cy="508992"/>
          </a:xfrm>
          <a:prstGeom prst="rect">
            <a:avLst/>
          </a:prstGeom>
          <a:noFill/>
          <a:ln w="12700" cap="flat">
            <a:noFill/>
            <a:miter lim="800000"/>
            <a:headEnd type="none" w="med" len="med"/>
            <a:tailEnd type="none" w="med" len="med"/>
          </a:ln>
        </p:spPr>
        <p:txBody>
          <a:bodyPr lIns="0" tIns="0" rIns="0" bIns="0" anchor="ct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Provides 1 for y</a:t>
            </a:r>
          </a:p>
        </p:txBody>
      </p:sp>
      <p:sp>
        <p:nvSpPr>
          <p:cNvPr id="34836" name="Rectangle 20"/>
          <p:cNvSpPr>
            <a:spLocks/>
          </p:cNvSpPr>
          <p:nvPr/>
        </p:nvSpPr>
        <p:spPr bwMode="auto">
          <a:xfrm>
            <a:off x="5710286" y="5778847"/>
            <a:ext cx="854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Wins</a:t>
            </a:r>
          </a:p>
        </p:txBody>
      </p:sp>
      <p:pic>
        <p:nvPicPr>
          <p:cNvPr id="34837" name="Picture 21"/>
          <p:cNvPicPr>
            <a:picLocks noChangeAspect="1" noChangeArrowheads="1"/>
          </p:cNvPicPr>
          <p:nvPr/>
        </p:nvPicPr>
        <p:blipFill>
          <a:blip r:embed="rId3" cstate="print"/>
          <a:srcRect/>
          <a:stretch>
            <a:fillRect/>
          </a:stretch>
        </p:blipFill>
        <p:spPr bwMode="auto">
          <a:xfrm>
            <a:off x="669726" y="3170047"/>
            <a:ext cx="205383" cy="609451"/>
          </a:xfrm>
          <a:prstGeom prst="rect">
            <a:avLst/>
          </a:prstGeom>
          <a:noFill/>
          <a:ln w="12700" cap="flat">
            <a:noFill/>
            <a:miter lim="800000"/>
            <a:headEnd/>
            <a:tailEnd/>
          </a:ln>
        </p:spPr>
      </p:pic>
      <p:pic>
        <p:nvPicPr>
          <p:cNvPr id="34838" name="Picture 22"/>
          <p:cNvPicPr>
            <a:picLocks noChangeAspect="1" noChangeArrowheads="1"/>
          </p:cNvPicPr>
          <p:nvPr/>
        </p:nvPicPr>
        <p:blipFill>
          <a:blip r:embed="rId4" cstate="print"/>
          <a:srcRect/>
          <a:stretch>
            <a:fillRect/>
          </a:stretch>
        </p:blipFill>
        <p:spPr bwMode="auto">
          <a:xfrm>
            <a:off x="642937" y="4839898"/>
            <a:ext cx="205383" cy="671959"/>
          </a:xfrm>
          <a:prstGeom prst="rect">
            <a:avLst/>
          </a:prstGeom>
          <a:noFill/>
          <a:ln w="12700" cap="flat">
            <a:noFill/>
            <a:miter lim="800000"/>
            <a:headEnd/>
            <a:tailEnd/>
          </a:ln>
        </p:spPr>
      </p:pic>
      <p:pic>
        <p:nvPicPr>
          <p:cNvPr id="34839" name="Picture 23"/>
          <p:cNvPicPr>
            <a:picLocks noChangeAspect="1" noChangeArrowheads="1"/>
          </p:cNvPicPr>
          <p:nvPr/>
        </p:nvPicPr>
        <p:blipFill>
          <a:blip r:embed="rId5" cstate="print"/>
          <a:srcRect/>
          <a:stretch>
            <a:fillRect/>
          </a:stretch>
        </p:blipFill>
        <p:spPr bwMode="auto">
          <a:xfrm>
            <a:off x="616148" y="4625579"/>
            <a:ext cx="258961" cy="205383"/>
          </a:xfrm>
          <a:prstGeom prst="rect">
            <a:avLst/>
          </a:prstGeom>
          <a:noFill/>
          <a:ln w="12700" cap="flat">
            <a:noFill/>
            <a:miter lim="800000"/>
            <a:headEnd/>
            <a:tailEnd/>
          </a:ln>
        </p:spPr>
      </p:pic>
      <p:pic>
        <p:nvPicPr>
          <p:cNvPr id="34840" name="Picture 24"/>
          <p:cNvPicPr>
            <a:picLocks noChangeAspect="1" noChangeArrowheads="1"/>
          </p:cNvPicPr>
          <p:nvPr/>
        </p:nvPicPr>
        <p:blipFill>
          <a:blip r:embed="rId2" cstate="print"/>
          <a:srcRect/>
          <a:stretch>
            <a:fillRect/>
          </a:stretch>
        </p:blipFill>
        <p:spPr bwMode="auto">
          <a:xfrm>
            <a:off x="7581305" y="2062759"/>
            <a:ext cx="295796" cy="250031"/>
          </a:xfrm>
          <a:prstGeom prst="rect">
            <a:avLst/>
          </a:prstGeom>
          <a:noFill/>
          <a:ln w="12700" cap="flat">
            <a:noFill/>
            <a:miter lim="800000"/>
            <a:headEnd/>
            <a:tailEnd/>
          </a:ln>
        </p:spPr>
      </p:pic>
      <p:pic>
        <p:nvPicPr>
          <p:cNvPr id="34841" name="Picture 25"/>
          <p:cNvPicPr>
            <a:picLocks noChangeAspect="1" noChangeArrowheads="1"/>
          </p:cNvPicPr>
          <p:nvPr/>
        </p:nvPicPr>
        <p:blipFill>
          <a:blip r:embed="rId3" cstate="print"/>
          <a:srcRect/>
          <a:stretch>
            <a:fillRect/>
          </a:stretch>
        </p:blipFill>
        <p:spPr bwMode="auto">
          <a:xfrm>
            <a:off x="7652744" y="2339586"/>
            <a:ext cx="205383" cy="609451"/>
          </a:xfrm>
          <a:prstGeom prst="rect">
            <a:avLst/>
          </a:prstGeom>
          <a:noFill/>
          <a:ln w="12700" cap="flat">
            <a:noFill/>
            <a:miter lim="800000"/>
            <a:headEnd/>
            <a:tailEnd/>
          </a:ln>
        </p:spPr>
      </p:pic>
      <p:pic>
        <p:nvPicPr>
          <p:cNvPr id="34842" name="Picture 26"/>
          <p:cNvPicPr>
            <a:picLocks noChangeAspect="1" noChangeArrowheads="1"/>
          </p:cNvPicPr>
          <p:nvPr/>
        </p:nvPicPr>
        <p:blipFill>
          <a:blip r:embed="rId2" cstate="print"/>
          <a:srcRect/>
          <a:stretch>
            <a:fillRect/>
          </a:stretch>
        </p:blipFill>
        <p:spPr bwMode="auto">
          <a:xfrm>
            <a:off x="6090047" y="3732610"/>
            <a:ext cx="295796" cy="250031"/>
          </a:xfrm>
          <a:prstGeom prst="rect">
            <a:avLst/>
          </a:prstGeom>
          <a:noFill/>
          <a:ln w="12700" cap="flat">
            <a:noFill/>
            <a:miter lim="800000"/>
            <a:headEnd/>
            <a:tailEnd/>
          </a:ln>
        </p:spPr>
      </p:pic>
      <p:pic>
        <p:nvPicPr>
          <p:cNvPr id="34843" name="Picture 27"/>
          <p:cNvPicPr>
            <a:picLocks noChangeAspect="1" noChangeArrowheads="1"/>
          </p:cNvPicPr>
          <p:nvPr/>
        </p:nvPicPr>
        <p:blipFill>
          <a:blip r:embed="rId3" cstate="print"/>
          <a:srcRect/>
          <a:stretch>
            <a:fillRect/>
          </a:stretch>
        </p:blipFill>
        <p:spPr bwMode="auto">
          <a:xfrm>
            <a:off x="6161484" y="4009437"/>
            <a:ext cx="205383" cy="609451"/>
          </a:xfrm>
          <a:prstGeom prst="rect">
            <a:avLst/>
          </a:prstGeom>
          <a:noFill/>
          <a:ln w="12700" cap="flat">
            <a:noFill/>
            <a:miter lim="800000"/>
            <a:headEnd/>
            <a:tailEnd/>
          </a:ln>
        </p:spPr>
      </p:pic>
      <p:pic>
        <p:nvPicPr>
          <p:cNvPr id="34844" name="Picture 28"/>
          <p:cNvPicPr>
            <a:picLocks noChangeAspect="1" noChangeArrowheads="1"/>
          </p:cNvPicPr>
          <p:nvPr/>
        </p:nvPicPr>
        <p:blipFill>
          <a:blip r:embed="rId2" cstate="print"/>
          <a:srcRect/>
          <a:stretch>
            <a:fillRect/>
          </a:stretch>
        </p:blipFill>
        <p:spPr bwMode="auto">
          <a:xfrm>
            <a:off x="4652367" y="5607845"/>
            <a:ext cx="295796" cy="250031"/>
          </a:xfrm>
          <a:prstGeom prst="rect">
            <a:avLst/>
          </a:prstGeom>
          <a:noFill/>
          <a:ln w="12700" cap="flat">
            <a:noFill/>
            <a:miter lim="800000"/>
            <a:headEnd/>
            <a:tailEnd/>
          </a:ln>
        </p:spPr>
      </p:pic>
      <p:pic>
        <p:nvPicPr>
          <p:cNvPr id="34845" name="Picture 29"/>
          <p:cNvPicPr>
            <a:picLocks noChangeAspect="1" noChangeArrowheads="1"/>
          </p:cNvPicPr>
          <p:nvPr/>
        </p:nvPicPr>
        <p:blipFill>
          <a:blip r:embed="rId3" cstate="print"/>
          <a:srcRect/>
          <a:stretch>
            <a:fillRect/>
          </a:stretch>
        </p:blipFill>
        <p:spPr bwMode="auto">
          <a:xfrm>
            <a:off x="4723805" y="5884672"/>
            <a:ext cx="205383" cy="609451"/>
          </a:xfrm>
          <a:prstGeom prst="rect">
            <a:avLst/>
          </a:prstGeom>
          <a:noFill/>
          <a:ln w="12700" cap="flat">
            <a:noFill/>
            <a:miter lim="800000"/>
            <a:headEnd/>
            <a:tailEnd/>
          </a:ln>
        </p:spPr>
      </p:pic>
      <p:pic>
        <p:nvPicPr>
          <p:cNvPr id="34846" name="Picture 30"/>
          <p:cNvPicPr>
            <a:picLocks noChangeAspect="1" noChangeArrowheads="1"/>
          </p:cNvPicPr>
          <p:nvPr/>
        </p:nvPicPr>
        <p:blipFill>
          <a:blip r:embed="rId4" cstate="print"/>
          <a:srcRect/>
          <a:stretch>
            <a:fillRect/>
          </a:stretch>
        </p:blipFill>
        <p:spPr bwMode="auto">
          <a:xfrm>
            <a:off x="7072312" y="2277078"/>
            <a:ext cx="205383" cy="671959"/>
          </a:xfrm>
          <a:prstGeom prst="rect">
            <a:avLst/>
          </a:prstGeom>
          <a:noFill/>
          <a:ln w="12700" cap="flat">
            <a:noFill/>
            <a:miter lim="800000"/>
            <a:headEnd/>
            <a:tailEnd/>
          </a:ln>
        </p:spPr>
      </p:pic>
      <p:pic>
        <p:nvPicPr>
          <p:cNvPr id="34847" name="Picture 31"/>
          <p:cNvPicPr>
            <a:picLocks noChangeAspect="1" noChangeArrowheads="1"/>
          </p:cNvPicPr>
          <p:nvPr/>
        </p:nvPicPr>
        <p:blipFill>
          <a:blip r:embed="rId5" cstate="print"/>
          <a:srcRect/>
          <a:stretch>
            <a:fillRect/>
          </a:stretch>
        </p:blipFill>
        <p:spPr bwMode="auto">
          <a:xfrm>
            <a:off x="7045523" y="2062758"/>
            <a:ext cx="258961" cy="205383"/>
          </a:xfrm>
          <a:prstGeom prst="rect">
            <a:avLst/>
          </a:prstGeom>
          <a:noFill/>
          <a:ln w="12700" cap="flat">
            <a:noFill/>
            <a:miter lim="800000"/>
            <a:headEnd/>
            <a:tailEnd/>
          </a:ln>
        </p:spPr>
      </p:pic>
      <p:pic>
        <p:nvPicPr>
          <p:cNvPr id="34848" name="Picture 32"/>
          <p:cNvPicPr>
            <a:picLocks noChangeAspect="1" noChangeArrowheads="1"/>
          </p:cNvPicPr>
          <p:nvPr/>
        </p:nvPicPr>
        <p:blipFill>
          <a:blip r:embed="rId4" cstate="print"/>
          <a:srcRect/>
          <a:stretch>
            <a:fillRect/>
          </a:stretch>
        </p:blipFill>
        <p:spPr bwMode="auto">
          <a:xfrm>
            <a:off x="5634633" y="3964789"/>
            <a:ext cx="205383" cy="671959"/>
          </a:xfrm>
          <a:prstGeom prst="rect">
            <a:avLst/>
          </a:prstGeom>
          <a:noFill/>
          <a:ln w="12700" cap="flat">
            <a:noFill/>
            <a:miter lim="800000"/>
            <a:headEnd/>
            <a:tailEnd/>
          </a:ln>
        </p:spPr>
      </p:pic>
      <p:pic>
        <p:nvPicPr>
          <p:cNvPr id="34849" name="Picture 33"/>
          <p:cNvPicPr>
            <a:picLocks noChangeAspect="1" noChangeArrowheads="1"/>
          </p:cNvPicPr>
          <p:nvPr/>
        </p:nvPicPr>
        <p:blipFill>
          <a:blip r:embed="rId5" cstate="print"/>
          <a:srcRect/>
          <a:stretch>
            <a:fillRect/>
          </a:stretch>
        </p:blipFill>
        <p:spPr bwMode="auto">
          <a:xfrm>
            <a:off x="5607844" y="3750469"/>
            <a:ext cx="258961" cy="205383"/>
          </a:xfrm>
          <a:prstGeom prst="rect">
            <a:avLst/>
          </a:prstGeom>
          <a:noFill/>
          <a:ln w="12700" cap="flat">
            <a:noFill/>
            <a:miter lim="800000"/>
            <a:headEnd/>
            <a:tailEnd/>
          </a:ln>
        </p:spPr>
      </p:pic>
      <p:pic>
        <p:nvPicPr>
          <p:cNvPr id="34850" name="Picture 34"/>
          <p:cNvPicPr>
            <a:picLocks noChangeAspect="1" noChangeArrowheads="1"/>
          </p:cNvPicPr>
          <p:nvPr/>
        </p:nvPicPr>
        <p:blipFill>
          <a:blip r:embed="rId4" cstate="print"/>
          <a:srcRect/>
          <a:stretch>
            <a:fillRect/>
          </a:stretch>
        </p:blipFill>
        <p:spPr bwMode="auto">
          <a:xfrm>
            <a:off x="4214812" y="5822164"/>
            <a:ext cx="205383" cy="671959"/>
          </a:xfrm>
          <a:prstGeom prst="rect">
            <a:avLst/>
          </a:prstGeom>
          <a:noFill/>
          <a:ln w="12700" cap="flat">
            <a:noFill/>
            <a:miter lim="800000"/>
            <a:headEnd/>
            <a:tailEnd/>
          </a:ln>
        </p:spPr>
      </p:pic>
      <p:pic>
        <p:nvPicPr>
          <p:cNvPr id="34851" name="Picture 35"/>
          <p:cNvPicPr>
            <a:picLocks noChangeAspect="1" noChangeArrowheads="1"/>
          </p:cNvPicPr>
          <p:nvPr/>
        </p:nvPicPr>
        <p:blipFill>
          <a:blip r:embed="rId5" cstate="print"/>
          <a:srcRect/>
          <a:stretch>
            <a:fillRect/>
          </a:stretch>
        </p:blipFill>
        <p:spPr bwMode="auto">
          <a:xfrm>
            <a:off x="4188023" y="5607844"/>
            <a:ext cx="258961" cy="205383"/>
          </a:xfrm>
          <a:prstGeom prst="rect">
            <a:avLst/>
          </a:prstGeom>
          <a:noFill/>
          <a:ln w="12700" cap="flat">
            <a:noFill/>
            <a:miter lim="800000"/>
            <a:headEnd/>
            <a:tailEnd/>
          </a:ln>
        </p:spPr>
      </p:pic>
      <p:pic>
        <p:nvPicPr>
          <p:cNvPr id="34852" name="Picture 36"/>
          <p:cNvPicPr>
            <a:picLocks noChangeAspect="1" noChangeArrowheads="1"/>
          </p:cNvPicPr>
          <p:nvPr/>
        </p:nvPicPr>
        <p:blipFill>
          <a:blip r:embed="rId5" cstate="print"/>
          <a:srcRect/>
          <a:stretch>
            <a:fillRect/>
          </a:stretch>
        </p:blipFill>
        <p:spPr bwMode="auto">
          <a:xfrm>
            <a:off x="5375673" y="5884665"/>
            <a:ext cx="258961" cy="205383"/>
          </a:xfrm>
          <a:prstGeom prst="rect">
            <a:avLst/>
          </a:prstGeom>
          <a:noFill/>
          <a:ln w="12700" cap="flat">
            <a:noFill/>
            <a:miter lim="800000"/>
            <a:headEnd/>
            <a:tailEnd/>
          </a:ln>
        </p:spPr>
      </p:pic>
      <p:sp>
        <p:nvSpPr>
          <p:cNvPr id="34853" name="Rectangle 37"/>
          <p:cNvSpPr>
            <a:spLocks/>
          </p:cNvSpPr>
          <p:nvPr/>
        </p:nvSpPr>
        <p:spPr bwMode="auto">
          <a:xfrm>
            <a:off x="3802665" y="3153520"/>
            <a:ext cx="3965317"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Weakening (too much!)</a:t>
            </a:r>
          </a:p>
        </p:txBody>
      </p:sp>
      <p:sp>
        <p:nvSpPr>
          <p:cNvPr id="34854" name="Rectangle 38"/>
          <p:cNvSpPr>
            <a:spLocks/>
          </p:cNvSpPr>
          <p:nvPr/>
        </p:nvSpPr>
        <p:spPr bwMode="auto">
          <a:xfrm>
            <a:off x="3801122" y="4747468"/>
            <a:ext cx="2390078"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Strengthening</a:t>
            </a:r>
          </a:p>
        </p:txBody>
      </p:sp>
      <p:sp>
        <p:nvSpPr>
          <p:cNvPr id="41" name="TextBox 40"/>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D508B64-6C75-4C92-B3AB-8F1F1B93EF97}" type="slidenum">
              <a:rPr lang="en-US" smtClean="0">
                <a:solidFill>
                  <a:srgbClr val="000000"/>
                </a:solidFill>
              </a:rPr>
              <a:pPr/>
              <a:t>36</a:t>
            </a:fld>
            <a:endParaRPr lang="en-US">
              <a:solidFill>
                <a:srgbClr val="000000"/>
              </a:solidFill>
            </a:endParaRPr>
          </a:p>
        </p:txBody>
      </p:sp>
      <p:pic>
        <p:nvPicPr>
          <p:cNvPr id="1026" name="Picture 2" descr="D:\talks\summer2013\for-karl\proposal-images\Proposal-presentation.015.jpg"/>
          <p:cNvPicPr>
            <a:picLocks noGrp="1" noChangeAspect="1" noChangeArrowheads="1"/>
          </p:cNvPicPr>
          <p:nvPr>
            <p:ph idx="1"/>
          </p:nvPr>
        </p:nvPicPr>
        <p:blipFill>
          <a:blip r:embed="rId2" cstate="print"/>
          <a:srcRect/>
          <a:stretch>
            <a:fillRect/>
          </a:stretch>
        </p:blipFill>
        <p:spPr bwMode="auto">
          <a:xfrm>
            <a:off x="381000" y="533400"/>
            <a:ext cx="8432800" cy="6324600"/>
          </a:xfrm>
          <a:prstGeom prst="rect">
            <a:avLst/>
          </a:prstGeom>
          <a:noFill/>
        </p:spPr>
      </p:pic>
      <p:sp>
        <p:nvSpPr>
          <p:cNvPr id="7" name="TextBox 6"/>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D03E8FD-854B-4E66-8DC6-467A39E6938B}" type="slidenum">
              <a:rPr lang="en-US"/>
              <a:pPr/>
              <a:t>37</a:t>
            </a:fld>
            <a:endParaRPr lang="en-US"/>
          </a:p>
        </p:txBody>
      </p:sp>
      <p:sp>
        <p:nvSpPr>
          <p:cNvPr id="36865" name="Rectangle 1"/>
          <p:cNvSpPr>
            <a:spLocks noGrp="1" noChangeArrowheads="1"/>
          </p:cNvSpPr>
          <p:nvPr>
            <p:ph type="title"/>
          </p:nvPr>
        </p:nvSpPr>
        <p:spPr>
          <a:ln/>
        </p:spPr>
        <p:txBody>
          <a:bodyPr/>
          <a:lstStyle/>
          <a:p>
            <a:r>
              <a:rPr lang="en-US"/>
              <a:t>Strategies</a:t>
            </a:r>
          </a:p>
        </p:txBody>
      </p:sp>
      <p:sp>
        <p:nvSpPr>
          <p:cNvPr id="36866" name="Rectangle 2"/>
          <p:cNvSpPr>
            <a:spLocks noGrp="1" noChangeArrowheads="1"/>
          </p:cNvSpPr>
          <p:nvPr>
            <p:ph type="body" idx="1"/>
          </p:nvPr>
        </p:nvSpPr>
        <p:spPr>
          <a:ln/>
        </p:spPr>
        <p:txBody>
          <a:bodyPr/>
          <a:lstStyle/>
          <a:p>
            <a:r>
              <a:rPr lang="en-US" dirty="0"/>
              <a:t>A strategy is a set of functions, one for each potential move.</a:t>
            </a:r>
          </a:p>
        </p:txBody>
      </p:sp>
      <p:sp>
        <p:nvSpPr>
          <p:cNvPr id="5" name="TextBox 4"/>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16.b.jpeg"/>
          <p:cNvPicPr>
            <a:picLocks noGrp="1" noChangeAspect="1"/>
          </p:cNvPicPr>
          <p:nvPr>
            <p:ph idx="1"/>
          </p:nvPr>
        </p:nvPicPr>
        <p:blipFill>
          <a:blip r:embed="rId2" cstate="print"/>
          <a:stretch>
            <a:fillRect/>
          </a:stretch>
        </p:blipFill>
        <p:spPr>
          <a:xfrm>
            <a:off x="609606" y="891388"/>
            <a:ext cx="7543799" cy="5657849"/>
          </a:xfrm>
        </p:spPr>
      </p:pic>
      <p:sp>
        <p:nvSpPr>
          <p:cNvPr id="3" name="Date Placeholder 2"/>
          <p:cNvSpPr>
            <a:spLocks noGrp="1"/>
          </p:cNvSpPr>
          <p:nvPr>
            <p:ph type="dt" sz="half" idx="10"/>
          </p:nvPr>
        </p:nvSpPr>
        <p:spPr/>
        <p:txBody>
          <a:bodyPr/>
          <a:lstStyle/>
          <a:p>
            <a:fld id="{BBA89A17-4FC2-4A59-B056-5F65AD2354F5}"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38</a:t>
            </a:fld>
            <a:endParaRPr lang="en-US"/>
          </a:p>
        </p:txBody>
      </p:sp>
      <p:sp>
        <p:nvSpPr>
          <p:cNvPr id="6" name="TextBox 5"/>
          <p:cNvSpPr txBox="1"/>
          <p:nvPr/>
        </p:nvSpPr>
        <p:spPr>
          <a:xfrm>
            <a:off x="8077200" y="304800"/>
            <a:ext cx="1023254" cy="373659"/>
          </a:xfrm>
          <a:prstGeom prst="rect">
            <a:avLst/>
          </a:prstGeom>
          <a:noFill/>
          <a:ln>
            <a:solidFill>
              <a:schemeClr val="tx1"/>
            </a:solidFill>
          </a:ln>
        </p:spPr>
        <p:txBody>
          <a:bodyPr wrap="square" lIns="91411" tIns="45706" rIns="91411" bIns="45706" rtlCol="0">
            <a:spAutoFit/>
          </a:bodyPr>
          <a:lstStyle/>
          <a:p>
            <a:r>
              <a:rPr lang="en-US" dirty="0" smtClean="0"/>
              <a:t>Related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524EFF5-0F19-4246-8DBC-15AA491D8A4A}" type="slidenum">
              <a:rPr lang="en-US">
                <a:solidFill>
                  <a:srgbClr val="000000"/>
                </a:solidFill>
              </a:rPr>
              <a:pPr/>
              <a:t>39</a:t>
            </a:fld>
            <a:endParaRPr lang="en-US">
              <a:solidFill>
                <a:srgbClr val="000000"/>
              </a:solidFill>
            </a:endParaRPr>
          </a:p>
        </p:txBody>
      </p:sp>
      <p:sp>
        <p:nvSpPr>
          <p:cNvPr id="38913" name="Rectangle 1"/>
          <p:cNvSpPr>
            <a:spLocks noGrp="1" noChangeArrowheads="1"/>
          </p:cNvSpPr>
          <p:nvPr>
            <p:ph type="title"/>
          </p:nvPr>
        </p:nvSpPr>
        <p:spPr>
          <a:ln/>
        </p:spPr>
        <p:txBody>
          <a:bodyPr/>
          <a:lstStyle/>
          <a:p>
            <a:r>
              <a:rPr lang="en-US"/>
              <a:t>Example</a:t>
            </a:r>
          </a:p>
        </p:txBody>
      </p:sp>
      <p:sp>
        <p:nvSpPr>
          <p:cNvPr id="38914" name="Rectangle 2"/>
          <p:cNvSpPr>
            <a:spLocks noGrp="1" noChangeArrowheads="1"/>
          </p:cNvSpPr>
          <p:nvPr>
            <p:ph type="body" idx="1"/>
          </p:nvPr>
        </p:nvSpPr>
        <p:spPr>
          <a:ln/>
        </p:spPr>
        <p:txBody>
          <a:bodyPr/>
          <a:lstStyle/>
          <a:p>
            <a:pPr marL="624832"/>
            <a:r>
              <a:rPr lang="en-US" dirty="0"/>
              <a:t>For</a:t>
            </a:r>
          </a:p>
          <a:p>
            <a:pPr marL="937248" lvl="1"/>
            <a:r>
              <a:rPr lang="en-US" dirty="0"/>
              <a:t>A potential falsifier strategy is: </a:t>
            </a:r>
            <a:r>
              <a:rPr lang="en-US" dirty="0" err="1"/>
              <a:t>provideX</a:t>
            </a:r>
            <a:r>
              <a:rPr lang="en-US" dirty="0"/>
              <a:t>(c){ 0.5 }.</a:t>
            </a:r>
          </a:p>
          <a:p>
            <a:pPr marL="937248" lvl="1"/>
            <a:r>
              <a:rPr lang="en-US" dirty="0"/>
              <a:t>A potential verifier strategy is: </a:t>
            </a:r>
            <a:r>
              <a:rPr lang="en-US" dirty="0" err="1"/>
              <a:t>provideY</a:t>
            </a:r>
            <a:r>
              <a:rPr lang="en-US" dirty="0"/>
              <a:t>(x, c){ x }.</a:t>
            </a:r>
          </a:p>
        </p:txBody>
      </p:sp>
      <p:pic>
        <p:nvPicPr>
          <p:cNvPr id="38915" name="Picture 3"/>
          <p:cNvPicPr>
            <a:picLocks noChangeAspect="1" noChangeArrowheads="1"/>
          </p:cNvPicPr>
          <p:nvPr/>
        </p:nvPicPr>
        <p:blipFill>
          <a:blip r:embed="rId2" cstate="print"/>
          <a:srcRect/>
          <a:stretch>
            <a:fillRect/>
          </a:stretch>
        </p:blipFill>
        <p:spPr bwMode="auto">
          <a:xfrm>
            <a:off x="2193355" y="2767088"/>
            <a:ext cx="5947172" cy="269006"/>
          </a:xfrm>
          <a:prstGeom prst="rect">
            <a:avLst/>
          </a:prstGeom>
          <a:noFill/>
          <a:ln w="12700" cap="flat">
            <a:noFill/>
            <a:miter lim="800000"/>
            <a:headEnd/>
            <a:tailEnd/>
          </a:ln>
        </p:spPr>
      </p:pic>
      <p:sp>
        <p:nvSpPr>
          <p:cNvPr id="6" name="TextBox 5"/>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Examples</a:t>
            </a:r>
            <a:endParaRPr lang="en-US" dirty="0"/>
          </a:p>
        </p:txBody>
      </p:sp>
      <p:sp>
        <p:nvSpPr>
          <p:cNvPr id="3" name="Content Placeholder 2"/>
          <p:cNvSpPr>
            <a:spLocks noGrp="1"/>
          </p:cNvSpPr>
          <p:nvPr>
            <p:ph idx="1"/>
          </p:nvPr>
        </p:nvSpPr>
        <p:spPr/>
        <p:txBody>
          <a:bodyPr/>
          <a:lstStyle/>
          <a:p>
            <a:r>
              <a:rPr lang="en-US" dirty="0" smtClean="0"/>
              <a:t>Historical</a:t>
            </a:r>
          </a:p>
          <a:p>
            <a:pPr lvl="1"/>
            <a:r>
              <a:rPr lang="en-US" dirty="0" err="1" smtClean="0"/>
              <a:t>Tartaglia</a:t>
            </a:r>
            <a:r>
              <a:rPr lang="en-US" dirty="0" smtClean="0"/>
              <a:t> and </a:t>
            </a:r>
            <a:r>
              <a:rPr lang="en-US" dirty="0" err="1" smtClean="0"/>
              <a:t>Fior</a:t>
            </a:r>
            <a:r>
              <a:rPr lang="en-US" dirty="0" smtClean="0"/>
              <a:t> 1535: solving cubic equations</a:t>
            </a:r>
          </a:p>
          <a:p>
            <a:r>
              <a:rPr lang="en-US" dirty="0" smtClean="0"/>
              <a:t>Modern</a:t>
            </a:r>
          </a:p>
          <a:p>
            <a:pPr lvl="1"/>
            <a:r>
              <a:rPr lang="en-US" dirty="0" smtClean="0"/>
              <a:t>SAT competitions</a:t>
            </a:r>
          </a:p>
          <a:p>
            <a:pPr lvl="1"/>
            <a:r>
              <a:rPr lang="en-US" dirty="0" smtClean="0"/>
              <a:t>Netflix prize competition</a:t>
            </a:r>
          </a:p>
          <a:p>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4</a:t>
            </a:fld>
            <a:endParaRPr lang="en-US">
              <a:solidFill>
                <a:srgbClr val="000000"/>
              </a:solidFill>
            </a:endParaRPr>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0"/>
          </p:nvPr>
        </p:nvSpPr>
        <p:spPr/>
        <p:txBody>
          <a:bodyPr/>
          <a:lstStyle/>
          <a:p>
            <a:fld id="{36757034-E81E-478F-A1CC-80A271F06574}" type="slidenum">
              <a:rPr lang="en-US">
                <a:solidFill>
                  <a:srgbClr val="000000"/>
                </a:solidFill>
              </a:rPr>
              <a:pPr/>
              <a:t>40</a:t>
            </a:fld>
            <a:endParaRPr lang="en-US">
              <a:solidFill>
                <a:srgbClr val="000000"/>
              </a:solidFill>
            </a:endParaRPr>
          </a:p>
        </p:txBody>
      </p:sp>
      <p:sp>
        <p:nvSpPr>
          <p:cNvPr id="39937" name="Rectangle 1"/>
          <p:cNvSpPr>
            <a:spLocks noGrp="1" noChangeArrowheads="1"/>
          </p:cNvSpPr>
          <p:nvPr>
            <p:ph type="title"/>
          </p:nvPr>
        </p:nvSpPr>
        <p:spPr>
          <a:xfrm>
            <a:off x="178594" y="160734"/>
            <a:ext cx="8206383" cy="1714500"/>
          </a:xfrm>
          <a:ln/>
        </p:spPr>
        <p:txBody>
          <a:bodyPr/>
          <a:lstStyle/>
          <a:p>
            <a:r>
              <a:rPr lang="en-US"/>
              <a:t>Example: SG Trace</a:t>
            </a:r>
          </a:p>
        </p:txBody>
      </p:sp>
      <p:sp>
        <p:nvSpPr>
          <p:cNvPr id="39938" name="Rectangle 2"/>
          <p:cNvSpPr>
            <a:spLocks/>
          </p:cNvSpPr>
          <p:nvPr/>
        </p:nvSpPr>
        <p:spPr bwMode="auto">
          <a:xfrm>
            <a:off x="787928" y="2211438"/>
            <a:ext cx="684483"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SG(</a:t>
            </a:r>
          </a:p>
        </p:txBody>
      </p:sp>
      <p:sp>
        <p:nvSpPr>
          <p:cNvPr id="39939" name="Rectangle 3"/>
          <p:cNvSpPr>
            <a:spLocks/>
          </p:cNvSpPr>
          <p:nvPr/>
        </p:nvSpPr>
        <p:spPr bwMode="auto">
          <a:xfrm>
            <a:off x="6844485" y="22025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0" name="Rectangle 4"/>
          <p:cNvSpPr>
            <a:spLocks/>
          </p:cNvSpPr>
          <p:nvPr/>
        </p:nvSpPr>
        <p:spPr bwMode="auto">
          <a:xfrm>
            <a:off x="7367430" y="22025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1" name="Rectangle 5"/>
          <p:cNvSpPr>
            <a:spLocks/>
          </p:cNvSpPr>
          <p:nvPr/>
        </p:nvSpPr>
        <p:spPr bwMode="auto">
          <a:xfrm>
            <a:off x="7993118" y="2200704"/>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3" name="Rectangle 7"/>
          <p:cNvSpPr>
            <a:spLocks/>
          </p:cNvSpPr>
          <p:nvPr/>
        </p:nvSpPr>
        <p:spPr bwMode="auto">
          <a:xfrm>
            <a:off x="786812" y="3917007"/>
            <a:ext cx="684483"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SG(</a:t>
            </a:r>
          </a:p>
        </p:txBody>
      </p:sp>
      <p:sp>
        <p:nvSpPr>
          <p:cNvPr id="39944" name="Rectangle 8"/>
          <p:cNvSpPr>
            <a:spLocks/>
          </p:cNvSpPr>
          <p:nvPr/>
        </p:nvSpPr>
        <p:spPr bwMode="auto">
          <a:xfrm>
            <a:off x="6465530" y="393486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5" name="Rectangle 9"/>
          <p:cNvSpPr>
            <a:spLocks/>
          </p:cNvSpPr>
          <p:nvPr/>
        </p:nvSpPr>
        <p:spPr bwMode="auto">
          <a:xfrm>
            <a:off x="6992381" y="393486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6" name="Rectangle 10"/>
          <p:cNvSpPr>
            <a:spLocks/>
          </p:cNvSpPr>
          <p:nvPr/>
        </p:nvSpPr>
        <p:spPr bwMode="auto">
          <a:xfrm>
            <a:off x="7616955" y="3933063"/>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7" name="Line 11"/>
          <p:cNvSpPr>
            <a:spLocks noChangeShapeType="1"/>
          </p:cNvSpPr>
          <p:nvPr/>
        </p:nvSpPr>
        <p:spPr bwMode="auto">
          <a:xfrm rot="10800000" flipH="1">
            <a:off x="3687961" y="2774907"/>
            <a:ext cx="0" cy="1234529"/>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defTabSz="642750" fontAlgn="base">
              <a:spcBef>
                <a:spcPct val="0"/>
              </a:spcBef>
              <a:spcAft>
                <a:spcPct val="0"/>
              </a:spcAft>
            </a:pPr>
            <a:endParaRPr lang="en-US" sz="3000" dirty="0" smtClean="0">
              <a:solidFill>
                <a:srgbClr val="000000"/>
              </a:solidFill>
              <a:sym typeface="Gill Sans" charset="0"/>
            </a:endParaRPr>
          </a:p>
        </p:txBody>
      </p:sp>
      <p:pic>
        <p:nvPicPr>
          <p:cNvPr id="39948" name="Picture 12"/>
          <p:cNvPicPr>
            <a:picLocks noChangeAspect="1" noChangeArrowheads="1"/>
          </p:cNvPicPr>
          <p:nvPr/>
        </p:nvPicPr>
        <p:blipFill>
          <a:blip r:embed="rId2" cstate="print"/>
          <a:srcRect/>
          <a:stretch>
            <a:fillRect/>
          </a:stretch>
        </p:blipFill>
        <p:spPr bwMode="auto">
          <a:xfrm>
            <a:off x="598289" y="2893220"/>
            <a:ext cx="295796" cy="250031"/>
          </a:xfrm>
          <a:prstGeom prst="rect">
            <a:avLst/>
          </a:prstGeom>
          <a:noFill/>
          <a:ln w="12700" cap="flat">
            <a:noFill/>
            <a:miter lim="800000"/>
            <a:headEnd/>
            <a:tailEnd/>
          </a:ln>
        </p:spPr>
      </p:pic>
      <p:sp>
        <p:nvSpPr>
          <p:cNvPr id="39949" name="Rectangle 13"/>
          <p:cNvSpPr>
            <a:spLocks/>
          </p:cNvSpPr>
          <p:nvPr/>
        </p:nvSpPr>
        <p:spPr bwMode="auto">
          <a:xfrm>
            <a:off x="1057867" y="3204149"/>
            <a:ext cx="2394886" cy="369332"/>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2400" dirty="0" smtClean="0">
                <a:solidFill>
                  <a:srgbClr val="000000"/>
                </a:solidFill>
                <a:ea typeface="Gill Sans" charset="0"/>
                <a:cs typeface="Gill Sans" charset="0"/>
                <a:sym typeface="Gill Sans" charset="0"/>
              </a:rPr>
              <a:t>Provides 0.5 for x</a:t>
            </a:r>
          </a:p>
        </p:txBody>
      </p:sp>
      <p:sp>
        <p:nvSpPr>
          <p:cNvPr id="39950" name="Rectangle 14"/>
          <p:cNvSpPr>
            <a:spLocks/>
          </p:cNvSpPr>
          <p:nvPr/>
        </p:nvSpPr>
        <p:spPr bwMode="auto">
          <a:xfrm>
            <a:off x="1581555" y="5819031"/>
            <a:ext cx="684483"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SG(</a:t>
            </a:r>
          </a:p>
        </p:txBody>
      </p:sp>
      <p:sp>
        <p:nvSpPr>
          <p:cNvPr id="39951" name="Rectangle 15"/>
          <p:cNvSpPr>
            <a:spLocks/>
          </p:cNvSpPr>
          <p:nvPr/>
        </p:nvSpPr>
        <p:spPr bwMode="auto">
          <a:xfrm>
            <a:off x="4009866"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52" name="Rectangle 16"/>
          <p:cNvSpPr>
            <a:spLocks/>
          </p:cNvSpPr>
          <p:nvPr/>
        </p:nvSpPr>
        <p:spPr bwMode="auto">
          <a:xfrm>
            <a:off x="4536717"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53" name="Rectangle 17"/>
          <p:cNvSpPr>
            <a:spLocks/>
          </p:cNvSpPr>
          <p:nvPr/>
        </p:nvSpPr>
        <p:spPr bwMode="auto">
          <a:xfrm>
            <a:off x="5161291" y="5754719"/>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54" name="Line 18"/>
          <p:cNvSpPr>
            <a:spLocks noChangeShapeType="1"/>
          </p:cNvSpPr>
          <p:nvPr/>
        </p:nvSpPr>
        <p:spPr bwMode="auto">
          <a:xfrm rot="10800000" flipH="1">
            <a:off x="3687961" y="4455920"/>
            <a:ext cx="0" cy="1233413"/>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defTabSz="642750" fontAlgn="base">
              <a:spcBef>
                <a:spcPct val="0"/>
              </a:spcBef>
              <a:spcAft>
                <a:spcPct val="0"/>
              </a:spcAft>
            </a:pPr>
            <a:endParaRPr lang="en-US" sz="3000" dirty="0" smtClean="0">
              <a:solidFill>
                <a:srgbClr val="000000"/>
              </a:solidFill>
              <a:sym typeface="Gill Sans" charset="0"/>
            </a:endParaRPr>
          </a:p>
        </p:txBody>
      </p:sp>
      <p:sp>
        <p:nvSpPr>
          <p:cNvPr id="39955" name="Rectangle 19"/>
          <p:cNvSpPr>
            <a:spLocks/>
          </p:cNvSpPr>
          <p:nvPr/>
        </p:nvSpPr>
        <p:spPr bwMode="auto">
          <a:xfrm>
            <a:off x="837164" y="4719340"/>
            <a:ext cx="2839641" cy="508992"/>
          </a:xfrm>
          <a:prstGeom prst="rect">
            <a:avLst/>
          </a:prstGeom>
          <a:noFill/>
          <a:ln w="12700" cap="flat">
            <a:noFill/>
            <a:miter lim="800000"/>
            <a:headEnd type="none" w="med" len="med"/>
            <a:tailEnd type="none" w="med" len="med"/>
          </a:ln>
        </p:spPr>
        <p:txBody>
          <a:bodyPr lIns="0" tIns="0" rIns="0" bIns="0" anchor="ctr"/>
          <a:lstStyle/>
          <a:p>
            <a:pPr algn="ctr" defTabSz="642750" fontAlgn="base">
              <a:spcBef>
                <a:spcPct val="0"/>
              </a:spcBef>
              <a:spcAft>
                <a:spcPct val="0"/>
              </a:spcAft>
            </a:pPr>
            <a:r>
              <a:rPr lang="en-US" sz="2400" dirty="0" smtClean="0">
                <a:solidFill>
                  <a:srgbClr val="000000"/>
                </a:solidFill>
                <a:ea typeface="Gill Sans" charset="0"/>
                <a:cs typeface="Gill Sans" charset="0"/>
                <a:sym typeface="Gill Sans" charset="0"/>
              </a:rPr>
              <a:t>Provides 0.5 for y</a:t>
            </a:r>
          </a:p>
        </p:txBody>
      </p:sp>
      <p:sp>
        <p:nvSpPr>
          <p:cNvPr id="39956" name="Rectangle 20"/>
          <p:cNvSpPr>
            <a:spLocks/>
          </p:cNvSpPr>
          <p:nvPr/>
        </p:nvSpPr>
        <p:spPr bwMode="auto">
          <a:xfrm>
            <a:off x="5710286" y="5778847"/>
            <a:ext cx="854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Wins</a:t>
            </a:r>
          </a:p>
        </p:txBody>
      </p:sp>
      <p:pic>
        <p:nvPicPr>
          <p:cNvPr id="39957" name="Picture 21"/>
          <p:cNvPicPr>
            <a:picLocks noChangeAspect="1" noChangeArrowheads="1"/>
          </p:cNvPicPr>
          <p:nvPr/>
        </p:nvPicPr>
        <p:blipFill>
          <a:blip r:embed="rId3" cstate="print"/>
          <a:srcRect/>
          <a:stretch>
            <a:fillRect/>
          </a:stretch>
        </p:blipFill>
        <p:spPr bwMode="auto">
          <a:xfrm>
            <a:off x="1419821" y="4036219"/>
            <a:ext cx="5006206" cy="321469"/>
          </a:xfrm>
          <a:prstGeom prst="rect">
            <a:avLst/>
          </a:prstGeom>
          <a:noFill/>
          <a:ln w="12700" cap="flat">
            <a:noFill/>
            <a:miter lim="800000"/>
            <a:headEnd/>
            <a:tailEnd/>
          </a:ln>
        </p:spPr>
      </p:pic>
      <p:pic>
        <p:nvPicPr>
          <p:cNvPr id="39958" name="Picture 22"/>
          <p:cNvPicPr>
            <a:picLocks noChangeAspect="1" noChangeArrowheads="1"/>
          </p:cNvPicPr>
          <p:nvPr/>
        </p:nvPicPr>
        <p:blipFill>
          <a:blip r:embed="rId4" cstate="print"/>
          <a:srcRect/>
          <a:stretch>
            <a:fillRect/>
          </a:stretch>
        </p:blipFill>
        <p:spPr bwMode="auto">
          <a:xfrm>
            <a:off x="1437681" y="2370833"/>
            <a:ext cx="5308699" cy="258961"/>
          </a:xfrm>
          <a:prstGeom prst="rect">
            <a:avLst/>
          </a:prstGeom>
          <a:noFill/>
          <a:ln w="12700" cap="flat">
            <a:noFill/>
            <a:miter lim="800000"/>
            <a:headEnd/>
            <a:tailEnd/>
          </a:ln>
        </p:spPr>
      </p:pic>
      <p:pic>
        <p:nvPicPr>
          <p:cNvPr id="39959" name="Picture 23"/>
          <p:cNvPicPr>
            <a:picLocks noChangeAspect="1" noChangeArrowheads="1"/>
          </p:cNvPicPr>
          <p:nvPr/>
        </p:nvPicPr>
        <p:blipFill>
          <a:blip r:embed="rId5" cstate="print"/>
          <a:srcRect/>
          <a:stretch>
            <a:fillRect/>
          </a:stretch>
        </p:blipFill>
        <p:spPr bwMode="auto">
          <a:xfrm>
            <a:off x="533400" y="3124205"/>
            <a:ext cx="205383" cy="609451"/>
          </a:xfrm>
          <a:prstGeom prst="rect">
            <a:avLst/>
          </a:prstGeom>
          <a:noFill/>
          <a:ln w="12700" cap="flat">
            <a:noFill/>
            <a:miter lim="800000"/>
            <a:headEnd/>
            <a:tailEnd/>
          </a:ln>
        </p:spPr>
      </p:pic>
      <p:pic>
        <p:nvPicPr>
          <p:cNvPr id="39960" name="Picture 24"/>
          <p:cNvPicPr>
            <a:picLocks noChangeAspect="1" noChangeArrowheads="1"/>
          </p:cNvPicPr>
          <p:nvPr/>
        </p:nvPicPr>
        <p:blipFill>
          <a:blip r:embed="rId6" cstate="print"/>
          <a:srcRect/>
          <a:stretch>
            <a:fillRect/>
          </a:stretch>
        </p:blipFill>
        <p:spPr bwMode="auto">
          <a:xfrm>
            <a:off x="642937" y="4839897"/>
            <a:ext cx="205383" cy="671959"/>
          </a:xfrm>
          <a:prstGeom prst="rect">
            <a:avLst/>
          </a:prstGeom>
          <a:noFill/>
          <a:ln w="12700" cap="flat">
            <a:noFill/>
            <a:miter lim="800000"/>
            <a:headEnd/>
            <a:tailEnd/>
          </a:ln>
        </p:spPr>
      </p:pic>
      <p:pic>
        <p:nvPicPr>
          <p:cNvPr id="39961" name="Picture 25"/>
          <p:cNvPicPr>
            <a:picLocks noChangeAspect="1" noChangeArrowheads="1"/>
          </p:cNvPicPr>
          <p:nvPr/>
        </p:nvPicPr>
        <p:blipFill>
          <a:blip r:embed="rId7" cstate="print"/>
          <a:srcRect/>
          <a:stretch>
            <a:fillRect/>
          </a:stretch>
        </p:blipFill>
        <p:spPr bwMode="auto">
          <a:xfrm>
            <a:off x="616148" y="4625579"/>
            <a:ext cx="258961" cy="205383"/>
          </a:xfrm>
          <a:prstGeom prst="rect">
            <a:avLst/>
          </a:prstGeom>
          <a:noFill/>
          <a:ln w="12700" cap="flat">
            <a:noFill/>
            <a:miter lim="800000"/>
            <a:headEnd/>
            <a:tailEnd/>
          </a:ln>
        </p:spPr>
      </p:pic>
      <p:pic>
        <p:nvPicPr>
          <p:cNvPr id="39962" name="Picture 26"/>
          <p:cNvPicPr>
            <a:picLocks noChangeAspect="1" noChangeArrowheads="1"/>
          </p:cNvPicPr>
          <p:nvPr/>
        </p:nvPicPr>
        <p:blipFill>
          <a:blip r:embed="rId8" cstate="print"/>
          <a:srcRect/>
          <a:stretch>
            <a:fillRect/>
          </a:stretch>
        </p:blipFill>
        <p:spPr bwMode="auto">
          <a:xfrm>
            <a:off x="2286000" y="5947178"/>
            <a:ext cx="1660922" cy="267891"/>
          </a:xfrm>
          <a:prstGeom prst="rect">
            <a:avLst/>
          </a:prstGeom>
          <a:noFill/>
          <a:ln w="12700" cap="flat">
            <a:noFill/>
            <a:miter lim="800000"/>
            <a:headEnd/>
            <a:tailEnd/>
          </a:ln>
        </p:spPr>
      </p:pic>
      <p:pic>
        <p:nvPicPr>
          <p:cNvPr id="39963" name="Picture 27"/>
          <p:cNvPicPr>
            <a:picLocks noChangeAspect="1" noChangeArrowheads="1"/>
          </p:cNvPicPr>
          <p:nvPr/>
        </p:nvPicPr>
        <p:blipFill>
          <a:blip r:embed="rId2" cstate="print"/>
          <a:srcRect/>
          <a:stretch>
            <a:fillRect/>
          </a:stretch>
        </p:blipFill>
        <p:spPr bwMode="auto">
          <a:xfrm>
            <a:off x="7581305" y="2062759"/>
            <a:ext cx="295796" cy="250031"/>
          </a:xfrm>
          <a:prstGeom prst="rect">
            <a:avLst/>
          </a:prstGeom>
          <a:noFill/>
          <a:ln w="12700" cap="flat">
            <a:noFill/>
            <a:miter lim="800000"/>
            <a:headEnd/>
            <a:tailEnd/>
          </a:ln>
        </p:spPr>
      </p:pic>
      <p:pic>
        <p:nvPicPr>
          <p:cNvPr id="39964" name="Picture 28"/>
          <p:cNvPicPr>
            <a:picLocks noChangeAspect="1" noChangeArrowheads="1"/>
          </p:cNvPicPr>
          <p:nvPr/>
        </p:nvPicPr>
        <p:blipFill>
          <a:blip r:embed="rId5" cstate="print"/>
          <a:srcRect/>
          <a:stretch>
            <a:fillRect/>
          </a:stretch>
        </p:blipFill>
        <p:spPr bwMode="auto">
          <a:xfrm>
            <a:off x="7652744" y="2339585"/>
            <a:ext cx="205383" cy="609451"/>
          </a:xfrm>
          <a:prstGeom prst="rect">
            <a:avLst/>
          </a:prstGeom>
          <a:noFill/>
          <a:ln w="12700" cap="flat">
            <a:noFill/>
            <a:miter lim="800000"/>
            <a:headEnd/>
            <a:tailEnd/>
          </a:ln>
        </p:spPr>
      </p:pic>
      <p:pic>
        <p:nvPicPr>
          <p:cNvPr id="39965" name="Picture 29"/>
          <p:cNvPicPr>
            <a:picLocks noChangeAspect="1" noChangeArrowheads="1"/>
          </p:cNvPicPr>
          <p:nvPr/>
        </p:nvPicPr>
        <p:blipFill>
          <a:blip r:embed="rId2" cstate="print"/>
          <a:srcRect/>
          <a:stretch>
            <a:fillRect/>
          </a:stretch>
        </p:blipFill>
        <p:spPr bwMode="auto">
          <a:xfrm>
            <a:off x="7134820" y="3750470"/>
            <a:ext cx="295796" cy="250031"/>
          </a:xfrm>
          <a:prstGeom prst="rect">
            <a:avLst/>
          </a:prstGeom>
          <a:noFill/>
          <a:ln w="12700" cap="flat">
            <a:noFill/>
            <a:miter lim="800000"/>
            <a:headEnd/>
            <a:tailEnd/>
          </a:ln>
        </p:spPr>
      </p:pic>
      <p:pic>
        <p:nvPicPr>
          <p:cNvPr id="39966" name="Picture 30"/>
          <p:cNvPicPr>
            <a:picLocks noChangeAspect="1" noChangeArrowheads="1"/>
          </p:cNvPicPr>
          <p:nvPr/>
        </p:nvPicPr>
        <p:blipFill>
          <a:blip r:embed="rId5" cstate="print"/>
          <a:srcRect/>
          <a:stretch>
            <a:fillRect/>
          </a:stretch>
        </p:blipFill>
        <p:spPr bwMode="auto">
          <a:xfrm>
            <a:off x="7206258" y="4027296"/>
            <a:ext cx="205383" cy="609451"/>
          </a:xfrm>
          <a:prstGeom prst="rect">
            <a:avLst/>
          </a:prstGeom>
          <a:noFill/>
          <a:ln w="12700" cap="flat">
            <a:noFill/>
            <a:miter lim="800000"/>
            <a:headEnd/>
            <a:tailEnd/>
          </a:ln>
        </p:spPr>
      </p:pic>
      <p:pic>
        <p:nvPicPr>
          <p:cNvPr id="39967" name="Picture 31"/>
          <p:cNvPicPr>
            <a:picLocks noChangeAspect="1" noChangeArrowheads="1"/>
          </p:cNvPicPr>
          <p:nvPr/>
        </p:nvPicPr>
        <p:blipFill>
          <a:blip r:embed="rId2" cstate="print"/>
          <a:srcRect/>
          <a:stretch>
            <a:fillRect/>
          </a:stretch>
        </p:blipFill>
        <p:spPr bwMode="auto">
          <a:xfrm>
            <a:off x="4652367" y="5607845"/>
            <a:ext cx="295796" cy="250031"/>
          </a:xfrm>
          <a:prstGeom prst="rect">
            <a:avLst/>
          </a:prstGeom>
          <a:noFill/>
          <a:ln w="12700" cap="flat">
            <a:noFill/>
            <a:miter lim="800000"/>
            <a:headEnd/>
            <a:tailEnd/>
          </a:ln>
        </p:spPr>
      </p:pic>
      <p:pic>
        <p:nvPicPr>
          <p:cNvPr id="39968" name="Picture 32"/>
          <p:cNvPicPr>
            <a:picLocks noChangeAspect="1" noChangeArrowheads="1"/>
          </p:cNvPicPr>
          <p:nvPr/>
        </p:nvPicPr>
        <p:blipFill>
          <a:blip r:embed="rId5" cstate="print"/>
          <a:srcRect/>
          <a:stretch>
            <a:fillRect/>
          </a:stretch>
        </p:blipFill>
        <p:spPr bwMode="auto">
          <a:xfrm>
            <a:off x="4723805" y="5884671"/>
            <a:ext cx="205383" cy="609451"/>
          </a:xfrm>
          <a:prstGeom prst="rect">
            <a:avLst/>
          </a:prstGeom>
          <a:noFill/>
          <a:ln w="12700" cap="flat">
            <a:noFill/>
            <a:miter lim="800000"/>
            <a:headEnd/>
            <a:tailEnd/>
          </a:ln>
        </p:spPr>
      </p:pic>
      <p:pic>
        <p:nvPicPr>
          <p:cNvPr id="39969" name="Picture 33"/>
          <p:cNvPicPr>
            <a:picLocks noChangeAspect="1" noChangeArrowheads="1"/>
          </p:cNvPicPr>
          <p:nvPr/>
        </p:nvPicPr>
        <p:blipFill>
          <a:blip r:embed="rId6" cstate="print"/>
          <a:srcRect/>
          <a:stretch>
            <a:fillRect/>
          </a:stretch>
        </p:blipFill>
        <p:spPr bwMode="auto">
          <a:xfrm>
            <a:off x="7072312" y="2277077"/>
            <a:ext cx="205383" cy="671959"/>
          </a:xfrm>
          <a:prstGeom prst="rect">
            <a:avLst/>
          </a:prstGeom>
          <a:noFill/>
          <a:ln w="12700" cap="flat">
            <a:noFill/>
            <a:miter lim="800000"/>
            <a:headEnd/>
            <a:tailEnd/>
          </a:ln>
        </p:spPr>
      </p:pic>
      <p:pic>
        <p:nvPicPr>
          <p:cNvPr id="39970" name="Picture 34"/>
          <p:cNvPicPr>
            <a:picLocks noChangeAspect="1" noChangeArrowheads="1"/>
          </p:cNvPicPr>
          <p:nvPr/>
        </p:nvPicPr>
        <p:blipFill>
          <a:blip r:embed="rId7" cstate="print"/>
          <a:srcRect/>
          <a:stretch>
            <a:fillRect/>
          </a:stretch>
        </p:blipFill>
        <p:spPr bwMode="auto">
          <a:xfrm>
            <a:off x="7045523" y="2062758"/>
            <a:ext cx="258961" cy="205383"/>
          </a:xfrm>
          <a:prstGeom prst="rect">
            <a:avLst/>
          </a:prstGeom>
          <a:noFill/>
          <a:ln w="12700" cap="flat">
            <a:noFill/>
            <a:miter lim="800000"/>
            <a:headEnd/>
            <a:tailEnd/>
          </a:ln>
        </p:spPr>
      </p:pic>
      <p:pic>
        <p:nvPicPr>
          <p:cNvPr id="39971" name="Picture 35"/>
          <p:cNvPicPr>
            <a:picLocks noChangeAspect="1" noChangeArrowheads="1"/>
          </p:cNvPicPr>
          <p:nvPr/>
        </p:nvPicPr>
        <p:blipFill>
          <a:blip r:embed="rId6" cstate="print"/>
          <a:srcRect/>
          <a:stretch>
            <a:fillRect/>
          </a:stretch>
        </p:blipFill>
        <p:spPr bwMode="auto">
          <a:xfrm>
            <a:off x="6679406" y="3982647"/>
            <a:ext cx="205383" cy="671959"/>
          </a:xfrm>
          <a:prstGeom prst="rect">
            <a:avLst/>
          </a:prstGeom>
          <a:noFill/>
          <a:ln w="12700" cap="flat">
            <a:noFill/>
            <a:miter lim="800000"/>
            <a:headEnd/>
            <a:tailEnd/>
          </a:ln>
        </p:spPr>
      </p:pic>
      <p:pic>
        <p:nvPicPr>
          <p:cNvPr id="39972" name="Picture 36"/>
          <p:cNvPicPr>
            <a:picLocks noChangeAspect="1" noChangeArrowheads="1"/>
          </p:cNvPicPr>
          <p:nvPr/>
        </p:nvPicPr>
        <p:blipFill>
          <a:blip r:embed="rId7" cstate="print"/>
          <a:srcRect/>
          <a:stretch>
            <a:fillRect/>
          </a:stretch>
        </p:blipFill>
        <p:spPr bwMode="auto">
          <a:xfrm>
            <a:off x="6652617" y="3768329"/>
            <a:ext cx="258961" cy="205383"/>
          </a:xfrm>
          <a:prstGeom prst="rect">
            <a:avLst/>
          </a:prstGeom>
          <a:noFill/>
          <a:ln w="12700" cap="flat">
            <a:noFill/>
            <a:miter lim="800000"/>
            <a:headEnd/>
            <a:tailEnd/>
          </a:ln>
        </p:spPr>
      </p:pic>
      <p:pic>
        <p:nvPicPr>
          <p:cNvPr id="39973" name="Picture 37"/>
          <p:cNvPicPr>
            <a:picLocks noChangeAspect="1" noChangeArrowheads="1"/>
          </p:cNvPicPr>
          <p:nvPr/>
        </p:nvPicPr>
        <p:blipFill>
          <a:blip r:embed="rId6" cstate="print"/>
          <a:srcRect/>
          <a:stretch>
            <a:fillRect/>
          </a:stretch>
        </p:blipFill>
        <p:spPr bwMode="auto">
          <a:xfrm>
            <a:off x="4214812" y="5822163"/>
            <a:ext cx="205383" cy="671959"/>
          </a:xfrm>
          <a:prstGeom prst="rect">
            <a:avLst/>
          </a:prstGeom>
          <a:noFill/>
          <a:ln w="12700" cap="flat">
            <a:noFill/>
            <a:miter lim="800000"/>
            <a:headEnd/>
            <a:tailEnd/>
          </a:ln>
        </p:spPr>
      </p:pic>
      <p:pic>
        <p:nvPicPr>
          <p:cNvPr id="39974" name="Picture 38"/>
          <p:cNvPicPr>
            <a:picLocks noChangeAspect="1" noChangeArrowheads="1"/>
          </p:cNvPicPr>
          <p:nvPr/>
        </p:nvPicPr>
        <p:blipFill>
          <a:blip r:embed="rId7" cstate="print"/>
          <a:srcRect/>
          <a:stretch>
            <a:fillRect/>
          </a:stretch>
        </p:blipFill>
        <p:spPr bwMode="auto">
          <a:xfrm>
            <a:off x="4188023" y="5607844"/>
            <a:ext cx="258961" cy="205383"/>
          </a:xfrm>
          <a:prstGeom prst="rect">
            <a:avLst/>
          </a:prstGeom>
          <a:noFill/>
          <a:ln w="12700" cap="flat">
            <a:noFill/>
            <a:miter lim="800000"/>
            <a:headEnd/>
            <a:tailEnd/>
          </a:ln>
        </p:spPr>
      </p:pic>
      <p:pic>
        <p:nvPicPr>
          <p:cNvPr id="39975" name="Picture 39"/>
          <p:cNvPicPr>
            <a:picLocks noChangeAspect="1" noChangeArrowheads="1"/>
          </p:cNvPicPr>
          <p:nvPr/>
        </p:nvPicPr>
        <p:blipFill>
          <a:blip r:embed="rId7" cstate="print"/>
          <a:srcRect/>
          <a:stretch>
            <a:fillRect/>
          </a:stretch>
        </p:blipFill>
        <p:spPr bwMode="auto">
          <a:xfrm>
            <a:off x="5375673" y="5884665"/>
            <a:ext cx="258961" cy="205383"/>
          </a:xfrm>
          <a:prstGeom prst="rect">
            <a:avLst/>
          </a:prstGeom>
          <a:noFill/>
          <a:ln w="12700" cap="flat">
            <a:noFill/>
            <a:miter lim="800000"/>
            <a:headEnd/>
            <a:tailEnd/>
          </a:ln>
        </p:spPr>
      </p:pic>
      <p:sp>
        <p:nvSpPr>
          <p:cNvPr id="39976" name="Rectangle 40"/>
          <p:cNvSpPr>
            <a:spLocks/>
          </p:cNvSpPr>
          <p:nvPr/>
        </p:nvSpPr>
        <p:spPr bwMode="auto">
          <a:xfrm>
            <a:off x="3802665" y="3153520"/>
            <a:ext cx="3965317"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Weakening (too much!)</a:t>
            </a:r>
          </a:p>
        </p:txBody>
      </p:sp>
      <p:sp>
        <p:nvSpPr>
          <p:cNvPr id="39977" name="Rectangle 41"/>
          <p:cNvSpPr>
            <a:spLocks/>
          </p:cNvSpPr>
          <p:nvPr/>
        </p:nvSpPr>
        <p:spPr bwMode="auto">
          <a:xfrm>
            <a:off x="3801122" y="4747468"/>
            <a:ext cx="2390078"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Strengthening</a:t>
            </a:r>
          </a:p>
        </p:txBody>
      </p:sp>
      <p:sp>
        <p:nvSpPr>
          <p:cNvPr id="44" name="TextBox 43"/>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10F9AD6-86E0-4A46-A25D-C8742E518671}" type="slidenum">
              <a:rPr lang="en-US"/>
              <a:pPr/>
              <a:t>41</a:t>
            </a:fld>
            <a:endParaRPr lang="en-US"/>
          </a:p>
        </p:txBody>
      </p:sp>
      <p:sp>
        <p:nvSpPr>
          <p:cNvPr id="40961" name="Rectangle 1"/>
          <p:cNvSpPr>
            <a:spLocks noGrp="1" noChangeArrowheads="1"/>
          </p:cNvSpPr>
          <p:nvPr>
            <p:ph type="title"/>
          </p:nvPr>
        </p:nvSpPr>
        <p:spPr>
          <a:xfrm>
            <a:off x="914405" y="0"/>
            <a:ext cx="7358063" cy="1714500"/>
          </a:xfrm>
          <a:ln/>
        </p:spPr>
        <p:txBody>
          <a:bodyPr/>
          <a:lstStyle/>
          <a:p>
            <a:r>
              <a:rPr lang="en-US" dirty="0"/>
              <a:t>SG Properties</a:t>
            </a:r>
            <a:br>
              <a:rPr lang="en-US" dirty="0"/>
            </a:br>
            <a:r>
              <a:rPr lang="en-US" sz="4500" dirty="0"/>
              <a:t>(Relevant to our approach)</a:t>
            </a:r>
          </a:p>
        </p:txBody>
      </p:sp>
      <p:sp>
        <p:nvSpPr>
          <p:cNvPr id="40962" name="Rectangle 2"/>
          <p:cNvSpPr>
            <a:spLocks noGrp="1" noChangeArrowheads="1"/>
          </p:cNvSpPr>
          <p:nvPr>
            <p:ph type="body" idx="1"/>
          </p:nvPr>
        </p:nvSpPr>
        <p:spPr>
          <a:ln/>
        </p:spPr>
        <p:txBody>
          <a:bodyPr/>
          <a:lstStyle/>
          <a:p>
            <a:r>
              <a:rPr lang="en-US" sz="2400" dirty="0"/>
              <a:t>SG winners drive their opponents into contradiction.</a:t>
            </a:r>
          </a:p>
          <a:p>
            <a:pPr>
              <a:spcBef>
                <a:spcPts val="1380"/>
              </a:spcBef>
            </a:pPr>
            <a:r>
              <a:rPr lang="en-US" sz="2400" dirty="0"/>
              <a:t>Faulty verifier (falsifier) actions can produce a false (true) claim from a true (false) one.</a:t>
            </a:r>
          </a:p>
          <a:p>
            <a:pPr>
              <a:spcBef>
                <a:spcPts val="1380"/>
              </a:spcBef>
            </a:pPr>
            <a:r>
              <a:rPr lang="en-US" sz="2400" dirty="0"/>
              <a:t>Faulty actions will be exposed by a perfect opponent leading to a loss.</a:t>
            </a:r>
          </a:p>
          <a:p>
            <a:pPr>
              <a:spcBef>
                <a:spcPts val="1380"/>
              </a:spcBef>
            </a:pPr>
            <a:r>
              <a:rPr lang="en-US" sz="2400" dirty="0"/>
              <a:t>Winning against a perfect verifier (falsifier) implies that the claim is false (true).</a:t>
            </a:r>
          </a:p>
          <a:p>
            <a:pPr>
              <a:spcBef>
                <a:spcPts val="1380"/>
              </a:spcBef>
            </a:pPr>
            <a:r>
              <a:rPr lang="en-US" sz="2400" dirty="0"/>
              <a:t>Losing an SG implies that either you did a faulty action or you were on the wrong position.</a:t>
            </a:r>
          </a:p>
        </p:txBody>
      </p:sp>
      <p:sp>
        <p:nvSpPr>
          <p:cNvPr id="5" name="TextBox 4"/>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
          <p:cNvSpPr>
            <a:spLocks noGrp="1"/>
          </p:cNvSpPr>
          <p:nvPr>
            <p:ph type="sldNum" sz="quarter" idx="10"/>
          </p:nvPr>
        </p:nvSpPr>
        <p:spPr/>
        <p:txBody>
          <a:bodyPr/>
          <a:lstStyle/>
          <a:p>
            <a:fld id="{7CD71E90-8929-4CE3-BA62-7B56C1B5DD56}" type="slidenum">
              <a:rPr lang="en-US"/>
              <a:pPr/>
              <a:t>42</a:t>
            </a:fld>
            <a:endParaRPr lang="en-US"/>
          </a:p>
        </p:txBody>
      </p:sp>
      <p:sp>
        <p:nvSpPr>
          <p:cNvPr id="41985" name="Rectangle 1"/>
          <p:cNvSpPr>
            <a:spLocks noGrp="1" noChangeArrowheads="1"/>
          </p:cNvSpPr>
          <p:nvPr>
            <p:ph type="title"/>
          </p:nvPr>
        </p:nvSpPr>
        <p:spPr>
          <a:xfrm>
            <a:off x="848325" y="178594"/>
            <a:ext cx="7447359" cy="1714500"/>
          </a:xfrm>
          <a:ln/>
        </p:spPr>
        <p:txBody>
          <a:bodyPr/>
          <a:lstStyle/>
          <a:p>
            <a:r>
              <a:rPr lang="en-US" dirty="0"/>
              <a:t>C/S Systems</a:t>
            </a:r>
          </a:p>
        </p:txBody>
      </p:sp>
      <p:pic>
        <p:nvPicPr>
          <p:cNvPr id="41986" name="Picture 2"/>
          <p:cNvPicPr>
            <a:picLocks noChangeAspect="1" noChangeArrowheads="1"/>
          </p:cNvPicPr>
          <p:nvPr/>
        </p:nvPicPr>
        <p:blipFill>
          <a:blip r:embed="rId2" cstate="print"/>
          <a:srcRect/>
          <a:stretch>
            <a:fillRect/>
          </a:stretch>
        </p:blipFill>
        <p:spPr bwMode="auto">
          <a:xfrm>
            <a:off x="1941092" y="1803798"/>
            <a:ext cx="1145232" cy="714375"/>
          </a:xfrm>
          <a:prstGeom prst="rect">
            <a:avLst/>
          </a:prstGeom>
          <a:noFill/>
          <a:ln w="12700" cap="flat">
            <a:noFill/>
            <a:miter lim="800000"/>
            <a:headEnd/>
            <a:tailEnd/>
          </a:ln>
        </p:spPr>
      </p:pic>
      <p:sp>
        <p:nvSpPr>
          <p:cNvPr id="41987" name="AutoShape 3"/>
          <p:cNvSpPr>
            <a:spLocks/>
          </p:cNvSpPr>
          <p:nvPr/>
        </p:nvSpPr>
        <p:spPr bwMode="auto">
          <a:xfrm>
            <a:off x="1955605" y="2875359"/>
            <a:ext cx="1125141" cy="580430"/>
          </a:xfrm>
          <a:prstGeom prst="roundRect">
            <a:avLst>
              <a:gd name="adj" fmla="val 23074"/>
            </a:avLst>
          </a:prstGeom>
          <a:blipFill dpi="0" rotWithShape="0">
            <a:blip r:embed="rId3"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800" dirty="0">
                <a:solidFill>
                  <a:srgbClr val="FFFFFF"/>
                </a:solidFill>
                <a:effectLst>
                  <a:outerShdw blurRad="38100" dist="38100" dir="2700000" algn="tl">
                    <a:srgbClr val="C0C0C0"/>
                  </a:outerShdw>
                </a:effectLst>
                <a:ea typeface="Gill Sans" charset="0"/>
                <a:cs typeface="Gill Sans" charset="0"/>
              </a:rPr>
              <a:t>Filter</a:t>
            </a:r>
          </a:p>
        </p:txBody>
      </p:sp>
      <p:sp>
        <p:nvSpPr>
          <p:cNvPr id="41988" name="Line 4"/>
          <p:cNvSpPr>
            <a:spLocks noChangeShapeType="1"/>
          </p:cNvSpPr>
          <p:nvPr/>
        </p:nvSpPr>
        <p:spPr bwMode="auto">
          <a:xfrm rot="10800000">
            <a:off x="2009180" y="2321719"/>
            <a:ext cx="16744"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89" name="Line 5"/>
          <p:cNvSpPr>
            <a:spLocks noChangeShapeType="1"/>
          </p:cNvSpPr>
          <p:nvPr/>
        </p:nvSpPr>
        <p:spPr bwMode="auto">
          <a:xfrm rot="10800000">
            <a:off x="2098477" y="2321719"/>
            <a:ext cx="16744"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0" name="Line 6"/>
          <p:cNvSpPr>
            <a:spLocks noChangeShapeType="1"/>
          </p:cNvSpPr>
          <p:nvPr/>
        </p:nvSpPr>
        <p:spPr bwMode="auto">
          <a:xfrm rot="10800000">
            <a:off x="2187774" y="2321719"/>
            <a:ext cx="16744"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1" name="Line 7"/>
          <p:cNvSpPr>
            <a:spLocks noChangeShapeType="1"/>
          </p:cNvSpPr>
          <p:nvPr/>
        </p:nvSpPr>
        <p:spPr bwMode="auto">
          <a:xfrm rot="10800000">
            <a:off x="2277075"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2" name="Line 8"/>
          <p:cNvSpPr>
            <a:spLocks noChangeShapeType="1"/>
          </p:cNvSpPr>
          <p:nvPr/>
        </p:nvSpPr>
        <p:spPr bwMode="auto">
          <a:xfrm rot="10800000">
            <a:off x="2366371"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3" name="Line 9"/>
          <p:cNvSpPr>
            <a:spLocks noChangeShapeType="1"/>
          </p:cNvSpPr>
          <p:nvPr/>
        </p:nvSpPr>
        <p:spPr bwMode="auto">
          <a:xfrm rot="10800000">
            <a:off x="2455668"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4" name="Line 10"/>
          <p:cNvSpPr>
            <a:spLocks noChangeShapeType="1"/>
          </p:cNvSpPr>
          <p:nvPr/>
        </p:nvSpPr>
        <p:spPr bwMode="auto">
          <a:xfrm rot="10800000">
            <a:off x="2544965"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5" name="Line 11"/>
          <p:cNvSpPr>
            <a:spLocks noChangeShapeType="1"/>
          </p:cNvSpPr>
          <p:nvPr/>
        </p:nvSpPr>
        <p:spPr bwMode="auto">
          <a:xfrm rot="10800000">
            <a:off x="2634262"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6" name="Line 12"/>
          <p:cNvSpPr>
            <a:spLocks noChangeShapeType="1"/>
          </p:cNvSpPr>
          <p:nvPr/>
        </p:nvSpPr>
        <p:spPr bwMode="auto">
          <a:xfrm rot="10800000">
            <a:off x="2723559"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7" name="Line 13"/>
          <p:cNvSpPr>
            <a:spLocks noChangeShapeType="1"/>
          </p:cNvSpPr>
          <p:nvPr/>
        </p:nvSpPr>
        <p:spPr bwMode="auto">
          <a:xfrm rot="10800000">
            <a:off x="2812856"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8" name="Line 14"/>
          <p:cNvSpPr>
            <a:spLocks noChangeShapeType="1"/>
          </p:cNvSpPr>
          <p:nvPr/>
        </p:nvSpPr>
        <p:spPr bwMode="auto">
          <a:xfrm rot="10800000">
            <a:off x="2902153"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9" name="Line 15"/>
          <p:cNvSpPr>
            <a:spLocks noChangeShapeType="1"/>
          </p:cNvSpPr>
          <p:nvPr/>
        </p:nvSpPr>
        <p:spPr bwMode="auto">
          <a:xfrm rot="10800000">
            <a:off x="2991450"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0" name="Oval 16"/>
          <p:cNvSpPr>
            <a:spLocks/>
          </p:cNvSpPr>
          <p:nvPr/>
        </p:nvSpPr>
        <p:spPr bwMode="auto">
          <a:xfrm>
            <a:off x="2116337" y="3937993"/>
            <a:ext cx="892969" cy="892969"/>
          </a:xfrm>
          <a:prstGeom prst="ellipse">
            <a:avLst/>
          </a:prstGeom>
          <a:blipFill dpi="0" rotWithShape="0">
            <a:blip r:embed="rId3"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800" dirty="0">
                <a:solidFill>
                  <a:srgbClr val="FFFFFF"/>
                </a:solidFill>
                <a:effectLst>
                  <a:outerShdw blurRad="38100" dist="38100" dir="2700000" algn="tl">
                    <a:srgbClr val="C0C0C0"/>
                  </a:outerShdw>
                </a:effectLst>
                <a:ea typeface="Lucida Grande" charset="0"/>
                <a:cs typeface="Lucida Grande" charset="0"/>
              </a:rPr>
              <a:t>∑</a:t>
            </a:r>
          </a:p>
        </p:txBody>
      </p:sp>
      <p:sp>
        <p:nvSpPr>
          <p:cNvPr id="42001" name="Line 17"/>
          <p:cNvSpPr>
            <a:spLocks noChangeShapeType="1"/>
          </p:cNvSpPr>
          <p:nvPr/>
        </p:nvSpPr>
        <p:spPr bwMode="auto">
          <a:xfrm rot="10800000">
            <a:off x="2062759" y="3455790"/>
            <a:ext cx="160734" cy="660797"/>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2" name="Line 18"/>
          <p:cNvSpPr>
            <a:spLocks noChangeShapeType="1"/>
          </p:cNvSpPr>
          <p:nvPr/>
        </p:nvSpPr>
        <p:spPr bwMode="auto">
          <a:xfrm rot="10800000">
            <a:off x="2178844" y="3455790"/>
            <a:ext cx="125016" cy="607219"/>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3" name="Line 19"/>
          <p:cNvSpPr>
            <a:spLocks noChangeShapeType="1"/>
          </p:cNvSpPr>
          <p:nvPr/>
        </p:nvSpPr>
        <p:spPr bwMode="auto">
          <a:xfrm rot="10800000" flipH="1">
            <a:off x="2473523" y="3446859"/>
            <a:ext cx="8930" cy="517922"/>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4" name="Line 20"/>
          <p:cNvSpPr>
            <a:spLocks noChangeShapeType="1"/>
          </p:cNvSpPr>
          <p:nvPr/>
        </p:nvSpPr>
        <p:spPr bwMode="auto">
          <a:xfrm rot="10800000" flipH="1">
            <a:off x="2589609" y="3455789"/>
            <a:ext cx="8930" cy="508992"/>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5" name="Line 21"/>
          <p:cNvSpPr>
            <a:spLocks noChangeShapeType="1"/>
          </p:cNvSpPr>
          <p:nvPr/>
        </p:nvSpPr>
        <p:spPr bwMode="auto">
          <a:xfrm rot="10800000" flipH="1">
            <a:off x="2750344" y="3455790"/>
            <a:ext cx="114970" cy="544711"/>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6" name="Line 22"/>
          <p:cNvSpPr>
            <a:spLocks noChangeShapeType="1"/>
          </p:cNvSpPr>
          <p:nvPr/>
        </p:nvSpPr>
        <p:spPr bwMode="auto">
          <a:xfrm rot="10800000" flipH="1">
            <a:off x="2848570" y="3455793"/>
            <a:ext cx="125016" cy="589359"/>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7" name="Line 23"/>
          <p:cNvSpPr>
            <a:spLocks noChangeShapeType="1"/>
          </p:cNvSpPr>
          <p:nvPr/>
        </p:nvSpPr>
        <p:spPr bwMode="auto">
          <a:xfrm rot="10800000" flipH="1">
            <a:off x="2562820" y="4830961"/>
            <a:ext cx="0" cy="410766"/>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8" name="Line 24"/>
          <p:cNvSpPr>
            <a:spLocks noChangeShapeType="1"/>
          </p:cNvSpPr>
          <p:nvPr/>
        </p:nvSpPr>
        <p:spPr bwMode="auto">
          <a:xfrm>
            <a:off x="1580555" y="2064991"/>
            <a:ext cx="0" cy="613916"/>
          </a:xfrm>
          <a:prstGeom prst="line">
            <a:avLst/>
          </a:prstGeom>
          <a:noFill/>
          <a:ln w="38100" cap="flat">
            <a:solidFill>
              <a:schemeClr val="tx1"/>
            </a:solidFill>
            <a:prstDash val="solid"/>
            <a:miter lim="800000"/>
            <a:headEnd type="none" w="med" len="med"/>
            <a:tailEnd type="none" w="med" len="med"/>
          </a:ln>
        </p:spPr>
        <p:txBody>
          <a:bodyPr lIns="0" tIns="0" rIns="0" bIns="0"/>
          <a:lstStyle/>
          <a:p>
            <a:endParaRPr lang="en-US"/>
          </a:p>
        </p:txBody>
      </p:sp>
      <p:sp>
        <p:nvSpPr>
          <p:cNvPr id="42009" name="Line 25"/>
          <p:cNvSpPr>
            <a:spLocks noChangeShapeType="1"/>
          </p:cNvSpPr>
          <p:nvPr/>
        </p:nvSpPr>
        <p:spPr bwMode="auto">
          <a:xfrm>
            <a:off x="1570513" y="2053828"/>
            <a:ext cx="429741" cy="0"/>
          </a:xfrm>
          <a:prstGeom prst="line">
            <a:avLst/>
          </a:prstGeom>
          <a:noFill/>
          <a:ln w="38100" cap="flat">
            <a:solidFill>
              <a:schemeClr val="tx1"/>
            </a:solidFill>
            <a:prstDash val="solid"/>
            <a:miter lim="800000"/>
            <a:headEnd type="none" w="med" len="med"/>
            <a:tailEnd type="triangle" w="med" len="med"/>
          </a:ln>
        </p:spPr>
        <p:txBody>
          <a:bodyPr lIns="0" tIns="0" rIns="0" bIns="0"/>
          <a:lstStyle/>
          <a:p>
            <a:endParaRPr lang="en-US"/>
          </a:p>
        </p:txBody>
      </p:sp>
      <p:sp>
        <p:nvSpPr>
          <p:cNvPr id="42010" name="Rectangle 26"/>
          <p:cNvSpPr>
            <a:spLocks/>
          </p:cNvSpPr>
          <p:nvPr/>
        </p:nvSpPr>
        <p:spPr bwMode="auto">
          <a:xfrm>
            <a:off x="76200" y="1828801"/>
            <a:ext cx="1600200" cy="321469"/>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Encouragement</a:t>
            </a:r>
          </a:p>
        </p:txBody>
      </p:sp>
      <p:sp>
        <p:nvSpPr>
          <p:cNvPr id="42011" name="Rectangle 27"/>
          <p:cNvSpPr>
            <a:spLocks/>
          </p:cNvSpPr>
          <p:nvPr/>
        </p:nvSpPr>
        <p:spPr bwMode="auto">
          <a:xfrm>
            <a:off x="1750220" y="5241727"/>
            <a:ext cx="1625203" cy="571500"/>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Combined user contributions</a:t>
            </a:r>
          </a:p>
        </p:txBody>
      </p:sp>
      <p:sp>
        <p:nvSpPr>
          <p:cNvPr id="42012" name="Rectangle 28"/>
          <p:cNvSpPr>
            <a:spLocks/>
          </p:cNvSpPr>
          <p:nvPr/>
        </p:nvSpPr>
        <p:spPr bwMode="auto">
          <a:xfrm>
            <a:off x="160735" y="5835551"/>
            <a:ext cx="7822406" cy="946547"/>
          </a:xfrm>
          <a:prstGeom prst="rect">
            <a:avLst/>
          </a:prstGeom>
          <a:noFill/>
          <a:ln w="12700" cap="flat">
            <a:noFill/>
            <a:miter lim="800000"/>
            <a:headEnd type="none" w="med" len="med"/>
            <a:tailEnd type="none" w="med" len="med"/>
          </a:ln>
        </p:spPr>
        <p:txBody>
          <a:bodyPr lIns="0" tIns="0" rIns="0" bIns="0" anchor="ctr"/>
          <a:lstStyle/>
          <a:p>
            <a:r>
              <a:rPr lang="en-US" dirty="0">
                <a:solidFill>
                  <a:schemeClr val="tx1"/>
                </a:solidFill>
                <a:ea typeface="Gill Sans" charset="0"/>
                <a:cs typeface="Gill Sans" charset="0"/>
              </a:rPr>
              <a:t> “</a:t>
            </a:r>
            <a:r>
              <a:rPr lang="en-US" dirty="0" err="1">
                <a:solidFill>
                  <a:schemeClr val="tx1"/>
                </a:solidFill>
                <a:ea typeface="Gill Sans" charset="0"/>
                <a:cs typeface="Gill Sans" charset="0"/>
              </a:rPr>
              <a:t>Crowdsourcing</a:t>
            </a:r>
            <a:r>
              <a:rPr lang="en-US" dirty="0">
                <a:solidFill>
                  <a:schemeClr val="tx1"/>
                </a:solidFill>
                <a:ea typeface="Gill Sans" charset="0"/>
                <a:cs typeface="Gill Sans" charset="0"/>
              </a:rPr>
              <a:t> systems on the world-wide web” --</a:t>
            </a:r>
            <a:r>
              <a:rPr lang="en-US" sz="1700" dirty="0" err="1">
                <a:ea typeface="Gill Sans" charset="0"/>
                <a:cs typeface="Gill Sans" charset="0"/>
              </a:rPr>
              <a:t>Anhai</a:t>
            </a:r>
            <a:r>
              <a:rPr lang="en-US" sz="1700" dirty="0">
                <a:ea typeface="Gill Sans" charset="0"/>
                <a:cs typeface="Gill Sans" charset="0"/>
              </a:rPr>
              <a:t> Doan, </a:t>
            </a:r>
            <a:r>
              <a:rPr lang="en-US" sz="1700" dirty="0" err="1">
                <a:ea typeface="Gill Sans" charset="0"/>
                <a:cs typeface="Gill Sans" charset="0"/>
              </a:rPr>
              <a:t>Raghu</a:t>
            </a:r>
            <a:r>
              <a:rPr lang="en-US" sz="1700" dirty="0">
                <a:ea typeface="Gill Sans" charset="0"/>
                <a:cs typeface="Gill Sans" charset="0"/>
              </a:rPr>
              <a:t> </a:t>
            </a:r>
            <a:r>
              <a:rPr lang="en-US" sz="1700" dirty="0" err="1">
                <a:ea typeface="Gill Sans" charset="0"/>
                <a:cs typeface="Gill Sans" charset="0"/>
              </a:rPr>
              <a:t>Ramakrishnan</a:t>
            </a:r>
            <a:r>
              <a:rPr lang="en-US" sz="1700" dirty="0">
                <a:ea typeface="Gill Sans" charset="0"/>
                <a:cs typeface="Gill Sans" charset="0"/>
              </a:rPr>
              <a:t> and </a:t>
            </a:r>
            <a:r>
              <a:rPr lang="en-US" sz="1700" dirty="0" err="1">
                <a:ea typeface="Gill Sans" charset="0"/>
                <a:cs typeface="Gill Sans" charset="0"/>
              </a:rPr>
              <a:t>Alon</a:t>
            </a:r>
            <a:r>
              <a:rPr lang="en-US" sz="1700" dirty="0">
                <a:ea typeface="Gill Sans" charset="0"/>
                <a:cs typeface="Gill Sans" charset="0"/>
              </a:rPr>
              <a:t> Y. Halevy, 2011</a:t>
            </a:r>
          </a:p>
        </p:txBody>
      </p:sp>
      <p:sp>
        <p:nvSpPr>
          <p:cNvPr id="42013" name="Rectangle 29"/>
          <p:cNvSpPr>
            <a:spLocks/>
          </p:cNvSpPr>
          <p:nvPr/>
        </p:nvSpPr>
        <p:spPr bwMode="auto">
          <a:xfrm>
            <a:off x="3071812" y="2044898"/>
            <a:ext cx="1268016" cy="571500"/>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User </a:t>
            </a:r>
          </a:p>
          <a:p>
            <a:r>
              <a:rPr lang="en-US" sz="1700" dirty="0">
                <a:ea typeface="Gill Sans" charset="0"/>
                <a:cs typeface="Gill Sans" charset="0"/>
              </a:rPr>
              <a:t>contributions</a:t>
            </a:r>
          </a:p>
        </p:txBody>
      </p:sp>
      <p:sp>
        <p:nvSpPr>
          <p:cNvPr id="42014" name="AutoShape 30"/>
          <p:cNvSpPr>
            <a:spLocks/>
          </p:cNvSpPr>
          <p:nvPr/>
        </p:nvSpPr>
        <p:spPr bwMode="auto">
          <a:xfrm>
            <a:off x="1384102" y="2678906"/>
            <a:ext cx="2339578" cy="2241352"/>
          </a:xfrm>
          <a:prstGeom prst="roundRect">
            <a:avLst>
              <a:gd name="adj" fmla="val 5972"/>
            </a:avLst>
          </a:prstGeom>
          <a:no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42015" name="Rectangle 31"/>
          <p:cNvSpPr>
            <a:spLocks/>
          </p:cNvSpPr>
          <p:nvPr/>
        </p:nvSpPr>
        <p:spPr bwMode="auto">
          <a:xfrm>
            <a:off x="4598790" y="1674316"/>
            <a:ext cx="4429125" cy="4071938"/>
          </a:xfrm>
          <a:prstGeom prst="rect">
            <a:avLst/>
          </a:prstGeom>
          <a:noFill/>
          <a:ln w="12700" cap="flat">
            <a:noFill/>
            <a:miter lim="800000"/>
            <a:headEnd type="none" w="med" len="med"/>
            <a:tailEnd type="none" w="med" len="med"/>
          </a:ln>
        </p:spPr>
        <p:txBody>
          <a:bodyPr lIns="0" tIns="0" rIns="0" bIns="0" anchor="ctr"/>
          <a:lstStyle/>
          <a:p>
            <a:r>
              <a:rPr lang="en-US" sz="2500" u="sng" dirty="0">
                <a:ea typeface="Gill Sans" charset="0"/>
                <a:cs typeface="Gill Sans" charset="0"/>
              </a:rPr>
              <a:t>Challenges</a:t>
            </a:r>
            <a:endParaRPr lang="en-US" sz="2500" dirty="0">
              <a:ea typeface="Gill Sans" charset="0"/>
              <a:cs typeface="Gill Sans" charset="0"/>
            </a:endParaRPr>
          </a:p>
          <a:p>
            <a:pPr>
              <a:spcBef>
                <a:spcPts val="1687"/>
              </a:spcBef>
              <a:buSzPct val="171000"/>
              <a:buFont typeface="Gill Sans" charset="0"/>
              <a:buChar char="•"/>
            </a:pPr>
            <a:r>
              <a:rPr lang="en-US" sz="2500" dirty="0">
                <a:ea typeface="Gill Sans" charset="0"/>
                <a:cs typeface="Gill Sans" charset="0"/>
              </a:rPr>
              <a:t>Define user contributions.</a:t>
            </a:r>
          </a:p>
          <a:p>
            <a:pPr>
              <a:spcBef>
                <a:spcPts val="1687"/>
              </a:spcBef>
              <a:buSzPct val="171000"/>
              <a:buFont typeface="Gill Sans" charset="0"/>
              <a:buChar char="•"/>
            </a:pPr>
            <a:r>
              <a:rPr lang="en-US" sz="2500" dirty="0">
                <a:ea typeface="Gill Sans" charset="0"/>
                <a:cs typeface="Gill Sans" charset="0"/>
              </a:rPr>
              <a:t>Evaluate users and their contributions</a:t>
            </a:r>
          </a:p>
          <a:p>
            <a:pPr>
              <a:spcBef>
                <a:spcPts val="1687"/>
              </a:spcBef>
              <a:buSzPct val="171000"/>
              <a:buFont typeface="Gill Sans" charset="0"/>
              <a:buChar char="•"/>
            </a:pPr>
            <a:r>
              <a:rPr lang="en-US" sz="2500" dirty="0">
                <a:ea typeface="Gill Sans" charset="0"/>
                <a:cs typeface="Gill Sans" charset="0"/>
              </a:rPr>
              <a:t>Combine user contributions.</a:t>
            </a:r>
          </a:p>
          <a:p>
            <a:pPr>
              <a:spcBef>
                <a:spcPts val="1687"/>
              </a:spcBef>
              <a:buSzPct val="171000"/>
              <a:buFont typeface="Gill Sans" charset="0"/>
              <a:buChar char="•"/>
            </a:pPr>
            <a:r>
              <a:rPr lang="en-US" sz="2500" dirty="0">
                <a:ea typeface="Gill Sans" charset="0"/>
                <a:cs typeface="Gill Sans" charset="0"/>
              </a:rPr>
              <a:t>Encourage and retain users.</a:t>
            </a:r>
          </a:p>
          <a:p>
            <a:pPr>
              <a:spcBef>
                <a:spcPts val="1687"/>
              </a:spcBef>
            </a:pPr>
            <a:endParaRPr lang="en-US" sz="2500" dirty="0">
              <a:ea typeface="Gill Sans" charset="0"/>
              <a:cs typeface="Gill Sans" charset="0"/>
            </a:endParaRPr>
          </a:p>
        </p:txBody>
      </p:sp>
      <p:pic>
        <p:nvPicPr>
          <p:cNvPr id="42016" name="Picture 32"/>
          <p:cNvPicPr>
            <a:picLocks noChangeAspect="1" noChangeArrowheads="1"/>
          </p:cNvPicPr>
          <p:nvPr/>
        </p:nvPicPr>
        <p:blipFill>
          <a:blip r:embed="rId4" cstate="print"/>
          <a:srcRect/>
          <a:stretch>
            <a:fillRect/>
          </a:stretch>
        </p:blipFill>
        <p:spPr bwMode="auto">
          <a:xfrm>
            <a:off x="621730" y="3369842"/>
            <a:ext cx="126131" cy="410766"/>
          </a:xfrm>
          <a:prstGeom prst="rect">
            <a:avLst/>
          </a:prstGeom>
          <a:noFill/>
          <a:ln w="12700" cap="flat">
            <a:noFill/>
            <a:miter lim="800000"/>
            <a:headEnd/>
            <a:tailEnd/>
          </a:ln>
        </p:spPr>
      </p:pic>
      <p:pic>
        <p:nvPicPr>
          <p:cNvPr id="42017" name="Picture 33"/>
          <p:cNvPicPr>
            <a:picLocks noChangeAspect="1" noChangeArrowheads="1"/>
          </p:cNvPicPr>
          <p:nvPr/>
        </p:nvPicPr>
        <p:blipFill>
          <a:blip r:embed="rId5" cstate="print"/>
          <a:srcRect/>
          <a:stretch>
            <a:fillRect/>
          </a:stretch>
        </p:blipFill>
        <p:spPr bwMode="auto">
          <a:xfrm>
            <a:off x="488901" y="3365381"/>
            <a:ext cx="133945" cy="398487"/>
          </a:xfrm>
          <a:prstGeom prst="rect">
            <a:avLst/>
          </a:prstGeom>
          <a:noFill/>
          <a:ln w="12700" cap="flat">
            <a:noFill/>
            <a:miter lim="800000"/>
            <a:headEnd/>
            <a:tailEnd/>
          </a:ln>
        </p:spPr>
      </p:pic>
      <p:sp>
        <p:nvSpPr>
          <p:cNvPr id="42018" name="Rectangle 34"/>
          <p:cNvSpPr>
            <a:spLocks/>
          </p:cNvSpPr>
          <p:nvPr/>
        </p:nvSpPr>
        <p:spPr bwMode="auto">
          <a:xfrm>
            <a:off x="27384" y="3795118"/>
            <a:ext cx="1268016" cy="321469"/>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Owners</a:t>
            </a:r>
          </a:p>
        </p:txBody>
      </p:sp>
      <p:sp>
        <p:nvSpPr>
          <p:cNvPr id="42019" name="Line 35"/>
          <p:cNvSpPr>
            <a:spLocks noChangeShapeType="1"/>
          </p:cNvSpPr>
          <p:nvPr/>
        </p:nvSpPr>
        <p:spPr bwMode="auto">
          <a:xfrm flipH="1">
            <a:off x="785813" y="3607594"/>
            <a:ext cx="627311" cy="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20" name="Text Box 36"/>
          <p:cNvSpPr txBox="1">
            <a:spLocks noChangeArrowheads="1"/>
          </p:cNvSpPr>
          <p:nvPr/>
        </p:nvSpPr>
        <p:spPr bwMode="auto">
          <a:xfrm>
            <a:off x="4446984" y="6509742"/>
            <a:ext cx="241102" cy="258961"/>
          </a:xfrm>
          <a:prstGeom prst="rect">
            <a:avLst/>
          </a:prstGeom>
          <a:noFill/>
          <a:ln w="12700">
            <a:noFill/>
            <a:miter lim="800000"/>
            <a:headEnd/>
            <a:tailEnd/>
          </a:ln>
        </p:spPr>
        <p:txBody>
          <a:bodyPr wrap="none" lIns="64277" tIns="32139" rIns="64277" bIns="32139"/>
          <a:lstStyle/>
          <a:p>
            <a:fld id="{1D1781E8-D95D-47B9-946C-9220C84B9A4C}" type="slidenum">
              <a:rPr lang="en-US" sz="1300">
                <a:ea typeface="Gill Sans" charset="0"/>
                <a:cs typeface="Gill Sans" charset="0"/>
              </a:rPr>
              <a:pPr/>
              <a:t>42</a:t>
            </a:fld>
            <a:endParaRPr lang="en-US" sz="1300" dirty="0">
              <a:ea typeface="Gill Sans" charset="0"/>
              <a:cs typeface="Gill Sans" charset="0"/>
            </a:endParaRPr>
          </a:p>
        </p:txBody>
      </p:sp>
      <p:sp>
        <p:nvSpPr>
          <p:cNvPr id="39" name="TextBox 38"/>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3810000" cy="2057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4572000" y="685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Pose a </a:t>
            </a:r>
            <a:r>
              <a:rPr lang="en" sz="3000" dirty="0" smtClean="0">
                <a:solidFill>
                  <a:prstClr val="black"/>
                </a:solidFill>
              </a:rPr>
              <a:t>Question</a:t>
            </a:r>
            <a:endParaRPr lang="en" sz="3000" dirty="0">
              <a:solidFill>
                <a:prstClr val="black"/>
              </a:solidFill>
            </a:endParaRPr>
          </a:p>
        </p:txBody>
      </p:sp>
      <p:sp>
        <p:nvSpPr>
          <p:cNvPr id="25" name="Shape 25"/>
          <p:cNvSpPr txBox="1"/>
          <p:nvPr/>
        </p:nvSpPr>
        <p:spPr>
          <a:xfrm>
            <a:off x="4572000" y="2971800"/>
            <a:ext cx="21336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smtClean="0">
                <a:solidFill>
                  <a:prstClr val="black"/>
                </a:solidFill>
              </a:rPr>
              <a:t>Design</a:t>
            </a:r>
          </a:p>
          <a:p>
            <a:r>
              <a:rPr lang="en" sz="3000" dirty="0" smtClean="0">
                <a:solidFill>
                  <a:prstClr val="black"/>
                </a:solidFill>
              </a:rPr>
              <a:t>Experiment</a:t>
            </a:r>
          </a:p>
          <a:p>
            <a:endParaRPr lang="en" sz="3000" dirty="0">
              <a:solidFill>
                <a:prstClr val="black"/>
              </a:solidFill>
            </a:endParaRPr>
          </a:p>
        </p:txBody>
      </p:sp>
      <p:sp>
        <p:nvSpPr>
          <p:cNvPr id="26" name="Shape 26"/>
          <p:cNvSpPr txBox="1"/>
          <p:nvPr/>
        </p:nvSpPr>
        <p:spPr>
          <a:xfrm>
            <a:off x="2286000" y="2971800"/>
            <a:ext cx="1523999" cy="1371600"/>
          </a:xfrm>
          <a:prstGeom prst="rect">
            <a:avLst/>
          </a:prstGeom>
          <a:noFill/>
          <a:ln>
            <a:solidFill>
              <a:schemeClr val="tx1"/>
            </a:solidFill>
          </a:ln>
        </p:spPr>
        <p:txBody>
          <a:bodyPr lIns="91397" tIns="91397" rIns="91397" bIns="91397" anchor="t" anchorCtr="0">
            <a:noAutofit/>
          </a:bodyPr>
          <a:lstStyle/>
          <a:p>
            <a:pPr>
              <a:buClr>
                <a:srgbClr val="000000"/>
              </a:buClr>
              <a:buSzPct val="36666"/>
              <a:buFont typeface="Arial"/>
              <a:buNone/>
            </a:pPr>
            <a:r>
              <a:rPr lang="en" sz="3000" dirty="0">
                <a:solidFill>
                  <a:prstClr val="black"/>
                </a:solidFill>
              </a:rPr>
              <a:t>Find a </a:t>
            </a:r>
            <a:r>
              <a:rPr lang="en" sz="3000" dirty="0" smtClean="0">
                <a:solidFill>
                  <a:prstClr val="black"/>
                </a:solidFill>
              </a:rPr>
              <a:t>Solution</a:t>
            </a:r>
            <a:endParaRPr lang="en" sz="3000" dirty="0">
              <a:solidFill>
                <a:prstClr val="black"/>
              </a:solidFill>
            </a:endParaRPr>
          </a:p>
          <a:p>
            <a:endParaRPr dirty="0">
              <a:solidFill>
                <a:prstClr val="black"/>
              </a:solidFill>
            </a:endParaRPr>
          </a:p>
        </p:txBody>
      </p:sp>
      <p:sp>
        <p:nvSpPr>
          <p:cNvPr id="27" name="Shape 27"/>
          <p:cNvSpPr txBox="1"/>
          <p:nvPr/>
        </p:nvSpPr>
        <p:spPr>
          <a:xfrm>
            <a:off x="2286000" y="5257800"/>
            <a:ext cx="1524000" cy="1143000"/>
          </a:xfrm>
          <a:prstGeom prst="rect">
            <a:avLst/>
          </a:prstGeom>
          <a:noFill/>
          <a:ln>
            <a:solidFill>
              <a:schemeClr val="tx1"/>
            </a:solidFill>
          </a:ln>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a:t>
            </a:r>
            <a:endParaRPr lang="en" sz="3000" dirty="0">
              <a:solidFill>
                <a:prstClr val="black"/>
              </a:solidFill>
            </a:endParaRPr>
          </a:p>
        </p:txBody>
      </p:sp>
      <p:cxnSp>
        <p:nvCxnSpPr>
          <p:cNvPr id="28" name="Shape 28"/>
          <p:cNvCxnSpPr>
            <a:stCxn id="24" idx="2"/>
            <a:endCxn id="25" idx="0"/>
          </p:cNvCxnSpPr>
          <p:nvPr/>
        </p:nvCxnSpPr>
        <p:spPr>
          <a:xfrm>
            <a:off x="5638800" y="1828800"/>
            <a:ext cx="0" cy="11430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048000" y="1828800"/>
            <a:ext cx="259080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0"/>
            <a:endCxn id="24" idx="3"/>
          </p:cNvCxnSpPr>
          <p:nvPr/>
        </p:nvCxnSpPr>
        <p:spPr>
          <a:xfrm flipH="1" flipV="1">
            <a:off x="6705600" y="1257300"/>
            <a:ext cx="1371600" cy="17145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572000" y="5257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Run </a:t>
            </a:r>
            <a:endParaRPr lang="en" sz="3000" dirty="0" smtClean="0">
              <a:solidFill>
                <a:prstClr val="black"/>
              </a:solidFill>
            </a:endParaRPr>
          </a:p>
          <a:p>
            <a:r>
              <a:rPr lang="en" sz="3000" dirty="0" smtClean="0">
                <a:solidFill>
                  <a:prstClr val="black"/>
                </a:solidFill>
              </a:rPr>
              <a:t>Experiment</a:t>
            </a:r>
            <a:endParaRPr lang="en" sz="3000" dirty="0">
              <a:solidFill>
                <a:prstClr val="black"/>
              </a:solidFill>
            </a:endParaRPr>
          </a:p>
        </p:txBody>
      </p:sp>
      <p:cxnSp>
        <p:nvCxnSpPr>
          <p:cNvPr id="33" name="Shape 33"/>
          <p:cNvCxnSpPr>
            <a:stCxn id="25" idx="2"/>
            <a:endCxn id="32" idx="0"/>
          </p:cNvCxnSpPr>
          <p:nvPr/>
        </p:nvCxnSpPr>
        <p:spPr>
          <a:xfrm>
            <a:off x="5638800" y="4343400"/>
            <a:ext cx="0" cy="914400"/>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3"/>
            <a:endCxn id="32" idx="0"/>
          </p:cNvCxnSpPr>
          <p:nvPr/>
        </p:nvCxnSpPr>
        <p:spPr>
          <a:xfrm>
            <a:off x="3809999" y="3657600"/>
            <a:ext cx="1828801" cy="16002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a:off x="3810000" y="5829300"/>
            <a:ext cx="762000" cy="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7315200" y="2971800"/>
            <a:ext cx="15240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a:t>
            </a:r>
            <a:endParaRPr lang="en" sz="3000" dirty="0">
              <a:solidFill>
                <a:prstClr val="black"/>
              </a:solidFill>
            </a:endParaRPr>
          </a:p>
        </p:txBody>
      </p:sp>
      <p:cxnSp>
        <p:nvCxnSpPr>
          <p:cNvPr id="36" name="Shape 36"/>
          <p:cNvCxnSpPr>
            <a:stCxn id="32" idx="3"/>
            <a:endCxn id="31" idx="2"/>
          </p:cNvCxnSpPr>
          <p:nvPr/>
        </p:nvCxnSpPr>
        <p:spPr>
          <a:xfrm flipV="1">
            <a:off x="6705600" y="4343400"/>
            <a:ext cx="1371600" cy="14859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2"/>
          </p:cNvCxnSpPr>
          <p:nvPr/>
        </p:nvCxnSpPr>
        <p:spPr>
          <a:xfrm flipV="1">
            <a:off x="3048000" y="4343400"/>
            <a:ext cx="0" cy="9144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1"/>
            <a:endCxn id="25" idx="3"/>
          </p:cNvCxnSpPr>
          <p:nvPr/>
        </p:nvCxnSpPr>
        <p:spPr>
          <a:xfrm flipH="1">
            <a:off x="6705600" y="3657600"/>
            <a:ext cx="609600" cy="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solidFill>
                <a:prstClr val="black"/>
              </a:solidFill>
            </a:endParaRPr>
          </a:p>
        </p:txBody>
      </p:sp>
      <p:sp>
        <p:nvSpPr>
          <p:cNvPr id="40" name="Shape 40"/>
          <p:cNvSpPr txBox="1"/>
          <p:nvPr/>
        </p:nvSpPr>
        <p:spPr>
          <a:xfrm>
            <a:off x="228600" y="2971800"/>
            <a:ext cx="1600200" cy="1371600"/>
          </a:xfrm>
          <a:prstGeom prst="rect">
            <a:avLst/>
          </a:prstGeom>
          <a:noFill/>
          <a:ln>
            <a:solidFill>
              <a:schemeClr val="tx1"/>
            </a:solidFill>
          </a:ln>
        </p:spPr>
        <p:txBody>
          <a:bodyPr lIns="91397" tIns="91397" rIns="91397" bIns="91397" anchor="t" anchorCtr="0">
            <a:noAutofit/>
          </a:bodyPr>
          <a:lstStyle/>
          <a:p>
            <a:r>
              <a:rPr lang="en" sz="2800" dirty="0">
                <a:solidFill>
                  <a:prstClr val="black"/>
                </a:solidFill>
              </a:rPr>
              <a:t>Pose </a:t>
            </a:r>
            <a:r>
              <a:rPr lang="en" sz="2800" dirty="0" smtClean="0">
                <a:solidFill>
                  <a:prstClr val="black"/>
                </a:solidFill>
              </a:rPr>
              <a:t>another </a:t>
            </a:r>
          </a:p>
          <a:p>
            <a:r>
              <a:rPr lang="en" sz="2800" dirty="0" smtClean="0">
                <a:solidFill>
                  <a:prstClr val="black"/>
                </a:solidFill>
              </a:rPr>
              <a:t>Question</a:t>
            </a:r>
            <a:endParaRPr lang="en" sz="2800" dirty="0">
              <a:solidFill>
                <a:prstClr val="black"/>
              </a:solidFill>
            </a:endParaRPr>
          </a:p>
        </p:txBody>
      </p:sp>
      <p:cxnSp>
        <p:nvCxnSpPr>
          <p:cNvPr id="41" name="Shape 41"/>
          <p:cNvCxnSpPr>
            <a:stCxn id="26" idx="1"/>
            <a:endCxn id="40" idx="3"/>
          </p:cNvCxnSpPr>
          <p:nvPr/>
        </p:nvCxnSpPr>
        <p:spPr>
          <a:xfrm flipH="1">
            <a:off x="1828800" y="3657600"/>
            <a:ext cx="457200" cy="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solidFill>
                <a:prstClr val="black"/>
              </a:solidFill>
            </a:endParaRPr>
          </a:p>
        </p:txBody>
      </p:sp>
      <p:sp>
        <p:nvSpPr>
          <p:cNvPr id="95" name="TextBox 94"/>
          <p:cNvSpPr txBox="1"/>
          <p:nvPr/>
        </p:nvSpPr>
        <p:spPr>
          <a:xfrm>
            <a:off x="5867400" y="4343400"/>
            <a:ext cx="868640" cy="373659"/>
          </a:xfrm>
          <a:prstGeom prst="rect">
            <a:avLst/>
          </a:prstGeom>
          <a:noFill/>
        </p:spPr>
        <p:txBody>
          <a:bodyPr wrap="none" lIns="91411" tIns="45706" rIns="91411" bIns="45706" rtlCol="0">
            <a:spAutoFit/>
          </a:bodyPr>
          <a:lstStyle/>
          <a:p>
            <a:r>
              <a:rPr lang="en-US" dirty="0" smtClean="0">
                <a:solidFill>
                  <a:prstClr val="black"/>
                </a:solidFill>
              </a:rPr>
              <a:t>Popper</a:t>
            </a:r>
            <a:endParaRPr lang="en-US" dirty="0">
              <a:solidFill>
                <a:prstClr val="black"/>
              </a:solidFill>
            </a:endParaRPr>
          </a:p>
        </p:txBody>
      </p:sp>
      <p:cxnSp>
        <p:nvCxnSpPr>
          <p:cNvPr id="104" name="Shape 29"/>
          <p:cNvCxnSpPr>
            <a:stCxn id="25" idx="1"/>
            <a:endCxn id="26" idx="3"/>
          </p:cNvCxnSpPr>
          <p:nvPr/>
        </p:nvCxnSpPr>
        <p:spPr>
          <a:xfrm flipH="1">
            <a:off x="3809999" y="3657600"/>
            <a:ext cx="762001" cy="0"/>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solidFill>
                  <a:prstClr val="black">
                    <a:tint val="75000"/>
                  </a:prstClr>
                </a:solidFill>
              </a:rPr>
              <a:pPr/>
              <a:t>8/6/2013</a:t>
            </a:fld>
            <a:endParaRPr lang="en-US">
              <a:solidFill>
                <a:prstClr val="black">
                  <a:tint val="75000"/>
                </a:prstClr>
              </a:solidFill>
            </a:endParaRPr>
          </a:p>
        </p:txBody>
      </p:sp>
      <p:sp>
        <p:nvSpPr>
          <p:cNvPr id="44" name="Slide Number Placeholder 43"/>
          <p:cNvSpPr>
            <a:spLocks noGrp="1"/>
          </p:cNvSpPr>
          <p:nvPr>
            <p:ph type="sldNum" sz="quarter" idx="12"/>
          </p:nvPr>
        </p:nvSpPr>
        <p:spPr/>
        <p:txBody>
          <a:bodyPr/>
          <a:lstStyle/>
          <a:p>
            <a:fld id="{B04BDAE4-F4B4-4874-AD21-615B187341BE}" type="slidenum">
              <a:rPr lang="en-US" smtClean="0">
                <a:solidFill>
                  <a:prstClr val="black">
                    <a:tint val="75000"/>
                  </a:prstClr>
                </a:solidFill>
              </a:rPr>
              <a:pPr/>
              <a:t>43</a:t>
            </a:fld>
            <a:endParaRPr lang="en-US">
              <a:solidFill>
                <a:prstClr val="black">
                  <a:tint val="75000"/>
                </a:prstClr>
              </a:solidFill>
            </a:endParaRPr>
          </a:p>
        </p:txBody>
      </p:sp>
      <p:sp>
        <p:nvSpPr>
          <p:cNvPr id="45" name="TextBox 44"/>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0070C0"/>
                </a:solidFill>
              </a:rPr>
              <a:t>Introduction/Motivating Examples</a:t>
            </a:r>
          </a:p>
          <a:p>
            <a:r>
              <a:rPr lang="en-US" dirty="0" smtClean="0">
                <a:solidFill>
                  <a:srgbClr val="0070C0"/>
                </a:solidFill>
              </a:rPr>
              <a:t>Related Work</a:t>
            </a:r>
          </a:p>
          <a:p>
            <a:r>
              <a:rPr lang="en-US" dirty="0" smtClean="0"/>
              <a:t>Our Approach</a:t>
            </a:r>
          </a:p>
          <a:p>
            <a:r>
              <a:rPr lang="en-US" dirty="0" smtClean="0"/>
              <a:t>Evaluation</a:t>
            </a:r>
          </a:p>
          <a:p>
            <a:r>
              <a:rPr lang="en-US" dirty="0" smtClean="0"/>
              <a:t>Conclusions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F1BAFA9-3957-4A27-B729-0966D2B1F3C1}" type="slidenum">
              <a:rPr lang="en-US"/>
              <a:pPr/>
              <a:t>45</a:t>
            </a:fld>
            <a:endParaRPr lang="en-US"/>
          </a:p>
        </p:txBody>
      </p:sp>
      <p:sp>
        <p:nvSpPr>
          <p:cNvPr id="50177" name="Rectangle 1"/>
          <p:cNvSpPr>
            <a:spLocks noGrp="1" noChangeArrowheads="1"/>
          </p:cNvSpPr>
          <p:nvPr>
            <p:ph type="title"/>
          </p:nvPr>
        </p:nvSpPr>
        <p:spPr>
          <a:ln/>
        </p:spPr>
        <p:txBody>
          <a:bodyPr/>
          <a:lstStyle/>
          <a:p>
            <a:r>
              <a:rPr lang="en-US" dirty="0" smtClean="0"/>
              <a:t>Overview to our approach</a:t>
            </a:r>
            <a:endParaRPr lang="en-US" dirty="0"/>
          </a:p>
        </p:txBody>
      </p:sp>
      <p:sp>
        <p:nvSpPr>
          <p:cNvPr id="50178" name="Rectangle 2"/>
          <p:cNvSpPr>
            <a:spLocks noGrp="1" noChangeArrowheads="1"/>
          </p:cNvSpPr>
          <p:nvPr>
            <p:ph type="body" idx="1"/>
          </p:nvPr>
        </p:nvSpPr>
        <p:spPr>
          <a:xfrm>
            <a:off x="457201" y="2133600"/>
            <a:ext cx="8228707" cy="3657600"/>
          </a:xfrm>
          <a:ln/>
        </p:spPr>
        <p:txBody>
          <a:bodyPr/>
          <a:lstStyle/>
          <a:p>
            <a:pPr marL="624928"/>
            <a:r>
              <a:rPr lang="en-US" dirty="0"/>
              <a:t>We use SGs to collect evidences of truth of claims </a:t>
            </a:r>
            <a:r>
              <a:rPr lang="en-US" dirty="0" smtClean="0"/>
              <a:t>and </a:t>
            </a:r>
            <a:r>
              <a:rPr lang="en-US" dirty="0"/>
              <a:t>skill/strength of users.</a:t>
            </a:r>
          </a:p>
          <a:p>
            <a:pPr marL="624928"/>
            <a:r>
              <a:rPr lang="en-US" dirty="0"/>
              <a:t>Egoistic users produce social welfare.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B7E548-938C-4A83-9CB1-73EA8407130F}" type="slidenum">
              <a:rPr lang="en-US"/>
              <a:pPr/>
              <a:t>46</a:t>
            </a:fld>
            <a:endParaRPr lang="en-US"/>
          </a:p>
        </p:txBody>
      </p:sp>
      <p:sp>
        <p:nvSpPr>
          <p:cNvPr id="51201" name="Rectangle 1"/>
          <p:cNvSpPr>
            <a:spLocks noGrp="1" noChangeArrowheads="1"/>
          </p:cNvSpPr>
          <p:nvPr>
            <p:ph type="title"/>
          </p:nvPr>
        </p:nvSpPr>
        <p:spPr>
          <a:ln/>
        </p:spPr>
        <p:txBody>
          <a:bodyPr/>
          <a:lstStyle/>
          <a:p>
            <a:r>
              <a:rPr lang="en-US" sz="5400" dirty="0" smtClean="0"/>
              <a:t>SG Advantages</a:t>
            </a:r>
            <a:endParaRPr lang="en-US" sz="5400" dirty="0"/>
          </a:p>
        </p:txBody>
      </p:sp>
      <p:sp>
        <p:nvSpPr>
          <p:cNvPr id="51202" name="Rectangle 2"/>
          <p:cNvSpPr>
            <a:spLocks noGrp="1" noChangeArrowheads="1"/>
          </p:cNvSpPr>
          <p:nvPr>
            <p:ph type="body" idx="1"/>
          </p:nvPr>
        </p:nvSpPr>
        <p:spPr>
          <a:ln/>
        </p:spPr>
        <p:txBody>
          <a:bodyPr/>
          <a:lstStyle/>
          <a:p>
            <a:pPr marL="624928"/>
            <a:r>
              <a:rPr lang="en-US" sz="2400" dirty="0"/>
              <a:t>SGs provides a foundation to:</a:t>
            </a:r>
          </a:p>
          <a:p>
            <a:pPr marL="937392" lvl="1">
              <a:spcBef>
                <a:spcPts val="1398"/>
              </a:spcBef>
            </a:pPr>
            <a:r>
              <a:rPr lang="en-US" sz="2400" dirty="0"/>
              <a:t>Combine user contributions : winner’s position and moves are </a:t>
            </a:r>
            <a:r>
              <a:rPr lang="en-US" sz="2400" i="1" dirty="0"/>
              <a:t>assumed</a:t>
            </a:r>
            <a:r>
              <a:rPr lang="en-US" sz="2400" dirty="0"/>
              <a:t> to be correct. </a:t>
            </a:r>
          </a:p>
          <a:p>
            <a:pPr marL="937392" lvl="1">
              <a:spcBef>
                <a:spcPts val="1398"/>
              </a:spcBef>
            </a:pPr>
            <a:r>
              <a:rPr lang="en-US" sz="2400" dirty="0"/>
              <a:t>Evaluate users:  winner is </a:t>
            </a:r>
            <a:r>
              <a:rPr lang="en-US" sz="2400" i="1" dirty="0"/>
              <a:t>assumed</a:t>
            </a:r>
            <a:r>
              <a:rPr lang="en-US" sz="2400" dirty="0"/>
              <a:t> </a:t>
            </a:r>
            <a:r>
              <a:rPr lang="en-US" sz="2400" dirty="0" smtClean="0"/>
              <a:t> to </a:t>
            </a:r>
            <a:r>
              <a:rPr lang="en-US" sz="2400" dirty="0"/>
              <a:t>be more skilled.</a:t>
            </a:r>
          </a:p>
          <a:p>
            <a:pPr marL="624928">
              <a:spcBef>
                <a:spcPts val="1398"/>
              </a:spcBef>
            </a:pPr>
            <a:r>
              <a:rPr lang="en-US" sz="2400" dirty="0"/>
              <a:t>SGs can help retaining users as they can be fun to play and watch.</a:t>
            </a:r>
          </a:p>
          <a:p>
            <a:pPr marL="624928">
              <a:spcBef>
                <a:spcPts val="1398"/>
              </a:spcBef>
            </a:pPr>
            <a:r>
              <a:rPr lang="en-US" sz="2400" dirty="0"/>
              <a:t>SGs have a collaborative nature. Winners provide information to losers. SGs help “educate” the players.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View lab as a language L of all claims that can be formulated in the lab.</a:t>
            </a:r>
          </a:p>
          <a:p>
            <a:r>
              <a:rPr lang="en-US" dirty="0" err="1" smtClean="0"/>
              <a:t>L</a:t>
            </a:r>
            <a:r>
              <a:rPr lang="en-US" baseline="-25000" dirty="0" err="1" smtClean="0"/>
              <a:t>true</a:t>
            </a:r>
            <a:r>
              <a:rPr lang="en-US" baseline="-25000" dirty="0" smtClean="0"/>
              <a:t> </a:t>
            </a:r>
            <a:r>
              <a:rPr lang="en-US" dirty="0" smtClean="0"/>
              <a:t>(</a:t>
            </a:r>
            <a:r>
              <a:rPr lang="en-US" dirty="0" err="1" smtClean="0"/>
              <a:t>L</a:t>
            </a:r>
            <a:r>
              <a:rPr lang="en-US" baseline="-25000" dirty="0" err="1" smtClean="0"/>
              <a:t>false</a:t>
            </a:r>
            <a:r>
              <a:rPr lang="en-US" dirty="0" smtClean="0"/>
              <a:t>) is the set of true (false) claims in L.</a:t>
            </a:r>
          </a:p>
          <a:p>
            <a:r>
              <a:rPr lang="en-US" dirty="0" smtClean="0"/>
              <a:t>There is a set of </a:t>
            </a:r>
            <a:r>
              <a:rPr lang="en-US" dirty="0" err="1" smtClean="0"/>
              <a:t>Skolem</a:t>
            </a:r>
            <a:r>
              <a:rPr lang="en-US" dirty="0" smtClean="0"/>
              <a:t> functions </a:t>
            </a:r>
            <a:r>
              <a:rPr lang="en-US" dirty="0" err="1" smtClean="0"/>
              <a:t>S</a:t>
            </a:r>
            <a:r>
              <a:rPr lang="en-US" baseline="-25000" dirty="0" err="1" smtClean="0"/>
              <a:t>true</a:t>
            </a:r>
            <a:r>
              <a:rPr lang="en-US" baseline="-25000" dirty="0" smtClean="0"/>
              <a:t> </a:t>
            </a:r>
            <a:r>
              <a:rPr lang="en-US" dirty="0" smtClean="0"/>
              <a:t>used to defend claims in </a:t>
            </a:r>
            <a:r>
              <a:rPr lang="en-US" dirty="0" err="1" smtClean="0"/>
              <a:t>L</a:t>
            </a:r>
            <a:r>
              <a:rPr lang="en-US" baseline="-25000" dirty="0" err="1" smtClean="0"/>
              <a:t>true</a:t>
            </a:r>
            <a:r>
              <a:rPr lang="en-US" baseline="-25000" dirty="0" smtClean="0"/>
              <a:t> </a:t>
            </a:r>
            <a:r>
              <a:rPr lang="en-US" dirty="0" smtClean="0"/>
              <a:t>and another set of </a:t>
            </a:r>
            <a:r>
              <a:rPr lang="en-US" dirty="0" err="1" smtClean="0"/>
              <a:t>Skolem</a:t>
            </a:r>
            <a:r>
              <a:rPr lang="en-US" dirty="0" smtClean="0"/>
              <a:t> functions </a:t>
            </a:r>
            <a:r>
              <a:rPr lang="en-US" dirty="0" err="1" smtClean="0"/>
              <a:t>S</a:t>
            </a:r>
            <a:r>
              <a:rPr lang="en-US" baseline="-25000" dirty="0" err="1" smtClean="0"/>
              <a:t>false</a:t>
            </a:r>
            <a:r>
              <a:rPr lang="en-US" baseline="-25000" dirty="0" smtClean="0"/>
              <a:t> </a:t>
            </a:r>
            <a:r>
              <a:rPr lang="en-US" dirty="0" smtClean="0"/>
              <a:t>for </a:t>
            </a:r>
            <a:r>
              <a:rPr lang="en-US" dirty="0" err="1" smtClean="0"/>
              <a:t>L</a:t>
            </a:r>
            <a:r>
              <a:rPr lang="en-US" baseline="-25000" dirty="0" err="1" smtClean="0"/>
              <a:t>false</a:t>
            </a:r>
            <a:r>
              <a:rPr lang="en-US" dirty="0" smtClean="0"/>
              <a:t>.</a:t>
            </a:r>
          </a:p>
          <a:p>
            <a:r>
              <a:rPr lang="en-US" dirty="0" smtClean="0"/>
              <a:t>The burden of demonstrating the correctness of the </a:t>
            </a:r>
            <a:r>
              <a:rPr lang="en-US" dirty="0" err="1" smtClean="0"/>
              <a:t>Skolem</a:t>
            </a:r>
            <a:r>
              <a:rPr lang="en-US" dirty="0" smtClean="0"/>
              <a:t> functions is divided among two users.</a:t>
            </a:r>
          </a:p>
          <a:p>
            <a:endParaRPr lang="en-US" dirty="0"/>
          </a:p>
        </p:txBody>
      </p:sp>
      <p:sp>
        <p:nvSpPr>
          <p:cNvPr id="5" name="Date Placeholder 4"/>
          <p:cNvSpPr>
            <a:spLocks noGrp="1"/>
          </p:cNvSpPr>
          <p:nvPr>
            <p:ph type="dt" sz="half" idx="10"/>
          </p:nvPr>
        </p:nvSpPr>
        <p:spPr/>
        <p:txBody>
          <a:bodyPr/>
          <a:lstStyle/>
          <a:p>
            <a:fld id="{42F23D12-2457-45BF-8203-6E2860ECD7B9}" type="datetime1">
              <a:rPr lang="en-US" smtClean="0"/>
              <a:pPr/>
              <a:t>8/6/2013</a:t>
            </a:fld>
            <a:endParaRPr lang="en-US"/>
          </a:p>
        </p:txBody>
      </p:sp>
      <p:sp>
        <p:nvSpPr>
          <p:cNvPr id="6" name="Slide Number Placeholder 5"/>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47</a:t>
            </a:fld>
            <a:endParaRPr lang="en-US"/>
          </a:p>
        </p:txBody>
      </p:sp>
      <p:sp>
        <p:nvSpPr>
          <p:cNvPr id="7" name="TextBox 6"/>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S</a:t>
            </a:r>
            <a:r>
              <a:rPr lang="en-US" baseline="-25000" dirty="0" err="1" smtClean="0"/>
              <a:t>true</a:t>
            </a:r>
            <a:r>
              <a:rPr lang="en-US" baseline="-25000" dirty="0" smtClean="0"/>
              <a:t> </a:t>
            </a:r>
            <a:r>
              <a:rPr lang="en-US" dirty="0" smtClean="0"/>
              <a:t>and </a:t>
            </a:r>
            <a:r>
              <a:rPr lang="en-US" dirty="0" err="1" smtClean="0"/>
              <a:t>S</a:t>
            </a:r>
            <a:r>
              <a:rPr lang="en-US" baseline="-25000" dirty="0" err="1" smtClean="0"/>
              <a:t>false</a:t>
            </a:r>
            <a:r>
              <a:rPr lang="en-US" dirty="0" smtClean="0"/>
              <a:t> are certificates that can be used to defend the true and false claims.</a:t>
            </a:r>
          </a:p>
          <a:p>
            <a:r>
              <a:rPr lang="en-US" dirty="0" smtClean="0"/>
              <a:t>A perfect avatar for a claim family is a pair (</a:t>
            </a:r>
            <a:r>
              <a:rPr lang="en-US" dirty="0" err="1" smtClean="0"/>
              <a:t>S</a:t>
            </a:r>
            <a:r>
              <a:rPr lang="en-US" baseline="-25000" dirty="0" err="1" smtClean="0"/>
              <a:t>true</a:t>
            </a:r>
            <a:r>
              <a:rPr lang="en-US" dirty="0" smtClean="0"/>
              <a:t>, </a:t>
            </a:r>
            <a:r>
              <a:rPr lang="en-US" dirty="0" err="1" smtClean="0"/>
              <a:t>S</a:t>
            </a:r>
            <a:r>
              <a:rPr lang="en-US" baseline="-25000" dirty="0" err="1" smtClean="0"/>
              <a:t>false</a:t>
            </a:r>
            <a:r>
              <a:rPr lang="en-US" dirty="0" smtClean="0"/>
              <a:t>), where the position chosen by the avatar is the winner position of SG(c,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a:t>
            </a:r>
          </a:p>
          <a:p>
            <a:r>
              <a:rPr lang="en-US" dirty="0" smtClean="0"/>
              <a:t>An avatar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 applied to a claim c is used to</a:t>
            </a:r>
          </a:p>
          <a:p>
            <a:pPr lvl="1"/>
            <a:r>
              <a:rPr lang="en-US" dirty="0" smtClean="0"/>
              <a:t>take a position on c</a:t>
            </a:r>
          </a:p>
          <a:p>
            <a:pPr lvl="1"/>
            <a:r>
              <a:rPr lang="en-US" dirty="0" smtClean="0"/>
              <a:t>defend the position taken</a:t>
            </a:r>
            <a:endParaRPr lang="en-US" dirty="0"/>
          </a:p>
        </p:txBody>
      </p:sp>
      <p:sp>
        <p:nvSpPr>
          <p:cNvPr id="4" name="Date Placeholder 3"/>
          <p:cNvSpPr>
            <a:spLocks noGrp="1"/>
          </p:cNvSpPr>
          <p:nvPr>
            <p:ph type="dt" sz="half" idx="10"/>
          </p:nvPr>
        </p:nvSpPr>
        <p:spPr/>
        <p:txBody>
          <a:bodyPr/>
          <a:lstStyle/>
          <a:p>
            <a:fld id="{1C9EDDDC-A3D9-4F61-8E12-7D3D30C19E63}" type="datetime1">
              <a:rPr lang="en-US" smtClean="0"/>
              <a:pPr/>
              <a:t>8/6/2013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48</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58063" cy="1714500"/>
          </a:xfrm>
        </p:spPr>
        <p:txBody>
          <a:bodyPr>
            <a:normAutofit fontScale="90000"/>
          </a:bodyPr>
          <a:lstStyle/>
          <a:p>
            <a:r>
              <a:rPr lang="en-US" dirty="0" smtClean="0"/>
              <a:t>Example Avatar for</a:t>
            </a:r>
            <a:br>
              <a:rPr lang="en-US" dirty="0" smtClean="0"/>
            </a:br>
            <a:r>
              <a:rPr lang="en-US" dirty="0" smtClean="0"/>
              <a:t>Saddle Point Lab</a:t>
            </a:r>
            <a:endParaRPr lang="en-US" dirty="0"/>
          </a:p>
        </p:txBody>
      </p:sp>
      <p:sp>
        <p:nvSpPr>
          <p:cNvPr id="3" name="Content Placeholder 2"/>
          <p:cNvSpPr>
            <a:spLocks noGrp="1"/>
          </p:cNvSpPr>
          <p:nvPr>
            <p:ph idx="1"/>
          </p:nvPr>
        </p:nvSpPr>
        <p:spPr/>
        <p:txBody>
          <a:bodyPr/>
          <a:lstStyle/>
          <a:p>
            <a:r>
              <a:rPr lang="en-US" dirty="0" smtClean="0"/>
              <a:t>Defending </a:t>
            </a:r>
            <a:r>
              <a:rPr lang="en-US" dirty="0" err="1" smtClean="0"/>
              <a:t>SaddlePoint</a:t>
            </a:r>
            <a:r>
              <a:rPr lang="en-US" dirty="0" smtClean="0"/>
              <a:t>(c)</a:t>
            </a:r>
          </a:p>
          <a:p>
            <a:pPr lvl="1"/>
            <a:r>
              <a:rPr lang="en-US" dirty="0" smtClean="0"/>
              <a:t>if </a:t>
            </a:r>
            <a:r>
              <a:rPr lang="en-US" dirty="0" err="1" smtClean="0"/>
              <a:t>SaddlePoint</a:t>
            </a:r>
            <a:r>
              <a:rPr lang="en-US" dirty="0" smtClean="0"/>
              <a:t>(c) </a:t>
            </a:r>
          </a:p>
          <a:p>
            <a:pPr lvl="2"/>
            <a:r>
              <a:rPr lang="en-US" dirty="0" smtClean="0"/>
              <a:t>use </a:t>
            </a:r>
            <a:r>
              <a:rPr lang="en-US" dirty="0" err="1" smtClean="0"/>
              <a:t>S</a:t>
            </a:r>
            <a:r>
              <a:rPr lang="en-US" baseline="-25000" dirty="0" err="1" smtClean="0"/>
              <a:t>true</a:t>
            </a:r>
            <a:r>
              <a:rPr lang="en-US" dirty="0" smtClean="0"/>
              <a:t>: when given an x, construct y</a:t>
            </a:r>
          </a:p>
          <a:p>
            <a:pPr lvl="2"/>
            <a:r>
              <a:rPr lang="en-US" dirty="0" smtClean="0"/>
              <a:t>else use </a:t>
            </a:r>
            <a:r>
              <a:rPr lang="en-US" dirty="0" err="1" smtClean="0"/>
              <a:t>S</a:t>
            </a:r>
            <a:r>
              <a:rPr lang="en-US" baseline="-25000" dirty="0" err="1" smtClean="0"/>
              <a:t>false</a:t>
            </a:r>
            <a:r>
              <a:rPr lang="en-US" dirty="0" smtClean="0"/>
              <a:t>: construct x </a:t>
            </a:r>
          </a:p>
          <a:p>
            <a:r>
              <a:rPr lang="en-US" dirty="0" smtClean="0"/>
              <a:t>From now on: we assume that labs are well understood: we can write avatars.</a:t>
            </a:r>
          </a:p>
          <a:p>
            <a:r>
              <a:rPr lang="en-US" dirty="0" smtClean="0"/>
              <a:t>Issue: In practice the avatars may be buggy.</a:t>
            </a:r>
            <a:endParaRPr lang="en-US" dirty="0"/>
          </a:p>
        </p:txBody>
      </p:sp>
      <p:sp>
        <p:nvSpPr>
          <p:cNvPr id="4" name="Date Placeholder 3"/>
          <p:cNvSpPr>
            <a:spLocks noGrp="1"/>
          </p:cNvSpPr>
          <p:nvPr>
            <p:ph type="dt" sz="half" idx="10"/>
          </p:nvPr>
        </p:nvSpPr>
        <p:spPr/>
        <p:txBody>
          <a:bodyPr/>
          <a:lstStyle/>
          <a:p>
            <a:fld id="{CF97DF12-22C6-49B2-86E5-E736048A8689}" type="datetime1">
              <a:rPr lang="en-US" smtClean="0"/>
              <a:pPr/>
              <a:t>8/6/2013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49</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 Facilitating Competitions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TopCoder</a:t>
            </a:r>
            <a:endParaRPr lang="en-US" dirty="0" smtClean="0"/>
          </a:p>
          <a:p>
            <a:pPr lvl="1"/>
            <a:r>
              <a:rPr lang="en-US" dirty="0" smtClean="0"/>
              <a:t>developing software</a:t>
            </a:r>
          </a:p>
          <a:p>
            <a:r>
              <a:rPr lang="en-US" dirty="0" err="1" smtClean="0"/>
              <a:t>Kaggle</a:t>
            </a:r>
            <a:endParaRPr lang="en-US" dirty="0" smtClean="0"/>
          </a:p>
          <a:p>
            <a:pPr lvl="1"/>
            <a:r>
              <a:rPr lang="en-US" dirty="0" smtClean="0"/>
              <a:t>data mining</a:t>
            </a:r>
          </a:p>
          <a:p>
            <a:r>
              <a:rPr lang="en-US" dirty="0" err="1" smtClean="0"/>
              <a:t>FoldIt</a:t>
            </a:r>
            <a:endParaRPr lang="en-US" dirty="0" smtClean="0"/>
          </a:p>
          <a:p>
            <a:pPr lvl="1"/>
            <a:r>
              <a:rPr lang="en-US" dirty="0" smtClean="0"/>
              <a:t>protein </a:t>
            </a:r>
            <a:r>
              <a:rPr lang="en-US" dirty="0" err="1" smtClean="0"/>
              <a:t>foldings</a:t>
            </a:r>
            <a:endParaRPr lang="en-US" dirty="0" smtClean="0"/>
          </a:p>
          <a:p>
            <a:r>
              <a:rPr lang="en-US" dirty="0" err="1" smtClean="0"/>
              <a:t>EteRNA</a:t>
            </a:r>
            <a:endParaRPr lang="en-US" dirty="0" smtClean="0"/>
          </a:p>
          <a:p>
            <a:pPr lvl="1"/>
            <a:r>
              <a:rPr lang="en-US" dirty="0" smtClean="0"/>
              <a:t>protein synthesis</a:t>
            </a:r>
          </a:p>
          <a:p>
            <a:r>
              <a:rPr lang="en-US" dirty="0" smtClean="0"/>
              <a:t>Project Euler, </a:t>
            </a:r>
            <a:r>
              <a:rPr lang="en-US" dirty="0" err="1" smtClean="0"/>
              <a:t>Jutge</a:t>
            </a:r>
            <a:r>
              <a:rPr lang="en-US" dirty="0" smtClean="0"/>
              <a:t> </a:t>
            </a:r>
          </a:p>
          <a:p>
            <a:pPr lvl="1"/>
            <a:r>
              <a:rPr lang="en-US" dirty="0" smtClean="0"/>
              <a:t>for education</a:t>
            </a:r>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5</a:t>
            </a:fld>
            <a:endParaRPr lang="en-US">
              <a:solidFill>
                <a:srgbClr val="000000"/>
              </a:solidFill>
            </a:endParaRPr>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3810000" cy="2057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4572000" y="685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Pose a </a:t>
            </a:r>
            <a:r>
              <a:rPr lang="en" sz="3000" dirty="0" smtClean="0">
                <a:solidFill>
                  <a:prstClr val="black"/>
                </a:solidFill>
              </a:rPr>
              <a:t>Question</a:t>
            </a:r>
            <a:endParaRPr lang="en" sz="3000" dirty="0">
              <a:solidFill>
                <a:prstClr val="black"/>
              </a:solidFill>
            </a:endParaRPr>
          </a:p>
        </p:txBody>
      </p:sp>
      <p:sp>
        <p:nvSpPr>
          <p:cNvPr id="25" name="Shape 25"/>
          <p:cNvSpPr txBox="1"/>
          <p:nvPr/>
        </p:nvSpPr>
        <p:spPr>
          <a:xfrm>
            <a:off x="4572000" y="2971800"/>
            <a:ext cx="21336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smtClean="0">
                <a:solidFill>
                  <a:prstClr val="black"/>
                </a:solidFill>
              </a:rPr>
              <a:t>Design</a:t>
            </a:r>
          </a:p>
          <a:p>
            <a:r>
              <a:rPr lang="en" sz="3000" dirty="0" smtClean="0">
                <a:solidFill>
                  <a:prstClr val="black"/>
                </a:solidFill>
              </a:rPr>
              <a:t>Experiments</a:t>
            </a:r>
          </a:p>
          <a:p>
            <a:endParaRPr lang="en" sz="3000" dirty="0">
              <a:solidFill>
                <a:prstClr val="black"/>
              </a:solidFill>
            </a:endParaRPr>
          </a:p>
        </p:txBody>
      </p:sp>
      <p:sp>
        <p:nvSpPr>
          <p:cNvPr id="26" name="Shape 26"/>
          <p:cNvSpPr txBox="1"/>
          <p:nvPr/>
        </p:nvSpPr>
        <p:spPr>
          <a:xfrm>
            <a:off x="2286000" y="2971800"/>
            <a:ext cx="1523999" cy="1371600"/>
          </a:xfrm>
          <a:prstGeom prst="rect">
            <a:avLst/>
          </a:prstGeom>
          <a:noFill/>
          <a:ln>
            <a:solidFill>
              <a:schemeClr val="tx1"/>
            </a:solidFill>
          </a:ln>
        </p:spPr>
        <p:txBody>
          <a:bodyPr lIns="91397" tIns="91397" rIns="91397" bIns="91397" anchor="t" anchorCtr="0">
            <a:noAutofit/>
          </a:bodyPr>
          <a:lstStyle/>
          <a:p>
            <a:pPr>
              <a:buClr>
                <a:srgbClr val="000000"/>
              </a:buClr>
              <a:buSzPct val="36666"/>
              <a:buFont typeface="Arial"/>
              <a:buNone/>
            </a:pPr>
            <a:r>
              <a:rPr lang="en" sz="3000" dirty="0">
                <a:solidFill>
                  <a:prstClr val="black"/>
                </a:solidFill>
              </a:rPr>
              <a:t>Find a </a:t>
            </a:r>
            <a:r>
              <a:rPr lang="en" sz="3000" dirty="0" smtClean="0">
                <a:solidFill>
                  <a:prstClr val="black"/>
                </a:solidFill>
              </a:rPr>
              <a:t>Solution</a:t>
            </a:r>
            <a:endParaRPr lang="en" sz="3000" dirty="0">
              <a:solidFill>
                <a:prstClr val="black"/>
              </a:solidFill>
            </a:endParaRPr>
          </a:p>
          <a:p>
            <a:endParaRPr dirty="0">
              <a:solidFill>
                <a:prstClr val="black"/>
              </a:solidFill>
            </a:endParaRPr>
          </a:p>
        </p:txBody>
      </p:sp>
      <p:sp>
        <p:nvSpPr>
          <p:cNvPr id="27" name="Shape 27"/>
          <p:cNvSpPr txBox="1"/>
          <p:nvPr/>
        </p:nvSpPr>
        <p:spPr>
          <a:xfrm>
            <a:off x="2286000" y="5257800"/>
            <a:ext cx="1524000" cy="1143000"/>
          </a:xfrm>
          <a:prstGeom prst="rect">
            <a:avLst/>
          </a:prstGeom>
          <a:noFill/>
          <a:ln>
            <a:solidFill>
              <a:schemeClr val="tx1"/>
            </a:solidFill>
          </a:ln>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Results</a:t>
            </a:r>
            <a:endParaRPr lang="en" sz="3000" dirty="0">
              <a:solidFill>
                <a:prstClr val="black"/>
              </a:solidFill>
            </a:endParaRPr>
          </a:p>
        </p:txBody>
      </p:sp>
      <p:cxnSp>
        <p:nvCxnSpPr>
          <p:cNvPr id="28" name="Shape 28"/>
          <p:cNvCxnSpPr>
            <a:stCxn id="24" idx="2"/>
            <a:endCxn id="25" idx="0"/>
          </p:cNvCxnSpPr>
          <p:nvPr/>
        </p:nvCxnSpPr>
        <p:spPr>
          <a:xfrm>
            <a:off x="5638800" y="1828800"/>
            <a:ext cx="0" cy="11430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048000" y="1828800"/>
            <a:ext cx="259080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0"/>
            <a:endCxn id="24" idx="3"/>
          </p:cNvCxnSpPr>
          <p:nvPr/>
        </p:nvCxnSpPr>
        <p:spPr>
          <a:xfrm flipH="1" flipV="1">
            <a:off x="6705600" y="1257300"/>
            <a:ext cx="1371600" cy="17145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572000" y="5257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Run </a:t>
            </a:r>
            <a:endParaRPr lang="en" sz="3000" dirty="0" smtClean="0">
              <a:solidFill>
                <a:prstClr val="black"/>
              </a:solidFill>
            </a:endParaRPr>
          </a:p>
          <a:p>
            <a:r>
              <a:rPr lang="en" sz="3000" dirty="0" smtClean="0">
                <a:solidFill>
                  <a:prstClr val="black"/>
                </a:solidFill>
              </a:rPr>
              <a:t>Experiments</a:t>
            </a:r>
            <a:endParaRPr lang="en" sz="3000" dirty="0">
              <a:solidFill>
                <a:prstClr val="black"/>
              </a:solidFill>
            </a:endParaRPr>
          </a:p>
        </p:txBody>
      </p:sp>
      <p:cxnSp>
        <p:nvCxnSpPr>
          <p:cNvPr id="33" name="Shape 33"/>
          <p:cNvCxnSpPr>
            <a:stCxn id="25" idx="2"/>
            <a:endCxn id="32" idx="0"/>
          </p:cNvCxnSpPr>
          <p:nvPr/>
        </p:nvCxnSpPr>
        <p:spPr>
          <a:xfrm>
            <a:off x="5638800" y="4343400"/>
            <a:ext cx="0" cy="914400"/>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3"/>
            <a:endCxn id="32" idx="0"/>
          </p:cNvCxnSpPr>
          <p:nvPr/>
        </p:nvCxnSpPr>
        <p:spPr>
          <a:xfrm>
            <a:off x="3809999" y="3657600"/>
            <a:ext cx="1828801" cy="16002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a:off x="3810000" y="5829300"/>
            <a:ext cx="762000" cy="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7315200" y="2971800"/>
            <a:ext cx="15240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Results</a:t>
            </a:r>
            <a:endParaRPr lang="en" sz="3000" dirty="0">
              <a:solidFill>
                <a:prstClr val="black"/>
              </a:solidFill>
            </a:endParaRPr>
          </a:p>
        </p:txBody>
      </p:sp>
      <p:cxnSp>
        <p:nvCxnSpPr>
          <p:cNvPr id="36" name="Shape 36"/>
          <p:cNvCxnSpPr>
            <a:stCxn id="32" idx="3"/>
            <a:endCxn id="31" idx="2"/>
          </p:cNvCxnSpPr>
          <p:nvPr/>
        </p:nvCxnSpPr>
        <p:spPr>
          <a:xfrm flipV="1">
            <a:off x="6705600" y="4343400"/>
            <a:ext cx="1371600" cy="14859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2"/>
          </p:cNvCxnSpPr>
          <p:nvPr/>
        </p:nvCxnSpPr>
        <p:spPr>
          <a:xfrm flipV="1">
            <a:off x="3048000" y="4343400"/>
            <a:ext cx="0" cy="9144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1"/>
            <a:endCxn id="25" idx="3"/>
          </p:cNvCxnSpPr>
          <p:nvPr/>
        </p:nvCxnSpPr>
        <p:spPr>
          <a:xfrm flipH="1">
            <a:off x="6705600" y="3657600"/>
            <a:ext cx="609600" cy="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solidFill>
                <a:prstClr val="black"/>
              </a:solidFill>
            </a:endParaRPr>
          </a:p>
        </p:txBody>
      </p:sp>
      <p:sp>
        <p:nvSpPr>
          <p:cNvPr id="40" name="Shape 40"/>
          <p:cNvSpPr txBox="1"/>
          <p:nvPr/>
        </p:nvSpPr>
        <p:spPr>
          <a:xfrm>
            <a:off x="228600" y="2971800"/>
            <a:ext cx="1600200" cy="1371600"/>
          </a:xfrm>
          <a:prstGeom prst="rect">
            <a:avLst/>
          </a:prstGeom>
          <a:noFill/>
          <a:ln>
            <a:solidFill>
              <a:schemeClr val="tx1"/>
            </a:solidFill>
          </a:ln>
        </p:spPr>
        <p:txBody>
          <a:bodyPr lIns="91397" tIns="91397" rIns="91397" bIns="91397" anchor="t" anchorCtr="0">
            <a:noAutofit/>
          </a:bodyPr>
          <a:lstStyle/>
          <a:p>
            <a:r>
              <a:rPr lang="en" sz="2800" dirty="0">
                <a:solidFill>
                  <a:prstClr val="black"/>
                </a:solidFill>
              </a:rPr>
              <a:t>Pose </a:t>
            </a:r>
            <a:r>
              <a:rPr lang="en" sz="2800" dirty="0" smtClean="0">
                <a:solidFill>
                  <a:prstClr val="black"/>
                </a:solidFill>
              </a:rPr>
              <a:t>another </a:t>
            </a:r>
          </a:p>
          <a:p>
            <a:r>
              <a:rPr lang="en" sz="2800" dirty="0" smtClean="0">
                <a:solidFill>
                  <a:prstClr val="black"/>
                </a:solidFill>
              </a:rPr>
              <a:t>Question</a:t>
            </a:r>
            <a:endParaRPr lang="en" sz="2800" dirty="0">
              <a:solidFill>
                <a:prstClr val="black"/>
              </a:solidFill>
            </a:endParaRPr>
          </a:p>
        </p:txBody>
      </p:sp>
      <p:cxnSp>
        <p:nvCxnSpPr>
          <p:cNvPr id="41" name="Shape 41"/>
          <p:cNvCxnSpPr>
            <a:stCxn id="26" idx="1"/>
            <a:endCxn id="40" idx="3"/>
          </p:cNvCxnSpPr>
          <p:nvPr/>
        </p:nvCxnSpPr>
        <p:spPr>
          <a:xfrm flipH="1">
            <a:off x="1828800" y="3657600"/>
            <a:ext cx="457200" cy="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solidFill>
                <a:prstClr val="black"/>
              </a:solidFill>
            </a:endParaRPr>
          </a:p>
        </p:txBody>
      </p:sp>
      <p:sp>
        <p:nvSpPr>
          <p:cNvPr id="95" name="TextBox 94"/>
          <p:cNvSpPr txBox="1"/>
          <p:nvPr/>
        </p:nvSpPr>
        <p:spPr>
          <a:xfrm>
            <a:off x="5867400" y="4343400"/>
            <a:ext cx="868640" cy="373659"/>
          </a:xfrm>
          <a:prstGeom prst="rect">
            <a:avLst/>
          </a:prstGeom>
          <a:noFill/>
        </p:spPr>
        <p:txBody>
          <a:bodyPr wrap="none" lIns="91411" tIns="45706" rIns="91411" bIns="45706" rtlCol="0">
            <a:spAutoFit/>
          </a:bodyPr>
          <a:lstStyle/>
          <a:p>
            <a:r>
              <a:rPr lang="en-US" dirty="0" smtClean="0">
                <a:solidFill>
                  <a:prstClr val="black"/>
                </a:solidFill>
              </a:rPr>
              <a:t>Popper</a:t>
            </a:r>
            <a:endParaRPr lang="en-US" dirty="0">
              <a:solidFill>
                <a:prstClr val="black"/>
              </a:solidFill>
            </a:endParaRPr>
          </a:p>
        </p:txBody>
      </p:sp>
      <p:cxnSp>
        <p:nvCxnSpPr>
          <p:cNvPr id="104" name="Shape 29"/>
          <p:cNvCxnSpPr>
            <a:stCxn id="25" idx="1"/>
            <a:endCxn id="26" idx="3"/>
          </p:cNvCxnSpPr>
          <p:nvPr/>
        </p:nvCxnSpPr>
        <p:spPr>
          <a:xfrm flipH="1">
            <a:off x="3809999" y="3657600"/>
            <a:ext cx="762001" cy="0"/>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solidFill>
                  <a:prstClr val="black">
                    <a:tint val="75000"/>
                  </a:prstClr>
                </a:solidFill>
              </a:rPr>
              <a:pPr/>
              <a:t>8/6/2013</a:t>
            </a:fld>
            <a:endParaRPr lang="en-US">
              <a:solidFill>
                <a:prstClr val="black">
                  <a:tint val="75000"/>
                </a:prstClr>
              </a:solidFill>
            </a:endParaRPr>
          </a:p>
        </p:txBody>
      </p:sp>
      <p:sp>
        <p:nvSpPr>
          <p:cNvPr id="44" name="Slide Number Placeholder 43"/>
          <p:cNvSpPr>
            <a:spLocks noGrp="1"/>
          </p:cNvSpPr>
          <p:nvPr>
            <p:ph type="sldNum" sz="quarter" idx="12"/>
          </p:nvPr>
        </p:nvSpPr>
        <p:spPr/>
        <p:txBody>
          <a:bodyPr/>
          <a:lstStyle/>
          <a:p>
            <a:fld id="{B04BDAE4-F4B4-4874-AD21-615B187341BE}" type="slidenum">
              <a:rPr lang="en-US" smtClean="0">
                <a:solidFill>
                  <a:prstClr val="black">
                    <a:tint val="75000"/>
                  </a:prstClr>
                </a:solidFill>
              </a:rPr>
              <a:pPr/>
              <a:t>50</a:t>
            </a:fld>
            <a:endParaRPr lang="en-US">
              <a:solidFill>
                <a:prstClr val="black">
                  <a:tint val="75000"/>
                </a:prstClr>
              </a:solidFill>
            </a:endParaRP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7388"/>
            <a:ext cx="7924800" cy="6803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Cycles</a:t>
            </a:r>
            <a:endParaRPr lang="en-US" dirty="0"/>
          </a:p>
        </p:txBody>
      </p:sp>
      <p:sp>
        <p:nvSpPr>
          <p:cNvPr id="3" name="Text Placeholder 2"/>
          <p:cNvSpPr>
            <a:spLocks noGrp="1"/>
          </p:cNvSpPr>
          <p:nvPr>
            <p:ph type="body" idx="1"/>
          </p:nvPr>
        </p:nvSpPr>
        <p:spPr/>
        <p:txBody>
          <a:bodyPr/>
          <a:lstStyle/>
          <a:p>
            <a:r>
              <a:rPr lang="en-US" dirty="0" smtClean="0"/>
              <a:t>For questions whose solution can be automated.</a:t>
            </a:r>
          </a:p>
          <a:p>
            <a:r>
              <a:rPr lang="en-US" dirty="0" smtClean="0"/>
              <a:t>Cycles</a:t>
            </a:r>
          </a:p>
          <a:p>
            <a:pPr lvl="1"/>
            <a:r>
              <a:rPr lang="en-US" dirty="0" smtClean="0"/>
              <a:t>Debug, Improve question: red right cycles</a:t>
            </a:r>
          </a:p>
          <a:p>
            <a:pPr lvl="1"/>
            <a:r>
              <a:rPr lang="en-US" dirty="0" smtClean="0"/>
              <a:t>Debug, Improve solution: left gray cycle</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36041CA-4592-4882-BCA1-1587FDD17082}" type="slidenum">
              <a:rPr lang="en-US"/>
              <a:pPr/>
              <a:t>53</a:t>
            </a:fld>
            <a:endParaRPr lang="en-US"/>
          </a:p>
        </p:txBody>
      </p:sp>
      <p:sp>
        <p:nvSpPr>
          <p:cNvPr id="53249" name="Rectangle 1"/>
          <p:cNvSpPr>
            <a:spLocks noGrp="1" noChangeArrowheads="1"/>
          </p:cNvSpPr>
          <p:nvPr>
            <p:ph type="title"/>
          </p:nvPr>
        </p:nvSpPr>
        <p:spPr>
          <a:ln/>
        </p:spPr>
        <p:txBody>
          <a:bodyPr/>
          <a:lstStyle/>
          <a:p>
            <a:r>
              <a:rPr lang="en-US"/>
              <a:t>Proposed Approach</a:t>
            </a:r>
          </a:p>
        </p:txBody>
      </p:sp>
      <p:sp>
        <p:nvSpPr>
          <p:cNvPr id="53250" name="Rectangle 2"/>
          <p:cNvSpPr>
            <a:spLocks noGrp="1" noChangeArrowheads="1"/>
          </p:cNvSpPr>
          <p:nvPr>
            <p:ph type="body" idx="1"/>
          </p:nvPr>
        </p:nvSpPr>
        <p:spPr>
          <a:ln/>
        </p:spPr>
        <p:txBody>
          <a:bodyPr/>
          <a:lstStyle/>
          <a:p>
            <a:pPr marL="624928"/>
            <a:r>
              <a:rPr lang="en-US" sz="2700" dirty="0"/>
              <a:t>Owners provide a claim c, the unreliable users provide strategies (a.k.a. avatars) for playing SG(c,-,-).</a:t>
            </a:r>
          </a:p>
          <a:p>
            <a:pPr marL="624928">
              <a:spcBef>
                <a:spcPts val="1547"/>
              </a:spcBef>
            </a:pPr>
            <a:r>
              <a:rPr lang="en-US" sz="2700" dirty="0"/>
              <a:t>We get the avatars to play numerous SGs. Then we combine their outcome to:</a:t>
            </a:r>
          </a:p>
          <a:p>
            <a:pPr marL="937392" lvl="1">
              <a:spcBef>
                <a:spcPts val="1547"/>
              </a:spcBef>
            </a:pPr>
            <a:r>
              <a:rPr lang="en-US" sz="2700" dirty="0"/>
              <a:t>Estimate the truth likelihood of c.</a:t>
            </a:r>
          </a:p>
          <a:p>
            <a:pPr marL="937392" lvl="1">
              <a:spcBef>
                <a:spcPts val="1547"/>
              </a:spcBef>
            </a:pPr>
            <a:r>
              <a:rPr lang="en-US" sz="2700" dirty="0"/>
              <a:t>Estimate the strength of avatars.</a:t>
            </a:r>
          </a:p>
          <a:p>
            <a:pPr marL="624928">
              <a:spcBef>
                <a:spcPts val="1547"/>
              </a:spcBef>
            </a:pPr>
            <a:r>
              <a:rPr lang="en-US" sz="2700" dirty="0"/>
              <a:t>Users update their avatars and then we iterate.</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DBCA2E0-2580-4BB3-A10A-76777285D154}" type="slidenum">
              <a:rPr lang="en-US"/>
              <a:pPr/>
              <a:t>54</a:t>
            </a:fld>
            <a:endParaRPr lang="en-US"/>
          </a:p>
        </p:txBody>
      </p:sp>
      <p:sp>
        <p:nvSpPr>
          <p:cNvPr id="54273" name="Rectangle 1"/>
          <p:cNvSpPr>
            <a:spLocks noGrp="1" noChangeArrowheads="1"/>
          </p:cNvSpPr>
          <p:nvPr>
            <p:ph type="title"/>
          </p:nvPr>
        </p:nvSpPr>
        <p:spPr>
          <a:ln/>
        </p:spPr>
        <p:txBody>
          <a:bodyPr/>
          <a:lstStyle/>
          <a:p>
            <a:r>
              <a:rPr lang="en-US"/>
              <a:t>First Shot: Using SGs</a:t>
            </a:r>
          </a:p>
        </p:txBody>
      </p:sp>
      <p:sp>
        <p:nvSpPr>
          <p:cNvPr id="54274" name="Rectangle 2"/>
          <p:cNvSpPr>
            <a:spLocks noGrp="1" noChangeArrowheads="1"/>
          </p:cNvSpPr>
          <p:nvPr>
            <p:ph type="body" idx="1"/>
          </p:nvPr>
        </p:nvSpPr>
        <p:spPr>
          <a:ln/>
        </p:spPr>
        <p:txBody>
          <a:bodyPr/>
          <a:lstStyle/>
          <a:p>
            <a:pPr marL="624928"/>
            <a:r>
              <a:rPr lang="en-US" sz="2200" dirty="0"/>
              <a:t>Given a claim c, run numerous SG(c, v, f) where v, f are chosen at random from the crowd.</a:t>
            </a:r>
          </a:p>
          <a:p>
            <a:pPr marL="937392" lvl="1">
              <a:spcBef>
                <a:spcPts val="1275"/>
              </a:spcBef>
            </a:pPr>
            <a:r>
              <a:rPr lang="en-US" sz="2200" dirty="0"/>
              <a:t>The more often the verifiers win, the more likely c is true.</a:t>
            </a:r>
          </a:p>
          <a:p>
            <a:pPr marL="937392" lvl="1">
              <a:spcBef>
                <a:spcPts val="1275"/>
              </a:spcBef>
            </a:pPr>
            <a:r>
              <a:rPr lang="en-US" sz="2200" dirty="0"/>
              <a:t>Users with more wins have better strategies.</a:t>
            </a:r>
          </a:p>
          <a:p>
            <a:pPr marL="624928">
              <a:spcBef>
                <a:spcPts val="1275"/>
              </a:spcBef>
            </a:pPr>
            <a:r>
              <a:rPr lang="en-US" sz="2200" dirty="0"/>
              <a:t>Suppose c is true (false), and the falsifier (verifier) wins. This reduces the estimated truth likelihood of c.</a:t>
            </a:r>
          </a:p>
          <a:p>
            <a:pPr marL="624928">
              <a:spcBef>
                <a:spcPts val="1275"/>
              </a:spcBef>
            </a:pPr>
            <a:r>
              <a:rPr lang="en-US" sz="2200" dirty="0"/>
              <a:t>Suppose c is true (false), and the falsifier (verifier) loses. This reduces the estimated skill level of the falsifier (verifier).</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3"/>
          <p:cNvSpPr>
            <a:spLocks noGrp="1"/>
          </p:cNvSpPr>
          <p:nvPr>
            <p:ph type="sldNum" sz="quarter" idx="10"/>
          </p:nvPr>
        </p:nvSpPr>
        <p:spPr/>
        <p:txBody>
          <a:bodyPr/>
          <a:lstStyle/>
          <a:p>
            <a:fld id="{5609B77A-704C-4D15-9E1A-54C4B923D3CC}" type="slidenum">
              <a:rPr lang="en-US">
                <a:solidFill>
                  <a:srgbClr val="000000"/>
                </a:solidFill>
              </a:rPr>
              <a:pPr/>
              <a:t>55</a:t>
            </a:fld>
            <a:endParaRPr lang="en-US">
              <a:solidFill>
                <a:srgbClr val="000000"/>
              </a:solidFill>
            </a:endParaRPr>
          </a:p>
        </p:txBody>
      </p:sp>
      <p:sp>
        <p:nvSpPr>
          <p:cNvPr id="55297" name="Rectangle 1"/>
          <p:cNvSpPr>
            <a:spLocks noGrp="1" noChangeArrowheads="1"/>
          </p:cNvSpPr>
          <p:nvPr>
            <p:ph type="title"/>
          </p:nvPr>
        </p:nvSpPr>
        <p:spPr>
          <a:ln/>
        </p:spPr>
        <p:txBody>
          <a:bodyPr/>
          <a:lstStyle/>
          <a:p>
            <a:r>
              <a:rPr lang="en-US"/>
              <a:t>Generalizing SGs</a:t>
            </a:r>
          </a:p>
        </p:txBody>
      </p:sp>
      <p:sp>
        <p:nvSpPr>
          <p:cNvPr id="55298" name="Rectangle 2"/>
          <p:cNvSpPr>
            <a:spLocks noGrp="1" noChangeArrowheads="1"/>
          </p:cNvSpPr>
          <p:nvPr>
            <p:ph type="body" idx="1"/>
          </p:nvPr>
        </p:nvSpPr>
        <p:spPr>
          <a:xfrm>
            <a:off x="892973" y="1946672"/>
            <a:ext cx="7358063" cy="1714500"/>
          </a:xfrm>
          <a:ln/>
        </p:spPr>
        <p:txBody>
          <a:bodyPr/>
          <a:lstStyle/>
          <a:p>
            <a:pPr marL="624928"/>
            <a:r>
              <a:rPr lang="en-US" dirty="0"/>
              <a:t>First ask users for their favorite position.</a:t>
            </a:r>
          </a:p>
          <a:p>
            <a:pPr marL="624928"/>
            <a:r>
              <a:rPr lang="en-US" dirty="0"/>
              <a:t>If both choose the same position, force one to play the devil’s advocate.</a:t>
            </a:r>
          </a:p>
        </p:txBody>
      </p:sp>
      <p:graphicFrame>
        <p:nvGraphicFramePr>
          <p:cNvPr id="55299" name="Group 3"/>
          <p:cNvGraphicFramePr>
            <a:graphicFrameLocks noGrp="1"/>
          </p:cNvGraphicFramePr>
          <p:nvPr/>
        </p:nvGraphicFramePr>
        <p:xfrm>
          <a:off x="1321594" y="3830836"/>
          <a:ext cx="6491884" cy="2228850"/>
        </p:xfrm>
        <a:graphic>
          <a:graphicData uri="http://schemas.openxmlformats.org/drawingml/2006/table">
            <a:tbl>
              <a:tblPr/>
              <a:tblGrid>
                <a:gridCol w="1622971"/>
                <a:gridCol w="1622971"/>
                <a:gridCol w="1622971"/>
                <a:gridCol w="1622971"/>
              </a:tblGrid>
              <a:tr h="85725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Winner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Forced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Payoff</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 !u)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Truth evidence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(0, 0)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 name="Slide Number Placeholder 3"/>
          <p:cNvSpPr>
            <a:spLocks noGrp="1"/>
          </p:cNvSpPr>
          <p:nvPr>
            <p:ph type="sldNum" sz="quarter" idx="10"/>
          </p:nvPr>
        </p:nvSpPr>
        <p:spPr/>
        <p:txBody>
          <a:bodyPr/>
          <a:lstStyle/>
          <a:p>
            <a:fld id="{F1FD1FDA-7A80-41A7-B68E-EFC77763E370}" type="slidenum">
              <a:rPr lang="en-US">
                <a:solidFill>
                  <a:srgbClr val="000000"/>
                </a:solidFill>
              </a:rPr>
              <a:pPr/>
              <a:t>56</a:t>
            </a:fld>
            <a:endParaRPr lang="en-US">
              <a:solidFill>
                <a:srgbClr val="000000"/>
              </a:solidFill>
            </a:endParaRPr>
          </a:p>
        </p:txBody>
      </p:sp>
      <p:sp>
        <p:nvSpPr>
          <p:cNvPr id="56321" name="Rectangle 1"/>
          <p:cNvSpPr>
            <a:spLocks noGrp="1" noChangeArrowheads="1"/>
          </p:cNvSpPr>
          <p:nvPr>
            <p:ph type="title"/>
          </p:nvPr>
        </p:nvSpPr>
        <p:spPr>
          <a:ln/>
        </p:spPr>
        <p:txBody>
          <a:bodyPr/>
          <a:lstStyle/>
          <a:p>
            <a:r>
              <a:rPr lang="en-US" dirty="0" smtClean="0"/>
              <a:t>PSM</a:t>
            </a:r>
            <a:endParaRPr lang="en-US" dirty="0"/>
          </a:p>
        </p:txBody>
      </p:sp>
      <p:graphicFrame>
        <p:nvGraphicFramePr>
          <p:cNvPr id="56322" name="Group 2"/>
          <p:cNvGraphicFramePr>
            <a:graphicFrameLocks noGrp="1"/>
          </p:cNvGraphicFramePr>
          <p:nvPr/>
        </p:nvGraphicFramePr>
        <p:xfrm>
          <a:off x="1321594" y="2098476"/>
          <a:ext cx="6491884" cy="4009428"/>
        </p:xfrm>
        <a:graphic>
          <a:graphicData uri="http://schemas.openxmlformats.org/drawingml/2006/table">
            <a:tbl>
              <a:tblPr/>
              <a:tblGrid>
                <a:gridCol w="1622971"/>
                <a:gridCol w="1622971"/>
                <a:gridCol w="1622971"/>
                <a:gridCol w="1622971"/>
              </a:tblGrid>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Winner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Forced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Payoff</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 !u)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Truth evidence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(0, 0)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9A5BCBD-19A6-4EA6-A35F-2A62AF29AB47}" type="slidenum">
              <a:rPr lang="en-US">
                <a:solidFill>
                  <a:srgbClr val="000000"/>
                </a:solidFill>
              </a:rPr>
              <a:pPr/>
              <a:t>57</a:t>
            </a:fld>
            <a:endParaRPr lang="en-US">
              <a:solidFill>
                <a:srgbClr val="000000"/>
              </a:solidFill>
            </a:endParaRPr>
          </a:p>
        </p:txBody>
      </p:sp>
      <p:sp>
        <p:nvSpPr>
          <p:cNvPr id="57345" name="Rectangle 1"/>
          <p:cNvSpPr>
            <a:spLocks noGrp="1" noChangeArrowheads="1"/>
          </p:cNvSpPr>
          <p:nvPr>
            <p:ph type="title"/>
          </p:nvPr>
        </p:nvSpPr>
        <p:spPr>
          <a:ln/>
        </p:spPr>
        <p:txBody>
          <a:bodyPr/>
          <a:lstStyle/>
          <a:p>
            <a:r>
              <a:rPr lang="en-US"/>
              <a:t>Generalized Semantic Games</a:t>
            </a:r>
          </a:p>
        </p:txBody>
      </p:sp>
      <p:sp>
        <p:nvSpPr>
          <p:cNvPr id="57346" name="Rectangle 2"/>
          <p:cNvSpPr>
            <a:spLocks noGrp="1" noChangeArrowheads="1"/>
          </p:cNvSpPr>
          <p:nvPr>
            <p:ph type="body" idx="1"/>
          </p:nvPr>
        </p:nvSpPr>
        <p:spPr>
          <a:ln/>
        </p:spPr>
        <p:txBody>
          <a:bodyPr>
            <a:normAutofit fontScale="92500" lnSpcReduction="20000"/>
          </a:bodyPr>
          <a:lstStyle/>
          <a:p>
            <a:pPr marL="624960"/>
            <a:r>
              <a:rPr lang="en-US" sz="2800" dirty="0"/>
              <a:t>Forced players.</a:t>
            </a:r>
          </a:p>
          <a:p>
            <a:pPr marL="624960">
              <a:spcBef>
                <a:spcPts val="1635"/>
              </a:spcBef>
            </a:pPr>
            <a:r>
              <a:rPr lang="en-US" sz="2800" dirty="0"/>
              <a:t>The algorithms to handle the unreliable users.</a:t>
            </a:r>
          </a:p>
          <a:p>
            <a:pPr marL="937440" lvl="1">
              <a:spcBef>
                <a:spcPts val="1635"/>
              </a:spcBef>
            </a:pPr>
            <a:r>
              <a:rPr lang="en-US" sz="2800" dirty="0"/>
              <a:t>PSM </a:t>
            </a:r>
          </a:p>
          <a:p>
            <a:pPr marL="937440" lvl="1">
              <a:spcBef>
                <a:spcPts val="1635"/>
              </a:spcBef>
            </a:pPr>
            <a:r>
              <a:rPr lang="en-US" sz="2800" dirty="0"/>
              <a:t>TM</a:t>
            </a:r>
          </a:p>
          <a:p>
            <a:pPr marL="1249920" lvl="2">
              <a:spcBef>
                <a:spcPts val="1635"/>
              </a:spcBef>
            </a:pPr>
            <a:r>
              <a:rPr lang="en-US" sz="2800" dirty="0"/>
              <a:t>User evaluation.</a:t>
            </a:r>
          </a:p>
          <a:p>
            <a:pPr marL="1249920" lvl="2">
              <a:spcBef>
                <a:spcPts val="1635"/>
              </a:spcBef>
            </a:pPr>
            <a:r>
              <a:rPr lang="en-US" sz="2800" dirty="0"/>
              <a:t>Claim evaluation.</a:t>
            </a:r>
          </a:p>
          <a:p>
            <a:pPr marL="624960">
              <a:spcBef>
                <a:spcPts val="1635"/>
              </a:spcBef>
            </a:pPr>
            <a:r>
              <a:rPr lang="en-US" sz="2800" dirty="0"/>
              <a:t>Claim family relations.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74784F-B439-475B-A87F-1F8435388FD2}" type="slidenum">
              <a:rPr lang="en-US">
                <a:solidFill>
                  <a:srgbClr val="000000"/>
                </a:solidFill>
              </a:rPr>
              <a:pPr/>
              <a:t>58</a:t>
            </a:fld>
            <a:endParaRPr lang="en-US">
              <a:solidFill>
                <a:srgbClr val="000000"/>
              </a:solidFill>
            </a:endParaRPr>
          </a:p>
        </p:txBody>
      </p:sp>
      <p:sp>
        <p:nvSpPr>
          <p:cNvPr id="59393" name="Rectangle 1"/>
          <p:cNvSpPr>
            <a:spLocks noGrp="1" noChangeArrowheads="1"/>
          </p:cNvSpPr>
          <p:nvPr>
            <p:ph type="title"/>
          </p:nvPr>
        </p:nvSpPr>
        <p:spPr>
          <a:ln/>
        </p:spPr>
        <p:txBody>
          <a:bodyPr/>
          <a:lstStyle/>
          <a:p>
            <a:r>
              <a:rPr lang="en-US"/>
              <a:t>Estimating Claim Truth Likelihood</a:t>
            </a:r>
          </a:p>
        </p:txBody>
      </p:sp>
      <p:sp>
        <p:nvSpPr>
          <p:cNvPr id="59394" name="Rectangle 2"/>
          <p:cNvSpPr>
            <a:spLocks noGrp="1" noChangeArrowheads="1"/>
          </p:cNvSpPr>
          <p:nvPr>
            <p:ph type="body" idx="1"/>
          </p:nvPr>
        </p:nvSpPr>
        <p:spPr>
          <a:ln/>
        </p:spPr>
        <p:txBody>
          <a:bodyPr/>
          <a:lstStyle/>
          <a:p>
            <a:pPr marL="624960"/>
            <a:r>
              <a:rPr lang="en-US" dirty="0"/>
              <a:t>Truth Likelihood = </a:t>
            </a:r>
            <a:r>
              <a:rPr lang="en-US" dirty="0" err="1"/>
              <a:t>E</a:t>
            </a:r>
            <a:r>
              <a:rPr lang="en-US" baseline="-6000" dirty="0" err="1"/>
              <a:t>v</a:t>
            </a:r>
            <a:r>
              <a:rPr lang="en-US" dirty="0"/>
              <a:t> / (</a:t>
            </a:r>
            <a:r>
              <a:rPr lang="en-US" dirty="0" err="1"/>
              <a:t>E</a:t>
            </a:r>
            <a:r>
              <a:rPr lang="en-US" baseline="-6000" dirty="0" err="1"/>
              <a:t>v</a:t>
            </a:r>
            <a:r>
              <a:rPr lang="en-US" dirty="0"/>
              <a:t> + </a:t>
            </a:r>
            <a:r>
              <a:rPr lang="en-US" dirty="0" err="1"/>
              <a:t>E</a:t>
            </a:r>
            <a:r>
              <a:rPr lang="en-US" baseline="-6000" dirty="0" err="1"/>
              <a:t>f</a:t>
            </a:r>
            <a:r>
              <a:rPr lang="en-US" dirty="0"/>
              <a:t>), where </a:t>
            </a:r>
            <a:r>
              <a:rPr lang="en-US" dirty="0" err="1"/>
              <a:t>E</a:t>
            </a:r>
            <a:r>
              <a:rPr lang="en-US" baseline="-6000" dirty="0" err="1"/>
              <a:t>v</a:t>
            </a:r>
            <a:r>
              <a:rPr lang="en-US" dirty="0"/>
              <a:t>(</a:t>
            </a:r>
            <a:r>
              <a:rPr lang="en-US" dirty="0" err="1"/>
              <a:t>E</a:t>
            </a:r>
            <a:r>
              <a:rPr lang="en-US" baseline="-6000" dirty="0" err="1"/>
              <a:t>f</a:t>
            </a:r>
            <a:r>
              <a:rPr lang="en-US" dirty="0"/>
              <a:t>) is the number of times the non-forced verifier (falsifier) wins.   </a:t>
            </a:r>
            <a:r>
              <a:rPr lang="en-US" dirty="0" smtClean="0"/>
              <a:t>[</a:t>
            </a:r>
            <a:r>
              <a:rPr lang="en-US" dirty="0" err="1" smtClean="0"/>
              <a:t>unweighted</a:t>
            </a:r>
            <a:r>
              <a:rPr lang="en-US" dirty="0" smtClean="0"/>
              <a:t>]</a:t>
            </a:r>
            <a:endParaRPr lang="en-US" dirty="0"/>
          </a:p>
          <a:p>
            <a:pPr marL="624960"/>
            <a:r>
              <a:rPr lang="en-US" dirty="0"/>
              <a:t> Each win is </a:t>
            </a:r>
            <a:r>
              <a:rPr lang="en-US" dirty="0" smtClean="0"/>
              <a:t>weighted.</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75AB74A-81E5-4EC2-8963-1E627DA9439E}" type="slidenum">
              <a:rPr lang="en-US">
                <a:solidFill>
                  <a:srgbClr val="000000"/>
                </a:solidFill>
              </a:rPr>
              <a:pPr/>
              <a:t>59</a:t>
            </a:fld>
            <a:endParaRPr lang="en-US">
              <a:solidFill>
                <a:srgbClr val="000000"/>
              </a:solidFill>
            </a:endParaRPr>
          </a:p>
        </p:txBody>
      </p:sp>
      <p:sp>
        <p:nvSpPr>
          <p:cNvPr id="62465" name="Rectangle 1"/>
          <p:cNvSpPr>
            <a:spLocks noGrp="1" noChangeArrowheads="1"/>
          </p:cNvSpPr>
          <p:nvPr>
            <p:ph type="title"/>
          </p:nvPr>
        </p:nvSpPr>
        <p:spPr>
          <a:ln/>
        </p:spPr>
        <p:txBody>
          <a:bodyPr/>
          <a:lstStyle/>
          <a:p>
            <a:r>
              <a:rPr lang="en-US" sz="4400" dirty="0"/>
              <a:t>The Tournament  Mechanism (TM)</a:t>
            </a:r>
          </a:p>
        </p:txBody>
      </p:sp>
      <p:sp>
        <p:nvSpPr>
          <p:cNvPr id="62466" name="Rectangle 2"/>
          <p:cNvSpPr>
            <a:spLocks noGrp="1" noChangeArrowheads="1"/>
          </p:cNvSpPr>
          <p:nvPr>
            <p:ph type="body" idx="1"/>
          </p:nvPr>
        </p:nvSpPr>
        <p:spPr>
          <a:ln/>
        </p:spPr>
        <p:txBody>
          <a:bodyPr/>
          <a:lstStyle/>
          <a:p>
            <a:pPr marL="624960"/>
            <a:r>
              <a:rPr lang="en-US" dirty="0"/>
              <a:t>SGs are binary interaction mechanisms that need to be scaled to the crowd.</a:t>
            </a:r>
          </a:p>
          <a:p>
            <a:pPr marL="624960"/>
            <a:r>
              <a:rPr lang="en-US" dirty="0"/>
              <a:t>CIM decides which SGs to play.</a:t>
            </a:r>
          </a:p>
          <a:p>
            <a:pPr marL="624960"/>
            <a:r>
              <a:rPr lang="en-US" dirty="0"/>
              <a:t>Several tournament options.</a:t>
            </a:r>
          </a:p>
          <a:p>
            <a:pPr marL="624960"/>
            <a:r>
              <a:rPr lang="en-US" dirty="0"/>
              <a:t>Should be simple and intuitive for users.</a:t>
            </a:r>
          </a:p>
          <a:p>
            <a:pPr marL="624960"/>
            <a:r>
              <a:rPr lang="en-US" dirty="0"/>
              <a:t>Need a fair T</a:t>
            </a:r>
            <a:r>
              <a:rPr lang="en-US" dirty="0" smtClean="0"/>
              <a:t>M </a:t>
            </a:r>
            <a:r>
              <a:rPr lang="en-US" dirty="0"/>
              <a:t>with minimal effect on estimated user skill levels.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Pattern</a:t>
            </a:r>
            <a:endParaRPr lang="en-US" dirty="0"/>
          </a:p>
        </p:txBody>
      </p:sp>
      <p:sp>
        <p:nvSpPr>
          <p:cNvPr id="3" name="Content Placeholder 2"/>
          <p:cNvSpPr>
            <a:spLocks noGrp="1"/>
          </p:cNvSpPr>
          <p:nvPr>
            <p:ph idx="1"/>
          </p:nvPr>
        </p:nvSpPr>
        <p:spPr/>
        <p:txBody>
          <a:bodyPr/>
          <a:lstStyle/>
          <a:p>
            <a:r>
              <a:rPr lang="en-US" dirty="0" smtClean="0"/>
              <a:t>performance is measured against benchmarks</a:t>
            </a:r>
          </a:p>
          <a:p>
            <a:r>
              <a:rPr lang="en-US" dirty="0" smtClean="0"/>
              <a:t>ad-hoc solutions</a:t>
            </a:r>
          </a:p>
          <a:p>
            <a:r>
              <a:rPr lang="en-US" dirty="0" smtClean="0"/>
              <a:t>central administrator</a:t>
            </a:r>
          </a:p>
          <a:p>
            <a:pPr lvl="1"/>
            <a:r>
              <a:rPr lang="en-US" dirty="0" smtClean="0"/>
              <a:t>participants do not directly communicate</a:t>
            </a:r>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6</a:t>
            </a:fld>
            <a:endParaRPr lang="en-US">
              <a:solidFill>
                <a:srgbClr val="000000"/>
              </a:solidFill>
            </a:endParaRPr>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4732AE-E4F1-4124-8957-0400D56188BA}" type="slidenum">
              <a:rPr lang="en-US">
                <a:solidFill>
                  <a:srgbClr val="000000"/>
                </a:solidFill>
              </a:rPr>
              <a:pPr/>
              <a:t>60</a:t>
            </a:fld>
            <a:endParaRPr lang="en-US">
              <a:solidFill>
                <a:srgbClr val="000000"/>
              </a:solidFill>
            </a:endParaRPr>
          </a:p>
        </p:txBody>
      </p:sp>
      <p:sp>
        <p:nvSpPr>
          <p:cNvPr id="63489" name="Rectangle 1"/>
          <p:cNvSpPr>
            <a:spLocks noGrp="1" noChangeArrowheads="1"/>
          </p:cNvSpPr>
          <p:nvPr>
            <p:ph type="title"/>
          </p:nvPr>
        </p:nvSpPr>
        <p:spPr>
          <a:ln/>
        </p:spPr>
        <p:txBody>
          <a:bodyPr/>
          <a:lstStyle/>
          <a:p>
            <a:r>
              <a:rPr lang="en-US" sz="4800" dirty="0"/>
              <a:t>Sources of Unfairness</a:t>
            </a:r>
          </a:p>
        </p:txBody>
      </p:sp>
      <p:sp>
        <p:nvSpPr>
          <p:cNvPr id="63490" name="Rectangle 2"/>
          <p:cNvSpPr>
            <a:spLocks noGrp="1" noChangeArrowheads="1"/>
          </p:cNvSpPr>
          <p:nvPr>
            <p:ph type="body" idx="1"/>
          </p:nvPr>
        </p:nvSpPr>
        <p:spPr>
          <a:ln/>
        </p:spPr>
        <p:txBody>
          <a:bodyPr/>
          <a:lstStyle/>
          <a:p>
            <a:pPr marL="624960"/>
            <a:r>
              <a:rPr lang="en-US" sz="2900" dirty="0"/>
              <a:t>Users u1 and u2, taking the same position on claim c, are not given the same chance if:</a:t>
            </a:r>
          </a:p>
          <a:p>
            <a:pPr marL="937440" lvl="1">
              <a:spcBef>
                <a:spcPts val="1670"/>
              </a:spcBef>
            </a:pPr>
            <a:r>
              <a:rPr lang="en-US" sz="2900" dirty="0"/>
              <a:t>u1 and u2 play a different number of SGs against any other opponents.</a:t>
            </a:r>
          </a:p>
          <a:p>
            <a:pPr marL="937440" lvl="1">
              <a:spcBef>
                <a:spcPts val="1670"/>
              </a:spcBef>
            </a:pPr>
            <a:r>
              <a:rPr lang="en-US" sz="2900" dirty="0"/>
              <a:t>Either u1 or u2 is forced more often.</a:t>
            </a:r>
          </a:p>
          <a:p>
            <a:pPr marL="937440" lvl="1">
              <a:spcBef>
                <a:spcPts val="1670"/>
              </a:spcBef>
            </a:pPr>
            <a:r>
              <a:rPr lang="en-US" sz="2900" dirty="0"/>
              <a:t>There are other players that are willing to lose against either u1 or u2 on purpose.</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D58ECCD-056E-4E47-ADDF-1EEBFF4278E7}" type="slidenum">
              <a:rPr lang="en-US">
                <a:solidFill>
                  <a:srgbClr val="000000"/>
                </a:solidFill>
              </a:rPr>
              <a:pPr/>
              <a:t>61</a:t>
            </a:fld>
            <a:endParaRPr lang="en-US">
              <a:solidFill>
                <a:srgbClr val="000000"/>
              </a:solidFill>
            </a:endParaRPr>
          </a:p>
        </p:txBody>
      </p:sp>
      <p:sp>
        <p:nvSpPr>
          <p:cNvPr id="64513" name="Rectangle 1"/>
          <p:cNvSpPr>
            <a:spLocks noGrp="1" noChangeArrowheads="1"/>
          </p:cNvSpPr>
          <p:nvPr>
            <p:ph type="title"/>
          </p:nvPr>
        </p:nvSpPr>
        <p:spPr>
          <a:ln/>
        </p:spPr>
        <p:txBody>
          <a:bodyPr/>
          <a:lstStyle/>
          <a:p>
            <a:r>
              <a:rPr lang="en-US" sz="4800" dirty="0"/>
              <a:t>The Contradiction Agreement Game (CAG)</a:t>
            </a:r>
          </a:p>
        </p:txBody>
      </p:sp>
      <p:sp>
        <p:nvSpPr>
          <p:cNvPr id="64514" name="Rectangle 2"/>
          <p:cNvSpPr>
            <a:spLocks noGrp="1" noChangeArrowheads="1"/>
          </p:cNvSpPr>
          <p:nvPr>
            <p:ph type="body" idx="1"/>
          </p:nvPr>
        </p:nvSpPr>
        <p:spPr>
          <a:ln/>
        </p:spPr>
        <p:txBody>
          <a:bodyPr/>
          <a:lstStyle/>
          <a:p>
            <a:pPr marL="624960"/>
            <a:r>
              <a:rPr lang="en-US" dirty="0"/>
              <a:t>If two users choose different positions (contradiction) on a given claim. They play a regular SG.</a:t>
            </a:r>
          </a:p>
          <a:p>
            <a:pPr marL="624960"/>
            <a:r>
              <a:rPr lang="en-US" dirty="0"/>
              <a:t>If two users choose the same position (agreement) on a given claim. They play two SGs where they switch playing devil’s advocate. </a:t>
            </a:r>
          </a:p>
          <a:p>
            <a:pPr marL="624960"/>
            <a:r>
              <a:rPr lang="en-US" dirty="0"/>
              <a:t>CAGs eliminate the forcing advantage.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304663-CC2F-4DDE-802B-896CE393F656}" type="slidenum">
              <a:rPr lang="en-US"/>
              <a:pPr/>
              <a:t>62</a:t>
            </a:fld>
            <a:endParaRPr lang="en-US"/>
          </a:p>
        </p:txBody>
      </p:sp>
      <p:sp>
        <p:nvSpPr>
          <p:cNvPr id="65537" name="Rectangle 1"/>
          <p:cNvSpPr>
            <a:spLocks noGrp="1" noChangeArrowheads="1"/>
          </p:cNvSpPr>
          <p:nvPr>
            <p:ph type="title"/>
          </p:nvPr>
        </p:nvSpPr>
        <p:spPr>
          <a:ln/>
        </p:spPr>
        <p:txBody>
          <a:bodyPr/>
          <a:lstStyle/>
          <a:p>
            <a:r>
              <a:rPr lang="en-US" dirty="0"/>
              <a:t>A Fair </a:t>
            </a:r>
            <a:r>
              <a:rPr lang="en-US" dirty="0" smtClean="0"/>
              <a:t>TM</a:t>
            </a:r>
            <a:endParaRPr lang="en-US" dirty="0"/>
          </a:p>
        </p:txBody>
      </p:sp>
      <p:sp>
        <p:nvSpPr>
          <p:cNvPr id="65538" name="Rectangle 2"/>
          <p:cNvSpPr>
            <a:spLocks noGrp="1" noChangeArrowheads="1"/>
          </p:cNvSpPr>
          <p:nvPr>
            <p:ph type="body" idx="1"/>
          </p:nvPr>
        </p:nvSpPr>
        <p:spPr>
          <a:ln/>
        </p:spPr>
        <p:txBody>
          <a:bodyPr/>
          <a:lstStyle/>
          <a:p>
            <a:pPr marL="625056"/>
            <a:r>
              <a:rPr lang="en-US" dirty="0"/>
              <a:t>A full round robin tournament of CAGs, eliminates the potential unfairness arising from playing a different number of games against any other opponent or being forced more often.</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0070C0"/>
                </a:solidFill>
              </a:rPr>
              <a:t>Introduction/Motivating Examples</a:t>
            </a:r>
          </a:p>
          <a:p>
            <a:r>
              <a:rPr lang="en-US" dirty="0" smtClean="0">
                <a:solidFill>
                  <a:srgbClr val="0070C0"/>
                </a:solidFill>
              </a:rPr>
              <a:t>Related Work</a:t>
            </a:r>
          </a:p>
          <a:p>
            <a:r>
              <a:rPr lang="en-US" dirty="0" smtClean="0">
                <a:solidFill>
                  <a:srgbClr val="0070C0"/>
                </a:solidFill>
              </a:rPr>
              <a:t>Our Approach</a:t>
            </a:r>
          </a:p>
          <a:p>
            <a:r>
              <a:rPr lang="en-US" dirty="0" smtClean="0"/>
              <a:t>Evaluation</a:t>
            </a:r>
          </a:p>
          <a:p>
            <a:r>
              <a:rPr lang="en-US" dirty="0" smtClean="0"/>
              <a:t>Conclusions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SCG in courses</a:t>
            </a:r>
            <a:endParaRPr lang="en-US" dirty="0"/>
          </a:p>
        </p:txBody>
      </p:sp>
      <p:sp>
        <p:nvSpPr>
          <p:cNvPr id="3" name="Content Placeholder 2"/>
          <p:cNvSpPr>
            <a:spLocks noGrp="1"/>
          </p:cNvSpPr>
          <p:nvPr>
            <p:ph idx="1"/>
          </p:nvPr>
        </p:nvSpPr>
        <p:spPr>
          <a:xfrm>
            <a:off x="892972" y="1946675"/>
            <a:ext cx="7870028" cy="4018359"/>
          </a:xfrm>
        </p:spPr>
        <p:txBody>
          <a:bodyPr/>
          <a:lstStyle/>
          <a:p>
            <a:r>
              <a:rPr lang="en-US" dirty="0" smtClean="0"/>
              <a:t>Software Development</a:t>
            </a:r>
          </a:p>
          <a:p>
            <a:pPr lvl="1"/>
            <a:r>
              <a:rPr lang="en-US" dirty="0" smtClean="0"/>
              <a:t>Baby avatar generated - important</a:t>
            </a:r>
          </a:p>
          <a:p>
            <a:pPr lvl="1"/>
            <a:r>
              <a:rPr lang="en-US" dirty="0" smtClean="0"/>
              <a:t>Software has to be reliable!</a:t>
            </a:r>
          </a:p>
          <a:p>
            <a:r>
              <a:rPr lang="en-US" dirty="0" smtClean="0"/>
              <a:t>Algorithms</a:t>
            </a:r>
          </a:p>
          <a:p>
            <a:pPr lvl="1"/>
            <a:r>
              <a:rPr lang="en-US" dirty="0" smtClean="0"/>
              <a:t>Piazza</a:t>
            </a:r>
          </a:p>
          <a:p>
            <a:pPr lvl="2"/>
            <a:r>
              <a:rPr lang="en-US" dirty="0" smtClean="0"/>
              <a:t>Worked best on optimization problems</a:t>
            </a:r>
            <a:endParaRPr lang="en-US" dirty="0"/>
          </a:p>
        </p:txBody>
      </p:sp>
      <p:sp>
        <p:nvSpPr>
          <p:cNvPr id="4" name="Slide Number Placeholder 3"/>
          <p:cNvSpPr>
            <a:spLocks noGrp="1"/>
          </p:cNvSpPr>
          <p:nvPr>
            <p:ph type="sldNum" sz="quarter" idx="10"/>
          </p:nvPr>
        </p:nvSpPr>
        <p:spPr/>
        <p:txBody>
          <a:bodyPr/>
          <a:lstStyle/>
          <a:p>
            <a:fld id="{F5561018-D061-4EA6-978F-83871B7B8F5A}" type="slidenum">
              <a:rPr lang="en-US" smtClean="0">
                <a:solidFill>
                  <a:srgbClr val="000000"/>
                </a:solidFill>
              </a:rPr>
              <a:pPr/>
              <a:t>64</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65771C5-331F-4D79-B359-BCB28732CCF0}" type="slidenum">
              <a:rPr lang="en-US"/>
              <a:pPr/>
              <a:t>65</a:t>
            </a:fld>
            <a:endParaRPr lang="en-US"/>
          </a:p>
        </p:txBody>
      </p:sp>
      <p:sp>
        <p:nvSpPr>
          <p:cNvPr id="69633" name="Rectangle 1"/>
          <p:cNvSpPr>
            <a:spLocks noGrp="1" noChangeArrowheads="1"/>
          </p:cNvSpPr>
          <p:nvPr>
            <p:ph type="title"/>
          </p:nvPr>
        </p:nvSpPr>
        <p:spPr>
          <a:ln/>
        </p:spPr>
        <p:txBody>
          <a:bodyPr/>
          <a:lstStyle/>
          <a:p>
            <a:r>
              <a:rPr lang="en-US"/>
              <a:t>Synthetic Users (1)</a:t>
            </a:r>
          </a:p>
        </p:txBody>
      </p:sp>
      <p:sp>
        <p:nvSpPr>
          <p:cNvPr id="69634" name="Rectangle 2"/>
          <p:cNvSpPr>
            <a:spLocks noGrp="1" noChangeArrowheads="1"/>
          </p:cNvSpPr>
          <p:nvPr>
            <p:ph type="body" idx="1"/>
          </p:nvPr>
        </p:nvSpPr>
        <p:spPr>
          <a:ln/>
        </p:spPr>
        <p:txBody>
          <a:bodyPr/>
          <a:lstStyle/>
          <a:p>
            <a:pPr marL="625056"/>
            <a:r>
              <a:rPr lang="en-US" dirty="0"/>
              <a:t>A synthetic user with skill level p, denoted su</a:t>
            </a:r>
            <a:r>
              <a:rPr lang="en-US" baseline="-6000" dirty="0"/>
              <a:t>p,</a:t>
            </a:r>
            <a:r>
              <a:rPr lang="en-US" dirty="0"/>
              <a:t> makes the perfectly correct action with probability p and makes the perfectly incorrect action with probability (1-p).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20150E60-2F19-421B-8042-859CACBC5012}" type="slidenum">
              <a:rPr lang="en-US"/>
              <a:pPr/>
              <a:t>66</a:t>
            </a:fld>
            <a:endParaRPr lang="en-US"/>
          </a:p>
        </p:txBody>
      </p:sp>
      <p:sp>
        <p:nvSpPr>
          <p:cNvPr id="70657" name="Rectangle 1"/>
          <p:cNvSpPr>
            <a:spLocks noGrp="1" noChangeArrowheads="1"/>
          </p:cNvSpPr>
          <p:nvPr>
            <p:ph type="title"/>
          </p:nvPr>
        </p:nvSpPr>
        <p:spPr>
          <a:ln/>
        </p:spPr>
        <p:txBody>
          <a:bodyPr/>
          <a:lstStyle/>
          <a:p>
            <a:r>
              <a:rPr lang="en-US"/>
              <a:t>Example Synthetic User</a:t>
            </a:r>
          </a:p>
        </p:txBody>
      </p:sp>
      <p:pic>
        <p:nvPicPr>
          <p:cNvPr id="70658" name="Picture 2"/>
          <p:cNvPicPr>
            <a:picLocks noChangeAspect="1" noChangeArrowheads="1"/>
          </p:cNvPicPr>
          <p:nvPr/>
        </p:nvPicPr>
        <p:blipFill>
          <a:blip r:embed="rId2" cstate="print"/>
          <a:srcRect/>
          <a:stretch>
            <a:fillRect/>
          </a:stretch>
        </p:blipFill>
        <p:spPr bwMode="auto">
          <a:xfrm>
            <a:off x="955477" y="1799332"/>
            <a:ext cx="7233047" cy="352723"/>
          </a:xfrm>
          <a:prstGeom prst="rect">
            <a:avLst/>
          </a:prstGeom>
          <a:noFill/>
          <a:ln w="12700" cap="flat">
            <a:noFill/>
            <a:miter lim="800000"/>
            <a:headEnd/>
            <a:tailEnd/>
          </a:ln>
        </p:spPr>
      </p:pic>
      <p:sp>
        <p:nvSpPr>
          <p:cNvPr id="70659" name="Rectangle 3"/>
          <p:cNvSpPr>
            <a:spLocks/>
          </p:cNvSpPr>
          <p:nvPr/>
        </p:nvSpPr>
        <p:spPr bwMode="auto">
          <a:xfrm>
            <a:off x="803672" y="2437804"/>
            <a:ext cx="8117086" cy="1384102"/>
          </a:xfrm>
          <a:prstGeom prst="rect">
            <a:avLst/>
          </a:prstGeom>
          <a:noFill/>
          <a:ln w="12700" cap="flat">
            <a:noFill/>
            <a:miter lim="800000"/>
            <a:headEnd type="none" w="med" len="med"/>
            <a:tailEnd type="none" w="med" len="med"/>
          </a:ln>
        </p:spPr>
        <p:txBody>
          <a:bodyPr lIns="0" tIns="0" rIns="0" bIns="0" anchor="ctr"/>
          <a:lstStyle/>
          <a:p>
            <a:r>
              <a:rPr lang="en-US" u="sng">
                <a:solidFill>
                  <a:schemeClr val="tx1"/>
                </a:solidFill>
                <a:ea typeface="Gill Sans" charset="0"/>
                <a:cs typeface="Gill Sans" charset="0"/>
              </a:rPr>
              <a:t>Perfectly Correct Actions</a:t>
            </a:r>
          </a:p>
          <a:p>
            <a:pPr algn="l"/>
            <a:r>
              <a:rPr lang="en-US">
                <a:solidFill>
                  <a:schemeClr val="tx1"/>
                </a:solidFill>
                <a:ea typeface="Gill Sans" charset="0"/>
                <a:cs typeface="Gill Sans" charset="0"/>
              </a:rPr>
              <a:t>ProvideX(c){ 0.552 }</a:t>
            </a:r>
          </a:p>
          <a:p>
            <a:pPr algn="l"/>
            <a:r>
              <a:rPr lang="en-US">
                <a:solidFill>
                  <a:schemeClr val="tx1"/>
                </a:solidFill>
                <a:ea typeface="Gill Sans" charset="0"/>
                <a:cs typeface="Gill Sans" charset="0"/>
              </a:rPr>
              <a:t>ProvideY(c, x){ min(x, x/(2-2*x)) }</a:t>
            </a:r>
          </a:p>
        </p:txBody>
      </p:sp>
      <p:sp>
        <p:nvSpPr>
          <p:cNvPr id="70660" name="Rectangle 4"/>
          <p:cNvSpPr>
            <a:spLocks/>
          </p:cNvSpPr>
          <p:nvPr/>
        </p:nvSpPr>
        <p:spPr bwMode="auto">
          <a:xfrm>
            <a:off x="956593" y="4362152"/>
            <a:ext cx="7233047" cy="1384102"/>
          </a:xfrm>
          <a:prstGeom prst="rect">
            <a:avLst/>
          </a:prstGeom>
          <a:noFill/>
          <a:ln w="12700" cap="flat">
            <a:noFill/>
            <a:miter lim="800000"/>
            <a:headEnd type="none" w="med" len="med"/>
            <a:tailEnd type="none" w="med" len="med"/>
          </a:ln>
        </p:spPr>
        <p:txBody>
          <a:bodyPr lIns="0" tIns="0" rIns="0" bIns="0" anchor="ctr"/>
          <a:lstStyle/>
          <a:p>
            <a:r>
              <a:rPr lang="en-US" u="sng">
                <a:solidFill>
                  <a:schemeClr val="tx1"/>
                </a:solidFill>
                <a:ea typeface="Gill Sans" charset="0"/>
                <a:cs typeface="Gill Sans" charset="0"/>
              </a:rPr>
              <a:t>Perfectly Incorrect Actions</a:t>
            </a:r>
          </a:p>
          <a:p>
            <a:pPr algn="l"/>
            <a:r>
              <a:rPr lang="en-US">
                <a:solidFill>
                  <a:schemeClr val="tx1"/>
                </a:solidFill>
                <a:ea typeface="Gill Sans" charset="0"/>
                <a:cs typeface="Gill Sans" charset="0"/>
              </a:rPr>
              <a:t>ProvideX(c){ 0 }</a:t>
            </a:r>
          </a:p>
          <a:p>
            <a:pPr algn="l"/>
            <a:r>
              <a:rPr lang="en-US">
                <a:solidFill>
                  <a:schemeClr val="tx1"/>
                </a:solidFill>
                <a:ea typeface="Gill Sans" charset="0"/>
                <a:cs typeface="Gill Sans" charset="0"/>
              </a:rPr>
              <a:t>ProvideY(c, x){ x&gt;0.5?0:1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4615F50-583F-47DF-82B7-C963B37F67C2}" type="slidenum">
              <a:rPr lang="en-US"/>
              <a:pPr/>
              <a:t>67</a:t>
            </a:fld>
            <a:endParaRPr lang="en-US"/>
          </a:p>
        </p:txBody>
      </p:sp>
      <p:sp>
        <p:nvSpPr>
          <p:cNvPr id="71681" name="Rectangle 1"/>
          <p:cNvSpPr>
            <a:spLocks noGrp="1" noChangeArrowheads="1"/>
          </p:cNvSpPr>
          <p:nvPr>
            <p:ph type="title"/>
          </p:nvPr>
        </p:nvSpPr>
        <p:spPr>
          <a:ln/>
        </p:spPr>
        <p:txBody>
          <a:bodyPr/>
          <a:lstStyle/>
          <a:p>
            <a:r>
              <a:rPr lang="en-US"/>
              <a:t>Synthetic Users (2)</a:t>
            </a:r>
          </a:p>
        </p:txBody>
      </p:sp>
      <p:sp>
        <p:nvSpPr>
          <p:cNvPr id="71682" name="Rectangle 2"/>
          <p:cNvSpPr>
            <a:spLocks noGrp="1" noChangeArrowheads="1"/>
          </p:cNvSpPr>
          <p:nvPr>
            <p:ph type="body" idx="1"/>
          </p:nvPr>
        </p:nvSpPr>
        <p:spPr>
          <a:ln/>
        </p:spPr>
        <p:txBody>
          <a:bodyPr/>
          <a:lstStyle/>
          <a:p>
            <a:pPr marL="625056"/>
            <a:r>
              <a:rPr lang="en-US" dirty="0"/>
              <a:t>A synthetic user su</a:t>
            </a:r>
            <a:r>
              <a:rPr lang="en-US" baseline="-6000" dirty="0"/>
              <a:t>p</a:t>
            </a:r>
            <a:r>
              <a:rPr lang="en-US" dirty="0"/>
              <a:t> chooses its position on a claim c to be the winner position of SG(c, su</a:t>
            </a:r>
            <a:r>
              <a:rPr lang="en-US" baseline="-6000" dirty="0"/>
              <a:t>p</a:t>
            </a:r>
            <a:r>
              <a:rPr lang="en-US" dirty="0"/>
              <a:t>, su</a:t>
            </a:r>
            <a:r>
              <a:rPr lang="en-US" baseline="-6000" dirty="0"/>
              <a:t>p</a:t>
            </a:r>
            <a:r>
              <a:rPr lang="en-US" dirty="0"/>
              <a:t>). </a:t>
            </a:r>
          </a:p>
          <a:p>
            <a:pPr marL="625056"/>
            <a:r>
              <a:rPr lang="en-US" dirty="0"/>
              <a:t>su</a:t>
            </a:r>
            <a:r>
              <a:rPr lang="en-US" baseline="-6000" dirty="0"/>
              <a:t>1</a:t>
            </a:r>
            <a:r>
              <a:rPr lang="en-US" dirty="0"/>
              <a:t> will always choose the correct position.</a:t>
            </a:r>
          </a:p>
          <a:p>
            <a:pPr marL="625056"/>
            <a:r>
              <a:rPr lang="en-US" dirty="0"/>
              <a:t>Otherwise, the probability of choosing the correct position depends on the claim.</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with Synthetic Users</a:t>
            </a:r>
            <a:endParaRPr lang="en-US" dirty="0"/>
          </a:p>
        </p:txBody>
      </p:sp>
      <p:sp>
        <p:nvSpPr>
          <p:cNvPr id="3" name="Content Placeholder 2"/>
          <p:cNvSpPr>
            <a:spLocks noGrp="1"/>
          </p:cNvSpPr>
          <p:nvPr>
            <p:ph idx="1"/>
          </p:nvPr>
        </p:nvSpPr>
        <p:spPr>
          <a:xfrm>
            <a:off x="457200" y="1600206"/>
            <a:ext cx="8534400" cy="4525963"/>
          </a:xfrm>
        </p:spPr>
        <p:txBody>
          <a:bodyPr>
            <a:normAutofit fontScale="92500" lnSpcReduction="10000"/>
          </a:bodyPr>
          <a:lstStyle/>
          <a:p>
            <a:r>
              <a:rPr lang="en-US" dirty="0" smtClean="0"/>
              <a:t>Context: Formal Science Wikipedia</a:t>
            </a:r>
          </a:p>
          <a:p>
            <a:r>
              <a:rPr lang="en-US" dirty="0" smtClean="0"/>
              <a:t>Configurations of system: </a:t>
            </a:r>
          </a:p>
          <a:p>
            <a:pPr lvl="1"/>
            <a:r>
              <a:rPr lang="en-US" dirty="0" smtClean="0"/>
              <a:t>Set of players: skill distributions (uniform, bimodal, etc.)</a:t>
            </a:r>
          </a:p>
          <a:p>
            <a:pPr lvl="1"/>
            <a:r>
              <a:rPr lang="en-US" dirty="0" smtClean="0"/>
              <a:t>Claim families</a:t>
            </a:r>
          </a:p>
          <a:p>
            <a:pPr lvl="2"/>
            <a:r>
              <a:rPr lang="en-US" dirty="0" smtClean="0"/>
              <a:t>teaching: have perfect solution</a:t>
            </a:r>
          </a:p>
          <a:p>
            <a:pPr lvl="2"/>
            <a:r>
              <a:rPr lang="en-US" dirty="0" smtClean="0"/>
              <a:t>research: perfect solution not known</a:t>
            </a:r>
          </a:p>
          <a:p>
            <a:pPr lvl="1"/>
            <a:r>
              <a:rPr lang="en-US" dirty="0" smtClean="0"/>
              <a:t>Tournament mechanism (round-robin, Swiss, etc.)</a:t>
            </a:r>
          </a:p>
          <a:p>
            <a:pPr lvl="2"/>
            <a:r>
              <a:rPr lang="en-US" dirty="0" smtClean="0"/>
              <a:t>claim estimation and player estimation</a:t>
            </a:r>
          </a:p>
          <a:p>
            <a:pPr lvl="1"/>
            <a:r>
              <a:rPr lang="en-US" dirty="0" smtClean="0"/>
              <a:t>Position Selection Mechanism (CAG, RF, etc.)</a:t>
            </a:r>
          </a:p>
          <a:p>
            <a:pPr lvl="1"/>
            <a:r>
              <a:rPr lang="en-US" dirty="0" smtClean="0"/>
              <a:t>Weighting function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solidFill>
                  <a:prstClr val="black">
                    <a:tint val="75000"/>
                  </a:prstClr>
                </a:solidFill>
              </a:rPr>
              <a:pPr/>
              <a:t>8/6/2013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4BDAE4-F4B4-4874-AD21-615B187341BE}" type="slidenum">
              <a:rPr lang="en-US" smtClean="0">
                <a:solidFill>
                  <a:prstClr val="black">
                    <a:tint val="75000"/>
                  </a:prstClr>
                </a:solidFill>
              </a:rPr>
              <a:pPr/>
              <a:t>68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Our contributions</a:t>
            </a:r>
          </a:p>
          <a:p>
            <a:pPr lvl="1"/>
            <a:r>
              <a:rPr lang="en-US" dirty="0" smtClean="0"/>
              <a:t>Combine standard techniques: Semantic Games and Tournaments with new components (PSM, Weighting, etc.) to decide claims with unreliable users.</a:t>
            </a:r>
          </a:p>
          <a:p>
            <a:pPr lvl="1"/>
            <a:r>
              <a:rPr lang="en-US" dirty="0" smtClean="0"/>
              <a:t>Formal Science Wikipedia</a:t>
            </a:r>
          </a:p>
          <a:p>
            <a:pPr lvl="2"/>
            <a:r>
              <a:rPr lang="en-US" dirty="0" smtClean="0"/>
              <a:t>make knowledge active, disputable</a:t>
            </a:r>
          </a:p>
        </p:txBody>
      </p:sp>
      <p:sp>
        <p:nvSpPr>
          <p:cNvPr id="4" name="Slide Number Placeholder 3"/>
          <p:cNvSpPr>
            <a:spLocks noGrp="1"/>
          </p:cNvSpPr>
          <p:nvPr>
            <p:ph type="sldNum" sz="quarter" idx="10"/>
          </p:nvPr>
        </p:nvSpPr>
        <p:spPr/>
        <p:txBody>
          <a:bodyPr/>
          <a:lstStyle/>
          <a:p>
            <a:fld id="{F5561018-D061-4EA6-978F-83871B7B8F5A}" type="slidenum">
              <a:rPr lang="en-US" smtClean="0">
                <a:solidFill>
                  <a:srgbClr val="000000"/>
                </a:solidFill>
              </a:rPr>
              <a:pPr/>
              <a:t>69</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SCG Alternative</a:t>
            </a:r>
            <a:endParaRPr lang="en-US" dirty="0"/>
          </a:p>
        </p:txBody>
      </p:sp>
      <p:sp>
        <p:nvSpPr>
          <p:cNvPr id="3" name="Content Placeholder 2"/>
          <p:cNvSpPr>
            <a:spLocks noGrp="1"/>
          </p:cNvSpPr>
          <p:nvPr>
            <p:ph idx="1"/>
          </p:nvPr>
        </p:nvSpPr>
        <p:spPr/>
        <p:txBody>
          <a:bodyPr>
            <a:normAutofit lnSpcReduction="10000"/>
          </a:bodyPr>
          <a:lstStyle/>
          <a:p>
            <a:r>
              <a:rPr lang="en-US" dirty="0" smtClean="0"/>
              <a:t>Organize a scientific community around a family of open problems</a:t>
            </a:r>
          </a:p>
          <a:p>
            <a:pPr lvl="1"/>
            <a:r>
              <a:rPr lang="en-US" dirty="0" smtClean="0"/>
              <a:t>constructivist logic approach based on semantic games</a:t>
            </a:r>
          </a:p>
          <a:p>
            <a:pPr lvl="2"/>
            <a:r>
              <a:rPr lang="en-US" dirty="0" smtClean="0"/>
              <a:t>broadly applicable, non ad-hoc</a:t>
            </a:r>
          </a:p>
          <a:p>
            <a:pPr lvl="1"/>
            <a:r>
              <a:rPr lang="en-US" dirty="0" smtClean="0"/>
              <a:t>decisions must be justified through interaction</a:t>
            </a:r>
          </a:p>
          <a:p>
            <a:pPr lvl="1"/>
            <a:r>
              <a:rPr lang="en-US" dirty="0" smtClean="0"/>
              <a:t>collaboration and competition</a:t>
            </a:r>
          </a:p>
          <a:p>
            <a:pPr lvl="1"/>
            <a:r>
              <a:rPr lang="en-US" dirty="0" smtClean="0"/>
              <a:t>designed for imperfect </a:t>
            </a:r>
            <a:r>
              <a:rPr lang="en-US" dirty="0" smtClean="0"/>
              <a:t>scholars: </a:t>
            </a:r>
            <a:r>
              <a:rPr lang="en-US" dirty="0" smtClean="0"/>
              <a:t>have opportunity to learn through targeted feedback.</a:t>
            </a:r>
            <a:endParaRPr lang="en-US" dirty="0" smtClean="0"/>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7</a:t>
            </a:fld>
            <a:endParaRPr lang="en-US">
              <a:solidFill>
                <a:srgbClr val="000000"/>
              </a:solidFill>
            </a:endParaRPr>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F5561018-D061-4EA6-978F-83871B7B8F5A}" type="slidenum">
              <a:rPr lang="en-US" smtClean="0">
                <a:solidFill>
                  <a:srgbClr val="000000"/>
                </a:solidFill>
              </a:rPr>
              <a:pPr/>
              <a:t>70</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Game (SG)</a:t>
            </a:r>
            <a:endParaRPr lang="en-US" dirty="0"/>
          </a:p>
        </p:txBody>
      </p:sp>
      <p:sp>
        <p:nvSpPr>
          <p:cNvPr id="3" name="Content Placeholder 2"/>
          <p:cNvSpPr>
            <a:spLocks noGrp="1"/>
          </p:cNvSpPr>
          <p:nvPr>
            <p:ph idx="1"/>
          </p:nvPr>
        </p:nvSpPr>
        <p:spPr/>
        <p:txBody>
          <a:bodyPr/>
          <a:lstStyle/>
          <a:p>
            <a:r>
              <a:rPr lang="en-US" dirty="0" smtClean="0"/>
              <a:t>An SG is a structured formal argument between two players taking opposing positions. There is a single winner.</a:t>
            </a:r>
          </a:p>
          <a:p>
            <a:r>
              <a:rPr lang="en-US" dirty="0" smtClean="0"/>
              <a:t>What does winning mean?</a:t>
            </a:r>
          </a:p>
          <a:p>
            <a:pPr lvl="1"/>
            <a:r>
              <a:rPr lang="en-US" dirty="0" smtClean="0"/>
              <a:t>supporting evidence for winner’s position</a:t>
            </a:r>
          </a:p>
          <a:p>
            <a:pPr lvl="2"/>
            <a:r>
              <a:rPr lang="en-US" dirty="0" smtClean="0"/>
              <a:t>weighted by strength of winner and loser</a:t>
            </a:r>
          </a:p>
          <a:p>
            <a:pPr lvl="1"/>
            <a:r>
              <a:rPr lang="en-US" dirty="0" smtClean="0"/>
              <a:t>winner is stronger (has better grasp of the underlying structure)</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to semantic games</a:t>
            </a:r>
            <a:endParaRPr lang="en-US" dirty="0"/>
          </a:p>
        </p:txBody>
      </p:sp>
      <p:sp>
        <p:nvSpPr>
          <p:cNvPr id="3" name="Content Placeholder 2"/>
          <p:cNvSpPr>
            <a:spLocks noGrp="1"/>
          </p:cNvSpPr>
          <p:nvPr>
            <p:ph idx="1"/>
          </p:nvPr>
        </p:nvSpPr>
        <p:spPr/>
        <p:txBody>
          <a:bodyPr/>
          <a:lstStyle/>
          <a:p>
            <a:r>
              <a:rPr lang="en-US" dirty="0" smtClean="0"/>
              <a:t>if true, YES-</a:t>
            </a:r>
            <a:r>
              <a:rPr lang="en-US" dirty="0" err="1" smtClean="0"/>
              <a:t>prover</a:t>
            </a:r>
            <a:r>
              <a:rPr lang="en-US" dirty="0" smtClean="0"/>
              <a:t>  has winning strategy,  </a:t>
            </a:r>
            <a:r>
              <a:rPr lang="en-US" dirty="0" err="1" smtClean="0"/>
              <a:t>Skolem</a:t>
            </a:r>
            <a:r>
              <a:rPr lang="en-US" dirty="0" smtClean="0"/>
              <a:t> function</a:t>
            </a:r>
          </a:p>
          <a:p>
            <a:r>
              <a:rPr lang="en-US" dirty="0" smtClean="0"/>
              <a:t>if false, NO-</a:t>
            </a:r>
            <a:r>
              <a:rPr lang="en-US" dirty="0" err="1" smtClean="0"/>
              <a:t>prover</a:t>
            </a:r>
            <a:r>
              <a:rPr lang="en-US" dirty="0" smtClean="0"/>
              <a:t> has winning strategy, </a:t>
            </a:r>
            <a:r>
              <a:rPr lang="en-US" dirty="0" err="1" smtClean="0"/>
              <a:t>Skolem</a:t>
            </a:r>
            <a:r>
              <a:rPr lang="en-US" dirty="0" smtClean="0"/>
              <a:t> function</a:t>
            </a:r>
          </a:p>
          <a:p>
            <a:r>
              <a:rPr lang="en-US" dirty="0" smtClean="0"/>
              <a:t>The </a:t>
            </a:r>
            <a:r>
              <a:rPr lang="en-US" dirty="0" err="1" smtClean="0"/>
              <a:t>prover</a:t>
            </a:r>
            <a:r>
              <a:rPr lang="en-US" dirty="0" smtClean="0"/>
              <a:t> executes the </a:t>
            </a:r>
            <a:r>
              <a:rPr lang="en-US" dirty="0" err="1" smtClean="0"/>
              <a:t>Skolem</a:t>
            </a:r>
            <a:r>
              <a:rPr lang="en-US" dirty="0" smtClean="0"/>
              <a:t> functions and checks who wins.</a:t>
            </a:r>
            <a:endParaRPr lang="en-US" dirty="0"/>
          </a:p>
        </p:txBody>
      </p:sp>
      <p:sp>
        <p:nvSpPr>
          <p:cNvPr id="4" name="Date Placeholder 3"/>
          <p:cNvSpPr>
            <a:spLocks noGrp="1"/>
          </p:cNvSpPr>
          <p:nvPr>
            <p:ph type="dt" sz="half" idx="10"/>
          </p:nvPr>
        </p:nvSpPr>
        <p:spPr/>
        <p:txBody>
          <a:bodyPr/>
          <a:lstStyle/>
          <a:p>
            <a:fld id="{89FBAE32-B731-430A-85AC-3850954C4754}"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72</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lnSpcReduction="10000"/>
          </a:bodyPr>
          <a:lstStyle/>
          <a:p>
            <a:r>
              <a:rPr lang="en-US" dirty="0" smtClean="0"/>
              <a:t>View lab as a language L of all claims that can be formulated in the lab.</a:t>
            </a:r>
          </a:p>
          <a:p>
            <a:r>
              <a:rPr lang="en-US" dirty="0" err="1" smtClean="0"/>
              <a:t>L</a:t>
            </a:r>
            <a:r>
              <a:rPr lang="en-US" baseline="-25000" dirty="0" err="1" smtClean="0"/>
              <a:t>true</a:t>
            </a:r>
            <a:r>
              <a:rPr lang="en-US" baseline="-25000" dirty="0" smtClean="0"/>
              <a:t> </a:t>
            </a:r>
            <a:r>
              <a:rPr lang="en-US" dirty="0" smtClean="0"/>
              <a:t>(</a:t>
            </a:r>
            <a:r>
              <a:rPr lang="en-US" dirty="0" err="1" smtClean="0"/>
              <a:t>L</a:t>
            </a:r>
            <a:r>
              <a:rPr lang="en-US" baseline="-25000" dirty="0" err="1" smtClean="0"/>
              <a:t>false</a:t>
            </a:r>
            <a:r>
              <a:rPr lang="en-US" dirty="0" smtClean="0"/>
              <a:t>) is the set of true (false) claims in L.</a:t>
            </a:r>
          </a:p>
          <a:p>
            <a:r>
              <a:rPr lang="en-US" dirty="0" smtClean="0"/>
              <a:t>There is a set of </a:t>
            </a:r>
            <a:r>
              <a:rPr lang="en-US" dirty="0" err="1" smtClean="0"/>
              <a:t>Skolem</a:t>
            </a:r>
            <a:r>
              <a:rPr lang="en-US" dirty="0" smtClean="0"/>
              <a:t> functions </a:t>
            </a:r>
            <a:r>
              <a:rPr lang="en-US" dirty="0" err="1" smtClean="0"/>
              <a:t>S</a:t>
            </a:r>
            <a:r>
              <a:rPr lang="en-US" baseline="-25000" dirty="0" err="1" smtClean="0"/>
              <a:t>true</a:t>
            </a:r>
            <a:r>
              <a:rPr lang="en-US" baseline="-25000" dirty="0" smtClean="0"/>
              <a:t> </a:t>
            </a:r>
            <a:r>
              <a:rPr lang="en-US" dirty="0" smtClean="0"/>
              <a:t>used to defend claims in </a:t>
            </a:r>
            <a:r>
              <a:rPr lang="en-US" dirty="0" err="1" smtClean="0"/>
              <a:t>L</a:t>
            </a:r>
            <a:r>
              <a:rPr lang="en-US" baseline="-25000" dirty="0" err="1" smtClean="0"/>
              <a:t>true</a:t>
            </a:r>
            <a:r>
              <a:rPr lang="en-US" baseline="-25000" dirty="0" smtClean="0"/>
              <a:t> </a:t>
            </a:r>
            <a:r>
              <a:rPr lang="en-US" dirty="0" smtClean="0"/>
              <a:t>and another set of </a:t>
            </a:r>
            <a:r>
              <a:rPr lang="en-US" dirty="0" err="1" smtClean="0"/>
              <a:t>Skolem</a:t>
            </a:r>
            <a:r>
              <a:rPr lang="en-US" dirty="0" smtClean="0"/>
              <a:t> functions </a:t>
            </a:r>
            <a:r>
              <a:rPr lang="en-US" dirty="0" err="1" smtClean="0"/>
              <a:t>S</a:t>
            </a:r>
            <a:r>
              <a:rPr lang="en-US" baseline="-25000" dirty="0" err="1" smtClean="0"/>
              <a:t>false</a:t>
            </a:r>
            <a:r>
              <a:rPr lang="en-US" baseline="-25000" dirty="0" smtClean="0"/>
              <a:t> </a:t>
            </a:r>
            <a:r>
              <a:rPr lang="en-US" dirty="0" smtClean="0"/>
              <a:t>for </a:t>
            </a:r>
            <a:r>
              <a:rPr lang="en-US" dirty="0" err="1" smtClean="0"/>
              <a:t>L</a:t>
            </a:r>
            <a:r>
              <a:rPr lang="en-US" baseline="-25000" dirty="0" err="1" smtClean="0"/>
              <a:t>false</a:t>
            </a:r>
            <a:r>
              <a:rPr lang="en-US" dirty="0" smtClean="0"/>
              <a:t>.</a:t>
            </a:r>
          </a:p>
          <a:p>
            <a:r>
              <a:rPr lang="en-US" dirty="0" smtClean="0"/>
              <a:t>The burden of demonstrating the correctness of the </a:t>
            </a:r>
            <a:r>
              <a:rPr lang="en-US" dirty="0" err="1" smtClean="0"/>
              <a:t>Skolem</a:t>
            </a:r>
            <a:r>
              <a:rPr lang="en-US" dirty="0" smtClean="0"/>
              <a:t> functions is divided among two users.</a:t>
            </a:r>
          </a:p>
          <a:p>
            <a:endParaRPr lang="en-US" dirty="0"/>
          </a:p>
        </p:txBody>
      </p:sp>
      <p:sp>
        <p:nvSpPr>
          <p:cNvPr id="5" name="Date Placeholder 4"/>
          <p:cNvSpPr>
            <a:spLocks noGrp="1"/>
          </p:cNvSpPr>
          <p:nvPr>
            <p:ph type="dt" sz="half" idx="10"/>
          </p:nvPr>
        </p:nvSpPr>
        <p:spPr/>
        <p:txBody>
          <a:bodyPr/>
          <a:lstStyle/>
          <a:p>
            <a:fld id="{42F23D12-2457-45BF-8203-6E2860ECD7B9}"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73</a:t>
            </a:fld>
            <a:endParaRPr lang="en-US"/>
          </a:p>
        </p:txBody>
      </p:sp>
      <p:sp>
        <p:nvSpPr>
          <p:cNvPr id="7" name="TextBox 6"/>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fontScale="92500"/>
          </a:bodyPr>
          <a:lstStyle/>
          <a:p>
            <a:r>
              <a:rPr lang="en-US" dirty="0" err="1" smtClean="0"/>
              <a:t>S</a:t>
            </a:r>
            <a:r>
              <a:rPr lang="en-US" baseline="-25000" dirty="0" err="1" smtClean="0"/>
              <a:t>true</a:t>
            </a:r>
            <a:r>
              <a:rPr lang="en-US" baseline="-25000" dirty="0" smtClean="0"/>
              <a:t> </a:t>
            </a:r>
            <a:r>
              <a:rPr lang="en-US" dirty="0" smtClean="0"/>
              <a:t>and </a:t>
            </a:r>
            <a:r>
              <a:rPr lang="en-US" dirty="0" err="1" smtClean="0"/>
              <a:t>S</a:t>
            </a:r>
            <a:r>
              <a:rPr lang="en-US" baseline="-25000" dirty="0" err="1" smtClean="0"/>
              <a:t>false</a:t>
            </a:r>
            <a:r>
              <a:rPr lang="en-US" dirty="0" smtClean="0"/>
              <a:t> are certificates that can be used to defend the true and false claims.</a:t>
            </a:r>
          </a:p>
          <a:p>
            <a:r>
              <a:rPr lang="en-US" dirty="0" smtClean="0"/>
              <a:t>A perfect avatar for a claim family is a pair (</a:t>
            </a:r>
            <a:r>
              <a:rPr lang="en-US" dirty="0" err="1" smtClean="0"/>
              <a:t>S</a:t>
            </a:r>
            <a:r>
              <a:rPr lang="en-US" baseline="-25000" dirty="0" err="1" smtClean="0"/>
              <a:t>true</a:t>
            </a:r>
            <a:r>
              <a:rPr lang="en-US" dirty="0" smtClean="0"/>
              <a:t>, </a:t>
            </a:r>
            <a:r>
              <a:rPr lang="en-US" dirty="0" err="1" smtClean="0"/>
              <a:t>S</a:t>
            </a:r>
            <a:r>
              <a:rPr lang="en-US" baseline="-25000" dirty="0" err="1" smtClean="0"/>
              <a:t>false</a:t>
            </a:r>
            <a:r>
              <a:rPr lang="en-US" dirty="0" smtClean="0"/>
              <a:t>), where the position chosen by the avatar is the winner position of SG(c,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a:t>
            </a:r>
          </a:p>
          <a:p>
            <a:r>
              <a:rPr lang="en-US" dirty="0" smtClean="0"/>
              <a:t>An avatar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 applied to a claim c is used to</a:t>
            </a:r>
          </a:p>
          <a:p>
            <a:pPr lvl="1"/>
            <a:r>
              <a:rPr lang="en-US" dirty="0" smtClean="0"/>
              <a:t>take a position on c</a:t>
            </a:r>
          </a:p>
          <a:p>
            <a:pPr lvl="1"/>
            <a:r>
              <a:rPr lang="en-US" dirty="0" smtClean="0"/>
              <a:t>defend the position taken</a:t>
            </a:r>
            <a:endParaRPr lang="en-US" dirty="0"/>
          </a:p>
        </p:txBody>
      </p:sp>
      <p:sp>
        <p:nvSpPr>
          <p:cNvPr id="4" name="Date Placeholder 3"/>
          <p:cNvSpPr>
            <a:spLocks noGrp="1"/>
          </p:cNvSpPr>
          <p:nvPr>
            <p:ph type="dt" sz="half" idx="10"/>
          </p:nvPr>
        </p:nvSpPr>
        <p:spPr/>
        <p:txBody>
          <a:bodyPr/>
          <a:lstStyle/>
          <a:p>
            <a:fld id="{1C9EDDDC-A3D9-4F61-8E12-7D3D30C19E63}"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74</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Avatar for</a:t>
            </a:r>
            <a:br>
              <a:rPr lang="en-US" dirty="0" smtClean="0"/>
            </a:br>
            <a:r>
              <a:rPr lang="en-US" dirty="0" smtClean="0"/>
              <a:t>Saddle Point Lab</a:t>
            </a:r>
            <a:endParaRPr lang="en-US" dirty="0"/>
          </a:p>
        </p:txBody>
      </p:sp>
      <p:sp>
        <p:nvSpPr>
          <p:cNvPr id="3" name="Content Placeholder 2"/>
          <p:cNvSpPr>
            <a:spLocks noGrp="1"/>
          </p:cNvSpPr>
          <p:nvPr>
            <p:ph idx="1"/>
          </p:nvPr>
        </p:nvSpPr>
        <p:spPr/>
        <p:txBody>
          <a:bodyPr/>
          <a:lstStyle/>
          <a:p>
            <a:r>
              <a:rPr lang="en-US" dirty="0" smtClean="0"/>
              <a:t>Defending </a:t>
            </a:r>
            <a:r>
              <a:rPr lang="en-US" dirty="0" err="1" smtClean="0"/>
              <a:t>SaddlePoint</a:t>
            </a:r>
            <a:r>
              <a:rPr lang="en-US" dirty="0" smtClean="0"/>
              <a:t>(c)</a:t>
            </a:r>
          </a:p>
          <a:p>
            <a:pPr lvl="1"/>
            <a:r>
              <a:rPr lang="en-US" dirty="0" smtClean="0"/>
              <a:t>if </a:t>
            </a:r>
            <a:r>
              <a:rPr lang="en-US" dirty="0" err="1" smtClean="0"/>
              <a:t>SaddlePoint</a:t>
            </a:r>
            <a:r>
              <a:rPr lang="en-US" dirty="0" smtClean="0"/>
              <a:t>(c) </a:t>
            </a:r>
          </a:p>
          <a:p>
            <a:pPr lvl="2"/>
            <a:r>
              <a:rPr lang="en-US" dirty="0" smtClean="0"/>
              <a:t>use </a:t>
            </a:r>
            <a:r>
              <a:rPr lang="en-US" dirty="0" err="1" smtClean="0"/>
              <a:t>S</a:t>
            </a:r>
            <a:r>
              <a:rPr lang="en-US" baseline="-25000" dirty="0" err="1" smtClean="0"/>
              <a:t>true</a:t>
            </a:r>
            <a:r>
              <a:rPr lang="en-US" dirty="0" smtClean="0"/>
              <a:t>: when given an x, construct y</a:t>
            </a:r>
          </a:p>
          <a:p>
            <a:pPr lvl="2"/>
            <a:r>
              <a:rPr lang="en-US" dirty="0" smtClean="0"/>
              <a:t>else use </a:t>
            </a:r>
            <a:r>
              <a:rPr lang="en-US" dirty="0" err="1" smtClean="0"/>
              <a:t>S</a:t>
            </a:r>
            <a:r>
              <a:rPr lang="en-US" baseline="-25000" dirty="0" err="1" smtClean="0"/>
              <a:t>false</a:t>
            </a:r>
            <a:r>
              <a:rPr lang="en-US" dirty="0" smtClean="0"/>
              <a:t>: construct x </a:t>
            </a:r>
          </a:p>
          <a:p>
            <a:r>
              <a:rPr lang="en-US" dirty="0" smtClean="0"/>
              <a:t>From now on: we assume that labs are well understood: we can write avatars.</a:t>
            </a:r>
          </a:p>
          <a:p>
            <a:r>
              <a:rPr lang="en-US" dirty="0" smtClean="0"/>
              <a:t>Issue: In practice the avatars may be buggy.</a:t>
            </a:r>
            <a:endParaRPr lang="en-US" dirty="0"/>
          </a:p>
        </p:txBody>
      </p:sp>
      <p:sp>
        <p:nvSpPr>
          <p:cNvPr id="4" name="Date Placeholder 3"/>
          <p:cNvSpPr>
            <a:spLocks noGrp="1"/>
          </p:cNvSpPr>
          <p:nvPr>
            <p:ph type="dt" sz="half" idx="10"/>
          </p:nvPr>
        </p:nvSpPr>
        <p:spPr/>
        <p:txBody>
          <a:bodyPr/>
          <a:lstStyle/>
          <a:p>
            <a:fld id="{CF97DF12-22C6-49B2-86E5-E736048A868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75</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claim</a:t>
            </a:r>
            <a:endParaRPr lang="en-US" dirty="0"/>
          </a:p>
        </p:txBody>
      </p:sp>
      <p:graphicFrame>
        <p:nvGraphicFramePr>
          <p:cNvPr id="6" name="Content Placeholder 5"/>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800" dirty="0" smtClean="0"/>
                        <a:t>player1/player2</a:t>
                      </a:r>
                      <a:endParaRPr lang="en-US" sz="1800" dirty="0"/>
                    </a:p>
                  </a:txBody>
                  <a:tcPr/>
                </a:tc>
                <a:tc>
                  <a:txBody>
                    <a:bodyPr/>
                    <a:lstStyle/>
                    <a:p>
                      <a:r>
                        <a:rPr lang="en-US" sz="1800" dirty="0" smtClean="0"/>
                        <a:t>correct TP</a:t>
                      </a:r>
                      <a:endParaRPr lang="en-US" sz="1800" dirty="0"/>
                    </a:p>
                  </a:txBody>
                  <a:tcPr/>
                </a:tc>
                <a:tc>
                  <a:txBody>
                    <a:bodyPr/>
                    <a:lstStyle/>
                    <a:p>
                      <a:r>
                        <a:rPr lang="en-US" sz="1800" dirty="0" smtClean="0"/>
                        <a:t>correct </a:t>
                      </a:r>
                      <a:r>
                        <a:rPr lang="en-US" sz="1800" dirty="0" err="1" smtClean="0"/>
                        <a:t>S</a:t>
                      </a:r>
                      <a:r>
                        <a:rPr lang="en-US" sz="1800" baseline="-25000" dirty="0" err="1" smtClean="0"/>
                        <a:t>true</a:t>
                      </a:r>
                      <a:endParaRPr lang="en-US" sz="1800" dirty="0"/>
                    </a:p>
                  </a:txBody>
                  <a:tcPr/>
                </a:tc>
                <a:tc>
                  <a:txBody>
                    <a:bodyPr/>
                    <a:lstStyle/>
                    <a:p>
                      <a:r>
                        <a:rPr lang="en-US" sz="1800" dirty="0" smtClean="0"/>
                        <a:t>incorrect </a:t>
                      </a:r>
                      <a:r>
                        <a:rPr lang="en-US" sz="1800" dirty="0" err="1" smtClean="0"/>
                        <a:t>S</a:t>
                      </a:r>
                      <a:r>
                        <a:rPr lang="en-US" sz="1800" baseline="-25000" dirty="0" err="1" smtClean="0"/>
                        <a:t>false</a:t>
                      </a:r>
                      <a:endParaRPr lang="en-US" sz="1800" dirty="0"/>
                    </a:p>
                  </a:txBody>
                  <a:tcPr/>
                </a:tc>
              </a:tr>
              <a:tr h="370840">
                <a:tc>
                  <a:txBody>
                    <a:bodyPr/>
                    <a:lstStyle/>
                    <a:p>
                      <a:r>
                        <a:rPr lang="en-US" sz="1800" dirty="0" smtClean="0"/>
                        <a:t>correct TP</a:t>
                      </a:r>
                      <a:endParaRPr lang="en-US" sz="1800" dirty="0"/>
                    </a:p>
                  </a:txBody>
                  <a:tcPr/>
                </a:tc>
                <a:tc>
                  <a:txBody>
                    <a:bodyPr/>
                    <a:lstStyle/>
                    <a:p>
                      <a:r>
                        <a:rPr lang="en-US" sz="1800" dirty="0" smtClean="0"/>
                        <a:t>same correct pos.</a:t>
                      </a:r>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correct </a:t>
                      </a:r>
                      <a:r>
                        <a:rPr lang="en-US" sz="1800" dirty="0" err="1" smtClean="0"/>
                        <a:t>S</a:t>
                      </a:r>
                      <a:r>
                        <a:rPr lang="en-US" sz="1800" baseline="-25000" dirty="0" err="1" smtClean="0"/>
                        <a:t>true</a:t>
                      </a:r>
                      <a:endParaRPr lang="en-US" sz="1800" dirty="0" smtClean="0"/>
                    </a:p>
                  </a:txBody>
                  <a:tcPr/>
                </a:tc>
                <a:tc>
                  <a:txBody>
                    <a:bodyPr/>
                    <a:lstStyle/>
                    <a:p>
                      <a:endParaRPr lang="en-US" sz="1800" dirty="0"/>
                    </a:p>
                  </a:txBody>
                  <a:tcPr/>
                </a:tc>
                <a:tc>
                  <a:txBody>
                    <a:bodyPr/>
                    <a:lstStyle/>
                    <a:p>
                      <a:endParaRPr lang="en-US" sz="1800" dirty="0"/>
                    </a:p>
                  </a:txBody>
                  <a:tcPr/>
                </a:tc>
                <a:tc>
                  <a:txBody>
                    <a:bodyPr/>
                    <a:lstStyle/>
                    <a:p>
                      <a:r>
                        <a:rPr lang="en-US" sz="1800" dirty="0" smtClean="0"/>
                        <a:t>correct defense</a:t>
                      </a:r>
                      <a:endParaRPr lang="en-US" sz="1800" dirty="0"/>
                    </a:p>
                  </a:txBody>
                  <a:tcPr/>
                </a:tc>
              </a:tr>
              <a:tr h="370840">
                <a:tc>
                  <a:txBody>
                    <a:bodyPr/>
                    <a:lstStyle/>
                    <a:p>
                      <a:r>
                        <a:rPr lang="en-US" sz="1800" dirty="0" smtClean="0"/>
                        <a:t>incorrect </a:t>
                      </a:r>
                      <a:r>
                        <a:rPr lang="en-US" sz="1800" dirty="0" err="1" smtClean="0"/>
                        <a:t>S</a:t>
                      </a:r>
                      <a:r>
                        <a:rPr lang="en-US" sz="1800" baseline="-25000" dirty="0" err="1" smtClean="0"/>
                        <a:t>false</a:t>
                      </a:r>
                      <a:endParaRPr lang="en-US" sz="1800" dirty="0"/>
                    </a:p>
                  </a:txBody>
                  <a:tcPr/>
                </a:tc>
                <a:tc>
                  <a:txBody>
                    <a:bodyPr/>
                    <a:lstStyle/>
                    <a:p>
                      <a:endParaRPr lang="en-US" sz="1800" dirty="0"/>
                    </a:p>
                  </a:txBody>
                  <a:tcPr/>
                </a:tc>
                <a:tc>
                  <a:txBody>
                    <a:bodyPr/>
                    <a:lstStyle/>
                    <a:p>
                      <a:r>
                        <a:rPr lang="en-US" sz="1800" dirty="0" smtClean="0"/>
                        <a:t>correct defense</a:t>
                      </a:r>
                      <a:endParaRPr lang="en-US" sz="1800" dirty="0"/>
                    </a:p>
                  </a:txBody>
                  <a:tcPr/>
                </a:tc>
                <a:tc>
                  <a:txBody>
                    <a:bodyPr/>
                    <a:lstStyle/>
                    <a:p>
                      <a:endParaRPr lang="en-US" sz="1800" dirty="0"/>
                    </a:p>
                  </a:txBody>
                  <a:tcPr/>
                </a:tc>
              </a:tr>
            </a:tbl>
          </a:graphicData>
        </a:graphic>
      </p:graphicFrame>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76</a:t>
            </a:fld>
            <a:endParaRPr lang="en-US"/>
          </a:p>
        </p:txBody>
      </p:sp>
      <p:sp>
        <p:nvSpPr>
          <p:cNvPr id="7" name="TextBox 6"/>
          <p:cNvSpPr txBox="1"/>
          <p:nvPr/>
        </p:nvSpPr>
        <p:spPr>
          <a:xfrm>
            <a:off x="533406" y="3581406"/>
            <a:ext cx="5306889" cy="936313"/>
          </a:xfrm>
          <a:prstGeom prst="rect">
            <a:avLst/>
          </a:prstGeom>
          <a:noFill/>
        </p:spPr>
        <p:txBody>
          <a:bodyPr wrap="none" lIns="91411" tIns="45706" rIns="91411" bIns="45706" rtlCol="0">
            <a:spAutoFit/>
          </a:bodyPr>
          <a:lstStyle/>
          <a:p>
            <a:r>
              <a:rPr lang="en-US" dirty="0" smtClean="0"/>
              <a:t>Both players have problems with refuting false claims.</a:t>
            </a:r>
          </a:p>
          <a:p>
            <a:r>
              <a:rPr lang="en-US" dirty="0" smtClean="0"/>
              <a:t>True claims will be defended properly.</a:t>
            </a:r>
          </a:p>
          <a:p>
            <a:r>
              <a:rPr lang="en-US" dirty="0" smtClean="0"/>
              <a:t>False claims could be refuted incorrectly.</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claim</a:t>
            </a:r>
            <a:endParaRPr lang="en-US" dirty="0"/>
          </a:p>
        </p:txBody>
      </p:sp>
      <p:graphicFrame>
        <p:nvGraphicFramePr>
          <p:cNvPr id="6" name="Content Placeholder 5"/>
          <p:cNvGraphicFramePr>
            <a:graphicFrameLocks noGrp="1"/>
          </p:cNvGraphicFramePr>
          <p:nvPr>
            <p:ph idx="1"/>
          </p:nvPr>
        </p:nvGraphicFramePr>
        <p:xfrm>
          <a:off x="304800" y="1600200"/>
          <a:ext cx="8610600" cy="1483360"/>
        </p:xfrm>
        <a:graphic>
          <a:graphicData uri="http://schemas.openxmlformats.org/drawingml/2006/table">
            <a:tbl>
              <a:tblPr firstRow="1" bandRow="1">
                <a:tableStyleId>{5C22544A-7EE6-4342-B048-85BDC9FD1C3A}</a:tableStyleId>
              </a:tblPr>
              <a:tblGrid>
                <a:gridCol w="2152650"/>
                <a:gridCol w="2152650"/>
                <a:gridCol w="2152650"/>
                <a:gridCol w="2152650"/>
              </a:tblGrid>
              <a:tr h="370840">
                <a:tc>
                  <a:txBody>
                    <a:bodyPr/>
                    <a:lstStyle/>
                    <a:p>
                      <a:r>
                        <a:rPr lang="en-US" sz="1800" dirty="0" smtClean="0"/>
                        <a:t>player1/player2</a:t>
                      </a:r>
                      <a:endParaRPr lang="en-US" sz="1800" dirty="0"/>
                    </a:p>
                  </a:txBody>
                  <a:tcPr/>
                </a:tc>
                <a:tc>
                  <a:txBody>
                    <a:bodyPr/>
                    <a:lstStyle/>
                    <a:p>
                      <a:r>
                        <a:rPr lang="en-US" sz="1800" dirty="0" smtClean="0"/>
                        <a:t>correct TP</a:t>
                      </a:r>
                      <a:endParaRPr lang="en-US" sz="1800" dirty="0"/>
                    </a:p>
                  </a:txBody>
                  <a:tcPr/>
                </a:tc>
                <a:tc>
                  <a:txBody>
                    <a:bodyPr/>
                    <a:lstStyle/>
                    <a:p>
                      <a:r>
                        <a:rPr lang="en-US" sz="1800" dirty="0" smtClean="0"/>
                        <a:t>correct </a:t>
                      </a:r>
                      <a:r>
                        <a:rPr lang="en-US" sz="1800" dirty="0" err="1" smtClean="0"/>
                        <a:t>S</a:t>
                      </a:r>
                      <a:r>
                        <a:rPr lang="en-US" sz="1800" baseline="-25000" dirty="0" err="1" smtClean="0"/>
                        <a:t>true</a:t>
                      </a:r>
                      <a:endParaRPr lang="en-US" sz="1800" dirty="0"/>
                    </a:p>
                  </a:txBody>
                  <a:tcPr/>
                </a:tc>
                <a:tc>
                  <a:txBody>
                    <a:bodyPr/>
                    <a:lstStyle/>
                    <a:p>
                      <a:r>
                        <a:rPr lang="en-US" sz="1800" dirty="0" smtClean="0"/>
                        <a:t>incorrect </a:t>
                      </a:r>
                      <a:r>
                        <a:rPr lang="en-US" sz="1800" dirty="0" err="1" smtClean="0"/>
                        <a:t>S</a:t>
                      </a:r>
                      <a:r>
                        <a:rPr lang="en-US" sz="1800" baseline="-25000" dirty="0" err="1" smtClean="0"/>
                        <a:t>false</a:t>
                      </a:r>
                      <a:endParaRPr lang="en-US" sz="1800" dirty="0"/>
                    </a:p>
                  </a:txBody>
                  <a:tcPr/>
                </a:tc>
              </a:tr>
              <a:tr h="370840">
                <a:tc>
                  <a:txBody>
                    <a:bodyPr/>
                    <a:lstStyle/>
                    <a:p>
                      <a:r>
                        <a:rPr lang="en-US" sz="1800" dirty="0" smtClean="0"/>
                        <a:t>correct TP</a:t>
                      </a:r>
                      <a:endParaRPr lang="en-US" sz="1800" dirty="0"/>
                    </a:p>
                  </a:txBody>
                  <a:tcPr/>
                </a:tc>
                <a:tc>
                  <a:txBody>
                    <a:bodyPr/>
                    <a:lstStyle/>
                    <a:p>
                      <a:r>
                        <a:rPr lang="en-US" sz="1800" dirty="0" smtClean="0"/>
                        <a:t>same correct pos.</a:t>
                      </a:r>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correct </a:t>
                      </a:r>
                      <a:r>
                        <a:rPr lang="en-US" sz="1800" dirty="0" err="1" smtClean="0"/>
                        <a:t>S</a:t>
                      </a:r>
                      <a:r>
                        <a:rPr lang="en-US" sz="1800" baseline="-25000" dirty="0" err="1" smtClean="0"/>
                        <a:t>true</a:t>
                      </a:r>
                      <a:endParaRPr lang="en-US" sz="1800" dirty="0" smtClean="0"/>
                    </a:p>
                  </a:txBody>
                  <a:tcPr/>
                </a:tc>
                <a:tc>
                  <a:txBody>
                    <a:bodyPr/>
                    <a:lstStyle/>
                    <a:p>
                      <a:endParaRPr lang="en-US" sz="1800" dirty="0"/>
                    </a:p>
                  </a:txBody>
                  <a:tcPr/>
                </a:tc>
                <a:tc>
                  <a:txBody>
                    <a:bodyPr/>
                    <a:lstStyle/>
                    <a:p>
                      <a:endParaRPr lang="en-US" sz="1800" dirty="0"/>
                    </a:p>
                  </a:txBody>
                  <a:tcPr/>
                </a:tc>
                <a:tc>
                  <a:txBody>
                    <a:bodyPr/>
                    <a:lstStyle/>
                    <a:p>
                      <a:r>
                        <a:rPr lang="en-US" sz="1800" dirty="0" smtClean="0"/>
                        <a:t>incorrect refutation?</a:t>
                      </a:r>
                      <a:endParaRPr lang="en-US" sz="1800" dirty="0"/>
                    </a:p>
                  </a:txBody>
                  <a:tcPr/>
                </a:tc>
              </a:tr>
              <a:tr h="370840">
                <a:tc>
                  <a:txBody>
                    <a:bodyPr/>
                    <a:lstStyle/>
                    <a:p>
                      <a:r>
                        <a:rPr lang="en-US" sz="1800" dirty="0" smtClean="0"/>
                        <a:t>incorrect </a:t>
                      </a:r>
                      <a:r>
                        <a:rPr lang="en-US" sz="1800" dirty="0" err="1" smtClean="0"/>
                        <a:t>S</a:t>
                      </a:r>
                      <a:r>
                        <a:rPr lang="en-US" sz="1800" baseline="-25000" dirty="0" err="1" smtClean="0"/>
                        <a:t>false</a:t>
                      </a:r>
                      <a:endParaRPr lang="en-US" sz="1800" dirty="0"/>
                    </a:p>
                  </a:txBody>
                  <a:tcPr/>
                </a:tc>
                <a:tc>
                  <a:txBody>
                    <a:bodyPr/>
                    <a:lstStyle/>
                    <a:p>
                      <a:endParaRPr lang="en-US" sz="1800" dirty="0"/>
                    </a:p>
                  </a:txBody>
                  <a:tcPr/>
                </a:tc>
                <a:tc>
                  <a:txBody>
                    <a:bodyPr/>
                    <a:lstStyle/>
                    <a:p>
                      <a:r>
                        <a:rPr lang="en-US" sz="1800" dirty="0" smtClean="0"/>
                        <a:t>incorrect</a:t>
                      </a:r>
                      <a:r>
                        <a:rPr lang="en-US" sz="1800" baseline="0" dirty="0" smtClean="0"/>
                        <a:t> refutation?</a:t>
                      </a:r>
                      <a:endParaRPr lang="en-US" sz="1800" dirty="0"/>
                    </a:p>
                  </a:txBody>
                  <a:tcPr/>
                </a:tc>
                <a:tc>
                  <a:txBody>
                    <a:bodyPr/>
                    <a:lstStyle/>
                    <a:p>
                      <a:endParaRPr lang="en-US" sz="1800" dirty="0"/>
                    </a:p>
                  </a:txBody>
                  <a:tcPr/>
                </a:tc>
              </a:tr>
            </a:tbl>
          </a:graphicData>
        </a:graphic>
      </p:graphicFrame>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77</a:t>
            </a:fld>
            <a:endParaRPr lang="en-US"/>
          </a:p>
        </p:txBody>
      </p:sp>
      <p:sp>
        <p:nvSpPr>
          <p:cNvPr id="7" name="TextBox 6"/>
          <p:cNvSpPr txBox="1"/>
          <p:nvPr/>
        </p:nvSpPr>
        <p:spPr>
          <a:xfrm>
            <a:off x="533406" y="3581406"/>
            <a:ext cx="5306889" cy="936313"/>
          </a:xfrm>
          <a:prstGeom prst="rect">
            <a:avLst/>
          </a:prstGeom>
          <a:noFill/>
        </p:spPr>
        <p:txBody>
          <a:bodyPr wrap="none" lIns="91411" tIns="45706" rIns="91411" bIns="45706" rtlCol="0">
            <a:spAutoFit/>
          </a:bodyPr>
          <a:lstStyle/>
          <a:p>
            <a:r>
              <a:rPr lang="en-US" dirty="0" smtClean="0"/>
              <a:t>Both players have problems with refuting false claims.</a:t>
            </a:r>
          </a:p>
          <a:p>
            <a:r>
              <a:rPr lang="en-US" dirty="0" smtClean="0"/>
              <a:t>True claims will be defended properly.</a:t>
            </a:r>
          </a:p>
          <a:p>
            <a:r>
              <a:rPr lang="en-US" dirty="0" smtClean="0"/>
              <a:t>False claims could be refuted incorrectly.</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Evaluation</a:t>
            </a:r>
            <a:endParaRPr lang="en-US" dirty="0"/>
          </a:p>
        </p:txBody>
      </p:sp>
      <p:sp>
        <p:nvSpPr>
          <p:cNvPr id="3" name="Text Placeholder 2"/>
          <p:cNvSpPr>
            <a:spLocks noGrp="1"/>
          </p:cNvSpPr>
          <p:nvPr>
            <p:ph type="body" idx="1"/>
          </p:nvPr>
        </p:nvSpPr>
        <p:spPr/>
        <p:txBody>
          <a:bodyPr/>
          <a:lstStyle/>
          <a:p>
            <a:r>
              <a:rPr lang="en-US" dirty="0" smtClean="0"/>
              <a:t>Vote</a:t>
            </a:r>
          </a:p>
          <a:p>
            <a:pPr lvl="1"/>
            <a:r>
              <a:rPr lang="en-US" dirty="0" smtClean="0"/>
              <a:t>Verifier, Falsifier</a:t>
            </a:r>
          </a:p>
          <a:p>
            <a:pPr lvl="2"/>
            <a:r>
              <a:rPr lang="en-US" dirty="0" smtClean="0"/>
              <a:t>wins: amplifies vote</a:t>
            </a:r>
          </a:p>
          <a:p>
            <a:pPr lvl="2"/>
            <a:r>
              <a:rPr lang="en-US" dirty="0" smtClean="0"/>
              <a:t>loses: weakens vote</a:t>
            </a:r>
          </a:p>
          <a:p>
            <a:pPr>
              <a:buNone/>
            </a:pPr>
            <a:endParaRPr lang="en-US" dirty="0" smtClean="0"/>
          </a:p>
          <a:p>
            <a:pPr lvl="2"/>
            <a:endParaRPr lang="en-US"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7388"/>
            <a:ext cx="7924800" cy="680322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and Clever Constructions</a:t>
            </a:r>
            <a:endParaRPr lang="en-US" dirty="0"/>
          </a:p>
        </p:txBody>
      </p:sp>
      <p:sp>
        <p:nvSpPr>
          <p:cNvPr id="3" name="Content Placeholder 2"/>
          <p:cNvSpPr>
            <a:spLocks noGrp="1"/>
          </p:cNvSpPr>
          <p:nvPr>
            <p:ph idx="1"/>
          </p:nvPr>
        </p:nvSpPr>
        <p:spPr/>
        <p:txBody>
          <a:bodyPr>
            <a:normAutofit lnSpcReduction="10000"/>
          </a:bodyPr>
          <a:lstStyle/>
          <a:p>
            <a:r>
              <a:rPr lang="en-US" dirty="0" smtClean="0"/>
              <a:t>We are not just interested in WHETHER a claim is true but also WHY it is true.</a:t>
            </a:r>
          </a:p>
          <a:p>
            <a:r>
              <a:rPr lang="en-US" dirty="0" smtClean="0"/>
              <a:t>We are NOT asking for a PROOF why a claim is true but for a constructive demonstration that the claim is true.</a:t>
            </a:r>
          </a:p>
          <a:p>
            <a:r>
              <a:rPr lang="en-US" dirty="0" smtClean="0"/>
              <a:t>Having a proof is ideal but is not required for supporting a claim. It is enough knowing the CLEVER CONSTRUCTIONS without having a proof why they work.</a:t>
            </a:r>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8</a:t>
            </a:fld>
            <a:endParaRPr lang="en-US">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7388"/>
            <a:ext cx="7924800" cy="6803226"/>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8229600" cy="914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2514600" y="1066800"/>
            <a:ext cx="3005700" cy="1143000"/>
          </a:xfrm>
          <a:prstGeom prst="rect">
            <a:avLst/>
          </a:prstGeom>
          <a:noFill/>
          <a:ln>
            <a:solidFill>
              <a:schemeClr val="tx1"/>
            </a:solidFill>
          </a:ln>
        </p:spPr>
        <p:txBody>
          <a:bodyPr lIns="91397" tIns="91397" rIns="91397" bIns="91397" anchor="t" anchorCtr="0">
            <a:noAutofit/>
          </a:bodyPr>
          <a:lstStyle/>
          <a:p>
            <a:pPr>
              <a:buNone/>
            </a:pPr>
            <a:r>
              <a:rPr lang="en" sz="3000" dirty="0"/>
              <a:t>Pose a </a:t>
            </a:r>
            <a:r>
              <a:rPr lang="en" sz="3000" dirty="0" smtClean="0"/>
              <a:t>Question:Owner</a:t>
            </a:r>
            <a:endParaRPr lang="en" sz="3000" dirty="0"/>
          </a:p>
        </p:txBody>
      </p:sp>
      <p:sp>
        <p:nvSpPr>
          <p:cNvPr id="25" name="Shape 25"/>
          <p:cNvSpPr txBox="1"/>
          <p:nvPr/>
        </p:nvSpPr>
        <p:spPr>
          <a:xfrm>
            <a:off x="5257800" y="3048006"/>
            <a:ext cx="2824500" cy="1065425"/>
          </a:xfrm>
          <a:prstGeom prst="rect">
            <a:avLst/>
          </a:prstGeom>
          <a:noFill/>
          <a:ln>
            <a:solidFill>
              <a:schemeClr val="tx1"/>
            </a:solidFill>
          </a:ln>
        </p:spPr>
        <p:txBody>
          <a:bodyPr lIns="91397" tIns="91397" rIns="91397" bIns="91397" anchor="t" anchorCtr="0">
            <a:noAutofit/>
          </a:bodyPr>
          <a:lstStyle/>
          <a:p>
            <a:pPr lvl="0" rtl="0">
              <a:buNone/>
            </a:pPr>
            <a:r>
              <a:rPr lang="en" sz="3000" dirty="0" smtClean="0"/>
              <a:t>Design</a:t>
            </a:r>
          </a:p>
          <a:p>
            <a:pPr lvl="0" rtl="0">
              <a:buNone/>
            </a:pPr>
            <a:r>
              <a:rPr lang="en" sz="3000" dirty="0" smtClean="0"/>
              <a:t>Experiments</a:t>
            </a:r>
          </a:p>
          <a:p>
            <a:pPr lvl="0" rtl="0">
              <a:buNone/>
            </a:pPr>
            <a:endParaRPr lang="en" sz="3000" dirty="0"/>
          </a:p>
        </p:txBody>
      </p:sp>
      <p:sp>
        <p:nvSpPr>
          <p:cNvPr id="26" name="Shape 26"/>
          <p:cNvSpPr txBox="1"/>
          <p:nvPr/>
        </p:nvSpPr>
        <p:spPr>
          <a:xfrm>
            <a:off x="2514606" y="3352800"/>
            <a:ext cx="2355599" cy="11430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3000" dirty="0"/>
              <a:t>Find a </a:t>
            </a:r>
            <a:r>
              <a:rPr lang="en" sz="3000" dirty="0" smtClean="0"/>
              <a:t>Solution</a:t>
            </a:r>
            <a:endParaRPr lang="en" sz="3000" dirty="0"/>
          </a:p>
          <a:p>
            <a:endParaRPr dirty="0"/>
          </a:p>
        </p:txBody>
      </p:sp>
      <p:sp>
        <p:nvSpPr>
          <p:cNvPr id="27" name="Shape 27"/>
          <p:cNvSpPr txBox="1"/>
          <p:nvPr/>
        </p:nvSpPr>
        <p:spPr>
          <a:xfrm>
            <a:off x="152406" y="4724400"/>
            <a:ext cx="2355599" cy="1143000"/>
          </a:xfrm>
          <a:prstGeom prst="rect">
            <a:avLst/>
          </a:prstGeom>
          <a:noFill/>
          <a:ln>
            <a:solidFill>
              <a:schemeClr val="tx1"/>
            </a:solidFill>
          </a:ln>
        </p:spPr>
        <p:txBody>
          <a:bodyPr lIns="91397" tIns="91397" rIns="91397" bIns="91397" anchor="t" anchorCtr="0">
            <a:noAutofit/>
          </a:bodyPr>
          <a:lstStyle/>
          <a:p>
            <a:pPr lvl="0" rtl="0">
              <a:buNone/>
            </a:pPr>
            <a:r>
              <a:rPr lang="en" sz="3000" dirty="0"/>
              <a:t>Evaluate </a:t>
            </a:r>
            <a:r>
              <a:rPr lang="en" sz="3000" dirty="0" smtClean="0"/>
              <a:t>Results</a:t>
            </a:r>
            <a:endParaRPr lang="en" sz="3000" dirty="0"/>
          </a:p>
        </p:txBody>
      </p:sp>
      <p:cxnSp>
        <p:nvCxnSpPr>
          <p:cNvPr id="28" name="Shape 28"/>
          <p:cNvCxnSpPr>
            <a:stCxn id="24" idx="2"/>
            <a:endCxn id="25" idx="0"/>
          </p:cNvCxnSpPr>
          <p:nvPr/>
        </p:nvCxnSpPr>
        <p:spPr>
          <a:xfrm>
            <a:off x="4017451" y="2209801"/>
            <a:ext cx="2652600" cy="8382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692401" y="2209800"/>
            <a:ext cx="32505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flipV="1">
            <a:off x="5520300" y="1638300"/>
            <a:ext cx="651900" cy="762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419600" y="5486400"/>
            <a:ext cx="3657600" cy="990600"/>
          </a:xfrm>
          <a:prstGeom prst="rect">
            <a:avLst/>
          </a:prstGeom>
          <a:noFill/>
          <a:ln>
            <a:solidFill>
              <a:schemeClr val="tx1"/>
            </a:solidFill>
          </a:ln>
        </p:spPr>
        <p:txBody>
          <a:bodyPr lIns="91397" tIns="91397" rIns="91397" bIns="91397" anchor="t" anchorCtr="0">
            <a:noAutofit/>
          </a:bodyPr>
          <a:lstStyle/>
          <a:p>
            <a:pPr>
              <a:buNone/>
            </a:pPr>
            <a:r>
              <a:rPr lang="en" sz="3000" dirty="0"/>
              <a:t>Run </a:t>
            </a:r>
            <a:endParaRPr lang="en" sz="3000" dirty="0" smtClean="0"/>
          </a:p>
          <a:p>
            <a:pPr>
              <a:buNone/>
            </a:pPr>
            <a:r>
              <a:rPr lang="en" sz="3000" dirty="0" smtClean="0"/>
              <a:t>Experiments</a:t>
            </a:r>
            <a:endParaRPr lang="en" sz="3000" dirty="0"/>
          </a:p>
        </p:txBody>
      </p:sp>
      <p:cxnSp>
        <p:nvCxnSpPr>
          <p:cNvPr id="33" name="Shape 33"/>
          <p:cNvCxnSpPr>
            <a:stCxn id="25" idx="2"/>
            <a:endCxn id="32" idx="0"/>
          </p:cNvCxnSpPr>
          <p:nvPr/>
        </p:nvCxnSpPr>
        <p:spPr>
          <a:xfrm flipH="1">
            <a:off x="6248400" y="4113426"/>
            <a:ext cx="421650" cy="1372975"/>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2"/>
            <a:endCxn id="32" idx="0"/>
          </p:cNvCxnSpPr>
          <p:nvPr/>
        </p:nvCxnSpPr>
        <p:spPr>
          <a:xfrm>
            <a:off x="3692400" y="4495800"/>
            <a:ext cx="2556000" cy="9906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2"/>
          </p:cNvCxnSpPr>
          <p:nvPr/>
        </p:nvCxnSpPr>
        <p:spPr>
          <a:xfrm flipH="1" flipV="1">
            <a:off x="1330200" y="5867400"/>
            <a:ext cx="3089400" cy="11430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6172200" y="1143000"/>
            <a:ext cx="2743200" cy="1143000"/>
          </a:xfrm>
          <a:prstGeom prst="rect">
            <a:avLst/>
          </a:prstGeom>
          <a:noFill/>
          <a:ln>
            <a:solidFill>
              <a:schemeClr val="tx1"/>
            </a:solidFill>
          </a:ln>
        </p:spPr>
        <p:txBody>
          <a:bodyPr lIns="91397" tIns="91397" rIns="91397" bIns="91397" anchor="t" anchorCtr="0">
            <a:noAutofit/>
          </a:bodyPr>
          <a:lstStyle/>
          <a:p>
            <a:pPr lvl="0" rtl="0">
              <a:buNone/>
            </a:pPr>
            <a:r>
              <a:rPr lang="en" sz="3000" dirty="0"/>
              <a:t>Evaluate </a:t>
            </a:r>
            <a:r>
              <a:rPr lang="en" sz="3000" dirty="0" smtClean="0"/>
              <a:t>Results:Owner</a:t>
            </a:r>
            <a:endParaRPr lang="en" sz="3000" dirty="0"/>
          </a:p>
        </p:txBody>
      </p:sp>
      <p:cxnSp>
        <p:nvCxnSpPr>
          <p:cNvPr id="36" name="Shape 36"/>
          <p:cNvCxnSpPr>
            <a:stCxn id="32" idx="3"/>
            <a:endCxn id="31" idx="3"/>
          </p:cNvCxnSpPr>
          <p:nvPr/>
        </p:nvCxnSpPr>
        <p:spPr>
          <a:xfrm flipV="1">
            <a:off x="8077200" y="1714500"/>
            <a:ext cx="838200" cy="42672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1"/>
          </p:cNvCxnSpPr>
          <p:nvPr/>
        </p:nvCxnSpPr>
        <p:spPr>
          <a:xfrm flipV="1">
            <a:off x="1330200" y="3924300"/>
            <a:ext cx="1184400" cy="8001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6670050" y="2286000"/>
            <a:ext cx="873750" cy="76200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152400" y="2286000"/>
            <a:ext cx="2362200" cy="762000"/>
          </a:xfrm>
          <a:prstGeom prst="rect">
            <a:avLst/>
          </a:prstGeom>
          <a:noFill/>
          <a:ln>
            <a:solidFill>
              <a:schemeClr val="tx1"/>
            </a:solidFill>
          </a:ln>
        </p:spPr>
        <p:txBody>
          <a:bodyPr lIns="91397" tIns="91397" rIns="91397" bIns="91397" anchor="t" anchorCtr="0">
            <a:noAutofit/>
          </a:bodyPr>
          <a:lstStyle/>
          <a:p>
            <a:pPr lvl="0"/>
            <a:r>
              <a:rPr lang="en" sz="2000" dirty="0"/>
              <a:t>Pose a </a:t>
            </a:r>
            <a:r>
              <a:rPr lang="en" sz="2000" dirty="0" smtClean="0"/>
              <a:t>Different </a:t>
            </a:r>
          </a:p>
          <a:p>
            <a:pPr lvl="0"/>
            <a:r>
              <a:rPr lang="en" sz="2000" dirty="0" smtClean="0"/>
              <a:t>Question as Owner</a:t>
            </a:r>
            <a:endParaRPr lang="en" sz="2000" dirty="0"/>
          </a:p>
        </p:txBody>
      </p:sp>
      <p:cxnSp>
        <p:nvCxnSpPr>
          <p:cNvPr id="41" name="Shape 41"/>
          <p:cNvCxnSpPr>
            <a:stCxn id="26" idx="0"/>
            <a:endCxn id="40" idx="3"/>
          </p:cNvCxnSpPr>
          <p:nvPr/>
        </p:nvCxnSpPr>
        <p:spPr>
          <a:xfrm flipH="1" flipV="1">
            <a:off x="2514600" y="2667000"/>
            <a:ext cx="1177800" cy="6858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sp>
        <p:nvSpPr>
          <p:cNvPr id="95" name="TextBox 94"/>
          <p:cNvSpPr txBox="1"/>
          <p:nvPr/>
        </p:nvSpPr>
        <p:spPr>
          <a:xfrm>
            <a:off x="7086600" y="4191000"/>
            <a:ext cx="868640" cy="373659"/>
          </a:xfrm>
          <a:prstGeom prst="rect">
            <a:avLst/>
          </a:prstGeom>
          <a:noFill/>
        </p:spPr>
        <p:txBody>
          <a:bodyPr wrap="none" lIns="91411" tIns="45706" rIns="91411" bIns="45706" rtlCol="0">
            <a:spAutoFit/>
          </a:bodyPr>
          <a:lstStyle/>
          <a:p>
            <a:r>
              <a:rPr lang="en-US" dirty="0" smtClean="0"/>
              <a:t>Popper</a:t>
            </a:r>
            <a:endParaRPr lang="en-US" dirty="0"/>
          </a:p>
        </p:txBody>
      </p:sp>
      <p:cxnSp>
        <p:nvCxnSpPr>
          <p:cNvPr id="104" name="Shape 29"/>
          <p:cNvCxnSpPr>
            <a:stCxn id="25" idx="1"/>
            <a:endCxn id="26" idx="3"/>
          </p:cNvCxnSpPr>
          <p:nvPr/>
        </p:nvCxnSpPr>
        <p:spPr>
          <a:xfrm flipH="1">
            <a:off x="4870205" y="3580719"/>
            <a:ext cx="387601" cy="343587"/>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pPr/>
              <a:t>8/4/2013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81</a:t>
            </a:fld>
            <a:endParaRPr lang="en-US"/>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3810000" cy="2057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4572000" y="685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a:buNone/>
            </a:pPr>
            <a:r>
              <a:rPr lang="en" sz="3000" dirty="0"/>
              <a:t>Pose a </a:t>
            </a:r>
            <a:r>
              <a:rPr lang="en" sz="3000" dirty="0" smtClean="0"/>
              <a:t>Question</a:t>
            </a:r>
            <a:endParaRPr lang="en" sz="3000" dirty="0"/>
          </a:p>
        </p:txBody>
      </p:sp>
      <p:sp>
        <p:nvSpPr>
          <p:cNvPr id="25" name="Shape 25"/>
          <p:cNvSpPr txBox="1"/>
          <p:nvPr/>
        </p:nvSpPr>
        <p:spPr>
          <a:xfrm>
            <a:off x="4572000" y="2971800"/>
            <a:ext cx="21336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lvl="0" rtl="0">
              <a:buNone/>
            </a:pPr>
            <a:r>
              <a:rPr lang="en" sz="3000" dirty="0" smtClean="0"/>
              <a:t>Design</a:t>
            </a:r>
          </a:p>
          <a:p>
            <a:pPr lvl="0" rtl="0">
              <a:buNone/>
            </a:pPr>
            <a:r>
              <a:rPr lang="en" sz="3000" dirty="0" smtClean="0"/>
              <a:t>Experiments</a:t>
            </a:r>
          </a:p>
          <a:p>
            <a:pPr lvl="0" rtl="0">
              <a:buNone/>
            </a:pPr>
            <a:endParaRPr lang="en" sz="3000" dirty="0"/>
          </a:p>
        </p:txBody>
      </p:sp>
      <p:sp>
        <p:nvSpPr>
          <p:cNvPr id="26" name="Shape 26"/>
          <p:cNvSpPr txBox="1"/>
          <p:nvPr/>
        </p:nvSpPr>
        <p:spPr>
          <a:xfrm>
            <a:off x="2286000" y="2971800"/>
            <a:ext cx="1523999" cy="13716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3000" dirty="0"/>
              <a:t>Find a </a:t>
            </a:r>
            <a:r>
              <a:rPr lang="en" sz="3000" dirty="0" smtClean="0"/>
              <a:t>Solution</a:t>
            </a:r>
            <a:endParaRPr lang="en" sz="3000" dirty="0"/>
          </a:p>
          <a:p>
            <a:endParaRPr dirty="0"/>
          </a:p>
        </p:txBody>
      </p:sp>
      <p:sp>
        <p:nvSpPr>
          <p:cNvPr id="27" name="Shape 27"/>
          <p:cNvSpPr txBox="1"/>
          <p:nvPr/>
        </p:nvSpPr>
        <p:spPr>
          <a:xfrm>
            <a:off x="2286000" y="5257800"/>
            <a:ext cx="1524000" cy="1143000"/>
          </a:xfrm>
          <a:prstGeom prst="rect">
            <a:avLst/>
          </a:prstGeom>
          <a:noFill/>
          <a:ln>
            <a:solidFill>
              <a:schemeClr val="tx1"/>
            </a:solidFill>
          </a:ln>
        </p:spPr>
        <p:txBody>
          <a:bodyPr lIns="91397" tIns="91397" rIns="91397" bIns="91397" anchor="t" anchorCtr="0">
            <a:noAutofit/>
          </a:bodyPr>
          <a:lstStyle/>
          <a:p>
            <a:pPr lvl="0" rtl="0">
              <a:buNone/>
            </a:pPr>
            <a:r>
              <a:rPr lang="en" sz="3000" dirty="0"/>
              <a:t>Evaluate </a:t>
            </a:r>
            <a:r>
              <a:rPr lang="en" sz="3000" dirty="0" smtClean="0"/>
              <a:t>Results</a:t>
            </a:r>
            <a:endParaRPr lang="en" sz="3000" dirty="0"/>
          </a:p>
        </p:txBody>
      </p:sp>
      <p:cxnSp>
        <p:nvCxnSpPr>
          <p:cNvPr id="28" name="Shape 28"/>
          <p:cNvCxnSpPr>
            <a:stCxn id="24" idx="2"/>
            <a:endCxn id="25" idx="0"/>
          </p:cNvCxnSpPr>
          <p:nvPr/>
        </p:nvCxnSpPr>
        <p:spPr>
          <a:xfrm>
            <a:off x="5638800" y="1828800"/>
            <a:ext cx="0" cy="11430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048000" y="1828800"/>
            <a:ext cx="259080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0"/>
            <a:endCxn id="24" idx="3"/>
          </p:cNvCxnSpPr>
          <p:nvPr/>
        </p:nvCxnSpPr>
        <p:spPr>
          <a:xfrm flipH="1" flipV="1">
            <a:off x="6705600" y="1257300"/>
            <a:ext cx="1371600" cy="17145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572000" y="5257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a:buNone/>
            </a:pPr>
            <a:r>
              <a:rPr lang="en" sz="3000" dirty="0"/>
              <a:t>Run </a:t>
            </a:r>
            <a:endParaRPr lang="en" sz="3000" dirty="0" smtClean="0"/>
          </a:p>
          <a:p>
            <a:pPr>
              <a:buNone/>
            </a:pPr>
            <a:r>
              <a:rPr lang="en" sz="3000" dirty="0" smtClean="0"/>
              <a:t>Experiments</a:t>
            </a:r>
            <a:endParaRPr lang="en" sz="3000" dirty="0"/>
          </a:p>
        </p:txBody>
      </p:sp>
      <p:cxnSp>
        <p:nvCxnSpPr>
          <p:cNvPr id="33" name="Shape 33"/>
          <p:cNvCxnSpPr>
            <a:stCxn id="25" idx="2"/>
            <a:endCxn id="32" idx="0"/>
          </p:cNvCxnSpPr>
          <p:nvPr/>
        </p:nvCxnSpPr>
        <p:spPr>
          <a:xfrm>
            <a:off x="5638800" y="4343400"/>
            <a:ext cx="0" cy="914400"/>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3"/>
            <a:endCxn id="32" idx="0"/>
          </p:cNvCxnSpPr>
          <p:nvPr/>
        </p:nvCxnSpPr>
        <p:spPr>
          <a:xfrm>
            <a:off x="3809999" y="3657600"/>
            <a:ext cx="1828801" cy="16002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a:off x="3810000" y="5829300"/>
            <a:ext cx="762000" cy="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7315200" y="2971800"/>
            <a:ext cx="15240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lvl="0" rtl="0">
              <a:buNone/>
            </a:pPr>
            <a:r>
              <a:rPr lang="en" sz="3000" dirty="0"/>
              <a:t>Evaluate </a:t>
            </a:r>
            <a:r>
              <a:rPr lang="en" sz="3000" dirty="0" smtClean="0"/>
              <a:t>Results</a:t>
            </a:r>
            <a:endParaRPr lang="en" sz="3000" dirty="0"/>
          </a:p>
        </p:txBody>
      </p:sp>
      <p:cxnSp>
        <p:nvCxnSpPr>
          <p:cNvPr id="36" name="Shape 36"/>
          <p:cNvCxnSpPr>
            <a:stCxn id="32" idx="3"/>
            <a:endCxn id="31" idx="2"/>
          </p:cNvCxnSpPr>
          <p:nvPr/>
        </p:nvCxnSpPr>
        <p:spPr>
          <a:xfrm flipV="1">
            <a:off x="6705600" y="4343400"/>
            <a:ext cx="1371600" cy="14859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2"/>
          </p:cNvCxnSpPr>
          <p:nvPr/>
        </p:nvCxnSpPr>
        <p:spPr>
          <a:xfrm flipV="1">
            <a:off x="3048000" y="4343400"/>
            <a:ext cx="0" cy="9144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1"/>
            <a:endCxn id="25" idx="3"/>
          </p:cNvCxnSpPr>
          <p:nvPr/>
        </p:nvCxnSpPr>
        <p:spPr>
          <a:xfrm flipH="1">
            <a:off x="6705600" y="3657600"/>
            <a:ext cx="609600" cy="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228600" y="2971800"/>
            <a:ext cx="1600200" cy="1371600"/>
          </a:xfrm>
          <a:prstGeom prst="rect">
            <a:avLst/>
          </a:prstGeom>
          <a:noFill/>
          <a:ln>
            <a:solidFill>
              <a:schemeClr val="tx1"/>
            </a:solidFill>
          </a:ln>
        </p:spPr>
        <p:txBody>
          <a:bodyPr lIns="91397" tIns="91397" rIns="91397" bIns="91397" anchor="t" anchorCtr="0">
            <a:noAutofit/>
          </a:bodyPr>
          <a:lstStyle/>
          <a:p>
            <a:pPr lvl="0"/>
            <a:r>
              <a:rPr lang="en" sz="2800" dirty="0"/>
              <a:t>Pose </a:t>
            </a:r>
            <a:r>
              <a:rPr lang="en" sz="2800" dirty="0" smtClean="0"/>
              <a:t>another </a:t>
            </a:r>
          </a:p>
          <a:p>
            <a:pPr lvl="0"/>
            <a:r>
              <a:rPr lang="en" sz="2800" dirty="0" smtClean="0"/>
              <a:t>Question</a:t>
            </a:r>
            <a:endParaRPr lang="en" sz="2800" dirty="0"/>
          </a:p>
        </p:txBody>
      </p:sp>
      <p:cxnSp>
        <p:nvCxnSpPr>
          <p:cNvPr id="41" name="Shape 41"/>
          <p:cNvCxnSpPr>
            <a:stCxn id="26" idx="1"/>
            <a:endCxn id="40" idx="3"/>
          </p:cNvCxnSpPr>
          <p:nvPr/>
        </p:nvCxnSpPr>
        <p:spPr>
          <a:xfrm flipH="1">
            <a:off x="1828800" y="3657600"/>
            <a:ext cx="457200" cy="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sp>
        <p:nvSpPr>
          <p:cNvPr id="95" name="TextBox 94"/>
          <p:cNvSpPr txBox="1"/>
          <p:nvPr/>
        </p:nvSpPr>
        <p:spPr>
          <a:xfrm>
            <a:off x="5867400" y="4343400"/>
            <a:ext cx="868640" cy="373659"/>
          </a:xfrm>
          <a:prstGeom prst="rect">
            <a:avLst/>
          </a:prstGeom>
          <a:noFill/>
        </p:spPr>
        <p:txBody>
          <a:bodyPr wrap="none" lIns="91411" tIns="45706" rIns="91411" bIns="45706" rtlCol="0">
            <a:spAutoFit/>
          </a:bodyPr>
          <a:lstStyle/>
          <a:p>
            <a:r>
              <a:rPr lang="en-US" dirty="0" smtClean="0"/>
              <a:t>Popper</a:t>
            </a:r>
            <a:endParaRPr lang="en-US" dirty="0"/>
          </a:p>
        </p:txBody>
      </p:sp>
      <p:cxnSp>
        <p:nvCxnSpPr>
          <p:cNvPr id="104" name="Shape 29"/>
          <p:cNvCxnSpPr>
            <a:stCxn id="25" idx="1"/>
            <a:endCxn id="26" idx="3"/>
          </p:cNvCxnSpPr>
          <p:nvPr/>
        </p:nvCxnSpPr>
        <p:spPr>
          <a:xfrm flipH="1">
            <a:off x="3809999" y="3657600"/>
            <a:ext cx="762001" cy="0"/>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pPr/>
              <a:t>8/4/2013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82</a:t>
            </a:fld>
            <a:endParaRPr lang="en-US"/>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Cycles</a:t>
            </a:r>
            <a:endParaRPr lang="en-US" dirty="0"/>
          </a:p>
        </p:txBody>
      </p:sp>
      <p:sp>
        <p:nvSpPr>
          <p:cNvPr id="3" name="Text Placeholder 2"/>
          <p:cNvSpPr>
            <a:spLocks noGrp="1"/>
          </p:cNvSpPr>
          <p:nvPr>
            <p:ph type="body" idx="1"/>
          </p:nvPr>
        </p:nvSpPr>
        <p:spPr/>
        <p:txBody>
          <a:bodyPr/>
          <a:lstStyle/>
          <a:p>
            <a:r>
              <a:rPr lang="en-US" dirty="0" smtClean="0"/>
              <a:t>For questions whose solution can be automated.</a:t>
            </a:r>
          </a:p>
          <a:p>
            <a:r>
              <a:rPr lang="en-US" dirty="0" smtClean="0"/>
              <a:t>Cycles</a:t>
            </a:r>
          </a:p>
          <a:p>
            <a:pPr lvl="1"/>
            <a:r>
              <a:rPr lang="en-US" dirty="0" smtClean="0"/>
              <a:t>Debug, Improve question: red right cycles</a:t>
            </a:r>
          </a:p>
          <a:p>
            <a:pPr lvl="1"/>
            <a:r>
              <a:rPr lang="en-US" dirty="0" smtClean="0"/>
              <a:t>Debug, Improve solution: left gray cycle</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Events during Investigation Cycles</a:t>
            </a:r>
            <a:endParaRPr lang="en-US" dirty="0"/>
          </a:p>
        </p:txBody>
      </p:sp>
      <p:sp>
        <p:nvSpPr>
          <p:cNvPr id="3" name="Text Placeholder 2"/>
          <p:cNvSpPr>
            <a:spLocks noGrp="1"/>
          </p:cNvSpPr>
          <p:nvPr>
            <p:ph type="body" idx="1"/>
          </p:nvPr>
        </p:nvSpPr>
        <p:spPr/>
        <p:txBody>
          <a:bodyPr/>
          <a:lstStyle/>
          <a:p>
            <a:r>
              <a:rPr lang="en-US" dirty="0" smtClean="0"/>
              <a:t>First owner/user who proposes popular question.</a:t>
            </a:r>
          </a:p>
          <a:p>
            <a:r>
              <a:rPr lang="en-US" dirty="0" smtClean="0"/>
              <a:t>First user who finds a solution that is not successfully challenged by experiment.</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p:nvPr/>
        </p:nvSpPr>
        <p:spPr>
          <a:xfrm>
            <a:off x="2819406" y="609601"/>
            <a:ext cx="2700299" cy="805350"/>
          </a:xfrm>
          <a:prstGeom prst="rect">
            <a:avLst/>
          </a:prstGeom>
          <a:noFill/>
          <a:ln>
            <a:solidFill>
              <a:schemeClr val="tx1"/>
            </a:solidFill>
          </a:ln>
        </p:spPr>
        <p:txBody>
          <a:bodyPr lIns="91397" tIns="91397" rIns="91397" bIns="91397" anchor="t" anchorCtr="0">
            <a:noAutofit/>
          </a:bodyPr>
          <a:lstStyle/>
          <a:p>
            <a:pPr>
              <a:buNone/>
            </a:pPr>
            <a:r>
              <a:rPr lang="en" sz="2000" dirty="0"/>
              <a:t>Pose a question: </a:t>
            </a:r>
            <a:r>
              <a:rPr lang="en" sz="2000" dirty="0" smtClean="0"/>
              <a:t> </a:t>
            </a:r>
            <a:r>
              <a:rPr lang="en" sz="2000" dirty="0">
                <a:solidFill>
                  <a:srgbClr val="FF0000"/>
                </a:solidFill>
              </a:rPr>
              <a:t>C</a:t>
            </a:r>
            <a:r>
              <a:rPr lang="en" sz="2000" dirty="0" smtClean="0">
                <a:solidFill>
                  <a:srgbClr val="FF0000"/>
                </a:solidFill>
              </a:rPr>
              <a:t>laim </a:t>
            </a:r>
            <a:r>
              <a:rPr lang="en" sz="2000" dirty="0">
                <a:solidFill>
                  <a:srgbClr val="FF0000"/>
                </a:solidFill>
              </a:rPr>
              <a:t>F</a:t>
            </a:r>
            <a:r>
              <a:rPr lang="en" sz="2000" dirty="0" smtClean="0">
                <a:solidFill>
                  <a:srgbClr val="FF0000"/>
                </a:solidFill>
              </a:rPr>
              <a:t>amily</a:t>
            </a:r>
            <a:r>
              <a:rPr lang="en" sz="2000" dirty="0"/>
              <a:t>: </a:t>
            </a:r>
            <a:r>
              <a:rPr lang="en" sz="2000" dirty="0">
                <a:solidFill>
                  <a:srgbClr val="FF0000"/>
                </a:solidFill>
              </a:rPr>
              <a:t>O</a:t>
            </a:r>
            <a:r>
              <a:rPr lang="en" sz="2000" dirty="0" smtClean="0">
                <a:solidFill>
                  <a:srgbClr val="FF0000"/>
                </a:solidFill>
              </a:rPr>
              <a:t>wner</a:t>
            </a:r>
            <a:endParaRPr lang="en" sz="2000" dirty="0">
              <a:solidFill>
                <a:srgbClr val="FF0000"/>
              </a:solidFill>
            </a:endParaRPr>
          </a:p>
        </p:txBody>
      </p:sp>
      <p:sp>
        <p:nvSpPr>
          <p:cNvPr id="25" name="Shape 25"/>
          <p:cNvSpPr txBox="1"/>
          <p:nvPr/>
        </p:nvSpPr>
        <p:spPr>
          <a:xfrm>
            <a:off x="5791200" y="2895600"/>
            <a:ext cx="2824500" cy="1446425"/>
          </a:xfrm>
          <a:prstGeom prst="rect">
            <a:avLst/>
          </a:prstGeom>
          <a:noFill/>
          <a:ln>
            <a:solidFill>
              <a:schemeClr val="tx1"/>
            </a:solidFill>
          </a:ln>
        </p:spPr>
        <p:txBody>
          <a:bodyPr lIns="91397" tIns="91397" rIns="91397" bIns="91397" anchor="t" anchorCtr="0">
            <a:noAutofit/>
          </a:bodyPr>
          <a:lstStyle/>
          <a:p>
            <a:pPr lvl="0" rtl="0">
              <a:buNone/>
            </a:pPr>
            <a:r>
              <a:rPr lang="en" sz="2000" dirty="0"/>
              <a:t>Design Experiments:</a:t>
            </a:r>
          </a:p>
          <a:p>
            <a:pPr lvl="0" rtl="0">
              <a:buNone/>
            </a:pPr>
            <a:r>
              <a:rPr lang="en" sz="2000" dirty="0">
                <a:solidFill>
                  <a:srgbClr val="FF0000"/>
                </a:solidFill>
              </a:rPr>
              <a:t>Tournament + SG-Instance</a:t>
            </a:r>
          </a:p>
          <a:p>
            <a:pPr lvl="0" rtl="0">
              <a:buNone/>
            </a:pPr>
            <a:r>
              <a:rPr lang="en" sz="2000" dirty="0" smtClean="0">
                <a:solidFill>
                  <a:srgbClr val="FF0000"/>
                </a:solidFill>
              </a:rPr>
              <a:t>:Owner </a:t>
            </a:r>
            <a:r>
              <a:rPr lang="en" sz="2000" dirty="0">
                <a:solidFill>
                  <a:srgbClr val="FF0000"/>
                </a:solidFill>
              </a:rPr>
              <a:t>+ </a:t>
            </a:r>
            <a:r>
              <a:rPr lang="en" sz="2000" dirty="0" smtClean="0">
                <a:solidFill>
                  <a:srgbClr val="FF0000"/>
                </a:solidFill>
              </a:rPr>
              <a:t>System</a:t>
            </a:r>
            <a:endParaRPr lang="en" sz="2000" dirty="0">
              <a:solidFill>
                <a:srgbClr val="FF0000"/>
              </a:solidFill>
            </a:endParaRPr>
          </a:p>
        </p:txBody>
      </p:sp>
      <p:sp>
        <p:nvSpPr>
          <p:cNvPr id="26" name="Shape 26"/>
          <p:cNvSpPr txBox="1"/>
          <p:nvPr/>
        </p:nvSpPr>
        <p:spPr>
          <a:xfrm>
            <a:off x="3200406" y="3581400"/>
            <a:ext cx="2057399" cy="7620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2000" dirty="0"/>
              <a:t>Find a solution:</a:t>
            </a:r>
          </a:p>
          <a:p>
            <a:pPr lvl="0" rtl="0">
              <a:buClr>
                <a:srgbClr val="000000"/>
              </a:buClr>
              <a:buSzPct val="36666"/>
              <a:buFont typeface="Arial"/>
              <a:buNone/>
            </a:pPr>
            <a:r>
              <a:rPr lang="en" sz="2000" dirty="0" smtClean="0">
                <a:solidFill>
                  <a:srgbClr val="FF0000"/>
                </a:solidFill>
              </a:rPr>
              <a:t>Avatar: User</a:t>
            </a:r>
            <a:endParaRPr lang="en" sz="2000" dirty="0">
              <a:solidFill>
                <a:srgbClr val="FF0000"/>
              </a:solidFill>
            </a:endParaRPr>
          </a:p>
          <a:p>
            <a:endParaRPr sz="2000" dirty="0"/>
          </a:p>
        </p:txBody>
      </p:sp>
      <p:sp>
        <p:nvSpPr>
          <p:cNvPr id="27" name="Shape 27"/>
          <p:cNvSpPr txBox="1"/>
          <p:nvPr/>
        </p:nvSpPr>
        <p:spPr>
          <a:xfrm>
            <a:off x="304800" y="4419600"/>
            <a:ext cx="2514600" cy="11430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a:t>
            </a:r>
            <a:r>
              <a:rPr lang="en" sz="2000" dirty="0">
                <a:solidFill>
                  <a:srgbClr val="FF0000"/>
                </a:solidFill>
              </a:rPr>
              <a:t>): User</a:t>
            </a:r>
          </a:p>
        </p:txBody>
      </p:sp>
      <p:cxnSp>
        <p:nvCxnSpPr>
          <p:cNvPr id="28" name="Shape 28"/>
          <p:cNvCxnSpPr>
            <a:stCxn id="24" idx="2"/>
            <a:endCxn id="25" idx="0"/>
          </p:cNvCxnSpPr>
          <p:nvPr/>
        </p:nvCxnSpPr>
        <p:spPr>
          <a:xfrm>
            <a:off x="4169550" y="1414951"/>
            <a:ext cx="3033900" cy="1480650"/>
          </a:xfrm>
          <a:prstGeom prst="straightConnector1">
            <a:avLst/>
          </a:prstGeom>
          <a:noFill/>
          <a:ln w="19050" cap="flat">
            <a:solidFill>
              <a:schemeClr val="dk2"/>
            </a:solidFill>
            <a:prstDash val="solid"/>
            <a:round/>
            <a:headEnd type="none" w="lg" len="lg"/>
            <a:tailEnd type="triangle" w="lg" len="lg"/>
          </a:ln>
        </p:spPr>
      </p:cxnSp>
      <p:cxnSp>
        <p:nvCxnSpPr>
          <p:cNvPr id="29" name="Shape 29"/>
          <p:cNvCxnSpPr>
            <a:stCxn id="24" idx="2"/>
            <a:endCxn id="26" idx="0"/>
          </p:cNvCxnSpPr>
          <p:nvPr/>
        </p:nvCxnSpPr>
        <p:spPr>
          <a:xfrm>
            <a:off x="4169550" y="1414951"/>
            <a:ext cx="59550" cy="216645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flipV="1">
            <a:off x="5519699" y="1012281"/>
            <a:ext cx="576301" cy="92625"/>
          </a:xfrm>
          <a:prstGeom prst="straightConnector1">
            <a:avLst/>
          </a:prstGeom>
          <a:noFill/>
          <a:ln w="19050" cap="flat">
            <a:solidFill>
              <a:schemeClr val="dk2"/>
            </a:solidFill>
            <a:prstDash val="solid"/>
            <a:round/>
            <a:headEnd type="none" w="lg" len="lg"/>
            <a:tailEnd type="triangle" w="lg" len="lg"/>
          </a:ln>
        </p:spPr>
      </p:cxnSp>
      <p:sp>
        <p:nvSpPr>
          <p:cNvPr id="32" name="Shape 32"/>
          <p:cNvSpPr txBox="1"/>
          <p:nvPr/>
        </p:nvSpPr>
        <p:spPr>
          <a:xfrm>
            <a:off x="4953000" y="5562601"/>
            <a:ext cx="3657600" cy="762000"/>
          </a:xfrm>
          <a:prstGeom prst="rect">
            <a:avLst/>
          </a:prstGeom>
          <a:noFill/>
          <a:ln>
            <a:solidFill>
              <a:schemeClr val="tx1"/>
            </a:solidFill>
          </a:ln>
        </p:spPr>
        <p:txBody>
          <a:bodyPr lIns="91397" tIns="91397" rIns="91397" bIns="91397" anchor="t" anchorCtr="0">
            <a:noAutofit/>
          </a:bodyPr>
          <a:lstStyle/>
          <a:p>
            <a:pPr>
              <a:buNone/>
            </a:pPr>
            <a:r>
              <a:rPr lang="en" sz="2000" dirty="0"/>
              <a:t>Run Experiments: </a:t>
            </a:r>
            <a:r>
              <a:rPr lang="en" sz="2000" dirty="0">
                <a:solidFill>
                  <a:srgbClr val="FF0000"/>
                </a:solidFill>
              </a:rPr>
              <a:t>Run Competition: System</a:t>
            </a:r>
          </a:p>
        </p:txBody>
      </p:sp>
      <p:cxnSp>
        <p:nvCxnSpPr>
          <p:cNvPr id="33" name="Shape 33"/>
          <p:cNvCxnSpPr>
            <a:stCxn id="25" idx="2"/>
            <a:endCxn id="32" idx="0"/>
          </p:cNvCxnSpPr>
          <p:nvPr/>
        </p:nvCxnSpPr>
        <p:spPr>
          <a:xfrm flipH="1">
            <a:off x="6781800" y="4342031"/>
            <a:ext cx="421650" cy="1220575"/>
          </a:xfrm>
          <a:prstGeom prst="straightConnector1">
            <a:avLst/>
          </a:prstGeom>
          <a:noFill/>
          <a:ln w="19050" cap="flat">
            <a:solidFill>
              <a:schemeClr val="dk2"/>
            </a:solidFill>
            <a:prstDash val="solid"/>
            <a:round/>
            <a:headEnd type="none" w="lg" len="lg"/>
            <a:tailEnd type="triangle" w="lg" len="lg"/>
          </a:ln>
        </p:spPr>
      </p:cxnSp>
      <p:cxnSp>
        <p:nvCxnSpPr>
          <p:cNvPr id="34" name="Shape 34"/>
          <p:cNvCxnSpPr>
            <a:stCxn id="26" idx="2"/>
            <a:endCxn id="32" idx="0"/>
          </p:cNvCxnSpPr>
          <p:nvPr/>
        </p:nvCxnSpPr>
        <p:spPr>
          <a:xfrm>
            <a:off x="4229100" y="4343400"/>
            <a:ext cx="2552700" cy="1219200"/>
          </a:xfrm>
          <a:prstGeom prst="straightConnector1">
            <a:avLst/>
          </a:prstGeom>
          <a:noFill/>
          <a:ln w="19050" cap="flat">
            <a:solidFill>
              <a:schemeClr val="dk2"/>
            </a:solidFill>
            <a:prstDash val="solid"/>
            <a:round/>
            <a:headEnd type="none" w="lg" len="lg"/>
            <a:tailEnd type="triangle" w="lg" len="lg"/>
          </a:ln>
        </p:spPr>
      </p:cxnSp>
      <p:cxnSp>
        <p:nvCxnSpPr>
          <p:cNvPr id="35" name="Shape 35"/>
          <p:cNvCxnSpPr>
            <a:stCxn id="32" idx="1"/>
            <a:endCxn id="27" idx="2"/>
          </p:cNvCxnSpPr>
          <p:nvPr/>
        </p:nvCxnSpPr>
        <p:spPr>
          <a:xfrm flipH="1" flipV="1">
            <a:off x="1562101" y="5562600"/>
            <a:ext cx="3390900" cy="381000"/>
          </a:xfrm>
          <a:prstGeom prst="straightConnector1">
            <a:avLst/>
          </a:prstGeom>
          <a:noFill/>
          <a:ln w="19050" cap="flat">
            <a:solidFill>
              <a:schemeClr val="dk2"/>
            </a:solidFill>
            <a:prstDash val="solid"/>
            <a:round/>
            <a:headEnd type="none" w="lg" len="lg"/>
            <a:tailEnd type="triangle" w="lg" len="lg"/>
          </a:ln>
        </p:spPr>
      </p:cxnSp>
      <p:sp>
        <p:nvSpPr>
          <p:cNvPr id="31" name="Shape 31"/>
          <p:cNvSpPr txBox="1"/>
          <p:nvPr/>
        </p:nvSpPr>
        <p:spPr>
          <a:xfrm>
            <a:off x="6096006" y="533400"/>
            <a:ext cx="2732475" cy="11430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(Claim,Users):Owner</a:t>
            </a:r>
            <a:endParaRPr lang="en" sz="2000" dirty="0">
              <a:solidFill>
                <a:srgbClr val="FF0000"/>
              </a:solidFill>
            </a:endParaRPr>
          </a:p>
        </p:txBody>
      </p:sp>
      <p:cxnSp>
        <p:nvCxnSpPr>
          <p:cNvPr id="36" name="Shape 36"/>
          <p:cNvCxnSpPr>
            <a:stCxn id="32" idx="3"/>
            <a:endCxn id="31" idx="3"/>
          </p:cNvCxnSpPr>
          <p:nvPr/>
        </p:nvCxnSpPr>
        <p:spPr>
          <a:xfrm flipV="1">
            <a:off x="8610606" y="1104900"/>
            <a:ext cx="217875" cy="4838700"/>
          </a:xfrm>
          <a:prstGeom prst="straightConnector1">
            <a:avLst/>
          </a:prstGeom>
          <a:noFill/>
          <a:ln w="19050" cap="flat">
            <a:solidFill>
              <a:schemeClr val="dk2"/>
            </a:solidFill>
            <a:prstDash val="solid"/>
            <a:round/>
            <a:headEnd type="none" w="lg" len="lg"/>
            <a:tailEnd type="triangle" w="lg" len="lg"/>
          </a:ln>
        </p:spPr>
      </p:cxnSp>
      <p:cxnSp>
        <p:nvCxnSpPr>
          <p:cNvPr id="37" name="Shape 37"/>
          <p:cNvCxnSpPr>
            <a:stCxn id="27" idx="3"/>
            <a:endCxn id="26" idx="1"/>
          </p:cNvCxnSpPr>
          <p:nvPr/>
        </p:nvCxnSpPr>
        <p:spPr>
          <a:xfrm flipV="1">
            <a:off x="2819400" y="3962400"/>
            <a:ext cx="381000" cy="1028700"/>
          </a:xfrm>
          <a:prstGeom prst="straightConnector1">
            <a:avLst/>
          </a:prstGeom>
          <a:noFill/>
          <a:ln w="1905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7203450" y="1676401"/>
            <a:ext cx="258788" cy="1219200"/>
          </a:xfrm>
          <a:prstGeom prst="straightConnector1">
            <a:avLst/>
          </a:prstGeom>
          <a:noFill/>
          <a:ln w="19050" cap="flat">
            <a:solidFill>
              <a:schemeClr val="dk2"/>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228600" y="1828801"/>
            <a:ext cx="3048000" cy="1066199"/>
          </a:xfrm>
          <a:prstGeom prst="rect">
            <a:avLst/>
          </a:prstGeom>
          <a:noFill/>
          <a:ln>
            <a:solidFill>
              <a:schemeClr val="tx1"/>
            </a:solidFill>
          </a:ln>
        </p:spPr>
        <p:txBody>
          <a:bodyPr lIns="91397" tIns="91397" rIns="91397" bIns="91397" anchor="t" anchorCtr="0">
            <a:noAutofit/>
          </a:bodyPr>
          <a:lstStyle/>
          <a:p>
            <a:pPr lvl="0" rtl="0">
              <a:buNone/>
            </a:pPr>
            <a:r>
              <a:rPr lang="en" sz="2000" dirty="0"/>
              <a:t>Pose a </a:t>
            </a:r>
            <a:r>
              <a:rPr lang="en" sz="2000" dirty="0" smtClean="0"/>
              <a:t>Different </a:t>
            </a:r>
            <a:r>
              <a:rPr lang="en" sz="2000" dirty="0"/>
              <a:t>Q</a:t>
            </a:r>
            <a:r>
              <a:rPr lang="en" sz="2000" dirty="0" smtClean="0"/>
              <a:t>uestion </a:t>
            </a:r>
            <a:r>
              <a:rPr lang="en" sz="2000" dirty="0"/>
              <a:t>as </a:t>
            </a:r>
            <a:r>
              <a:rPr lang="en" sz="2000" dirty="0" smtClean="0"/>
              <a:t>Owner</a:t>
            </a:r>
            <a:r>
              <a:rPr lang="en" sz="2000" dirty="0"/>
              <a:t>:</a:t>
            </a:r>
          </a:p>
          <a:p>
            <a:pPr>
              <a:buNone/>
            </a:pPr>
            <a:r>
              <a:rPr lang="en" sz="2000" dirty="0">
                <a:solidFill>
                  <a:srgbClr val="FF0000"/>
                </a:solidFill>
              </a:rPr>
              <a:t>User</a:t>
            </a:r>
          </a:p>
        </p:txBody>
      </p:sp>
      <p:cxnSp>
        <p:nvCxnSpPr>
          <p:cNvPr id="41" name="Shape 41"/>
          <p:cNvCxnSpPr>
            <a:stCxn id="26" idx="0"/>
            <a:endCxn id="40" idx="3"/>
          </p:cNvCxnSpPr>
          <p:nvPr/>
        </p:nvCxnSpPr>
        <p:spPr>
          <a:xfrm flipH="1" flipV="1">
            <a:off x="3276600" y="2361900"/>
            <a:ext cx="952500" cy="12195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cxnSp>
        <p:nvCxnSpPr>
          <p:cNvPr id="95" name="Shape 29"/>
          <p:cNvCxnSpPr>
            <a:stCxn id="25" idx="1"/>
            <a:endCxn id="26" idx="3"/>
          </p:cNvCxnSpPr>
          <p:nvPr/>
        </p:nvCxnSpPr>
        <p:spPr>
          <a:xfrm flipH="1">
            <a:off x="5257805" y="3618819"/>
            <a:ext cx="533401" cy="343587"/>
          </a:xfrm>
          <a:prstGeom prst="straightConnector1">
            <a:avLst/>
          </a:prstGeom>
          <a:noFill/>
          <a:ln w="19050" cap="flat">
            <a:solidFill>
              <a:schemeClr val="dk2"/>
            </a:solidFill>
            <a:prstDash val="solid"/>
            <a:round/>
            <a:headEnd type="none" w="lg" len="lg"/>
            <a:tailEnd type="triangle" w="lg" len="lg"/>
          </a:ln>
        </p:spPr>
      </p:cxnSp>
      <p:sp>
        <p:nvSpPr>
          <p:cNvPr id="103" name="TextBox 102"/>
          <p:cNvSpPr txBox="1"/>
          <p:nvPr/>
        </p:nvSpPr>
        <p:spPr>
          <a:xfrm>
            <a:off x="152400" y="228600"/>
            <a:ext cx="1435971" cy="400110"/>
          </a:xfrm>
          <a:prstGeom prst="rect">
            <a:avLst/>
          </a:prstGeom>
          <a:noFill/>
        </p:spPr>
        <p:txBody>
          <a:bodyPr wrap="none" lIns="91411" tIns="45706" rIns="91411" bIns="45706" rtlCol="0">
            <a:spAutoFit/>
          </a:bodyPr>
          <a:lstStyle/>
          <a:p>
            <a:r>
              <a:rPr lang="en-US" sz="2000" dirty="0" smtClean="0">
                <a:solidFill>
                  <a:srgbClr val="FF0000"/>
                </a:solidFill>
              </a:rPr>
              <a:t>SCG specific</a:t>
            </a:r>
            <a:endParaRPr lang="en-US" sz="2000" dirty="0">
              <a:solidFill>
                <a:srgbClr val="FF0000"/>
              </a:solidFill>
            </a:endParaRPr>
          </a:p>
        </p:txBody>
      </p:sp>
      <p:sp>
        <p:nvSpPr>
          <p:cNvPr id="74" name="TextBox 73"/>
          <p:cNvSpPr txBox="1"/>
          <p:nvPr/>
        </p:nvSpPr>
        <p:spPr>
          <a:xfrm>
            <a:off x="7543800" y="4495800"/>
            <a:ext cx="914400" cy="373659"/>
          </a:xfrm>
          <a:prstGeom prst="rect">
            <a:avLst/>
          </a:prstGeom>
          <a:noFill/>
        </p:spPr>
        <p:txBody>
          <a:bodyPr wrap="square" lIns="91411" tIns="45706" rIns="91411" bIns="45706" rtlCol="0">
            <a:spAutoFit/>
          </a:bodyPr>
          <a:lstStyle/>
          <a:p>
            <a:r>
              <a:rPr lang="en-US" dirty="0" smtClean="0"/>
              <a:t>Popper</a:t>
            </a:r>
            <a:endParaRPr lang="en-US" dirty="0"/>
          </a:p>
        </p:txBody>
      </p:sp>
      <p:sp>
        <p:nvSpPr>
          <p:cNvPr id="43" name="Date Placeholder 42"/>
          <p:cNvSpPr>
            <a:spLocks noGrp="1"/>
          </p:cNvSpPr>
          <p:nvPr>
            <p:ph type="dt" sz="half" idx="10"/>
          </p:nvPr>
        </p:nvSpPr>
        <p:spPr/>
        <p:txBody>
          <a:bodyPr/>
          <a:lstStyle/>
          <a:p>
            <a:fld id="{B114EF3D-E348-4D3D-AEF1-6F8C644C59EE}" type="datetime1">
              <a:rPr lang="en-US" smtClean="0"/>
              <a:pPr/>
              <a:t>8/4/2013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85</a:t>
            </a:fld>
            <a:endParaRPr lang="en-US"/>
          </a:p>
        </p:txBody>
      </p:sp>
      <p:sp>
        <p:nvSpPr>
          <p:cNvPr id="45" name="TextBox 44"/>
          <p:cNvSpPr txBox="1"/>
          <p:nvPr/>
        </p:nvSpPr>
        <p:spPr>
          <a:xfrm>
            <a:off x="6858000" y="76200"/>
            <a:ext cx="2057400" cy="373659"/>
          </a:xfrm>
          <a:prstGeom prst="rect">
            <a:avLst/>
          </a:prstGeom>
          <a:noFill/>
          <a:ln>
            <a:solidFill>
              <a:schemeClr val="tx1"/>
            </a:solidFill>
          </a:ln>
        </p:spPr>
        <p:txBody>
          <a:bodyPr wrap="square" lIns="91411" tIns="45706" rIns="91411" bIns="45706" rtlCol="0">
            <a:spAutoFit/>
          </a:bodyPr>
          <a:lstStyle/>
          <a:p>
            <a:r>
              <a:rPr lang="en-US" dirty="0" smtClean="0"/>
              <a:t>Investigation Cycles</a:t>
            </a:r>
            <a:endParaRPr lang="en-US" dirty="0"/>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p:nvPr/>
        </p:nvSpPr>
        <p:spPr>
          <a:xfrm>
            <a:off x="2819402" y="609600"/>
            <a:ext cx="2667000" cy="1371600"/>
          </a:xfrm>
          <a:prstGeom prst="rect">
            <a:avLst/>
          </a:prstGeom>
          <a:noFill/>
          <a:ln>
            <a:solidFill>
              <a:schemeClr val="tx1"/>
            </a:solidFill>
          </a:ln>
        </p:spPr>
        <p:txBody>
          <a:bodyPr lIns="91397" tIns="91397" rIns="91397" bIns="91397" anchor="t" anchorCtr="0">
            <a:noAutofit/>
          </a:bodyPr>
          <a:lstStyle/>
          <a:p>
            <a:pPr>
              <a:buNone/>
            </a:pPr>
            <a:r>
              <a:rPr lang="en" sz="2000" dirty="0"/>
              <a:t>Pose a question: </a:t>
            </a:r>
            <a:r>
              <a:rPr lang="en" sz="2000" dirty="0" smtClean="0"/>
              <a:t> </a:t>
            </a:r>
            <a:r>
              <a:rPr lang="en" sz="2000" dirty="0">
                <a:solidFill>
                  <a:srgbClr val="FF0000"/>
                </a:solidFill>
              </a:rPr>
              <a:t>C</a:t>
            </a:r>
            <a:r>
              <a:rPr lang="en" sz="2000" dirty="0" smtClean="0">
                <a:solidFill>
                  <a:srgbClr val="FF0000"/>
                </a:solidFill>
              </a:rPr>
              <a:t>laim </a:t>
            </a:r>
            <a:r>
              <a:rPr lang="en" sz="2000" dirty="0">
                <a:solidFill>
                  <a:srgbClr val="FF0000"/>
                </a:solidFill>
              </a:rPr>
              <a:t>F</a:t>
            </a:r>
            <a:r>
              <a:rPr lang="en" sz="2000" dirty="0" smtClean="0">
                <a:solidFill>
                  <a:srgbClr val="FF0000"/>
                </a:solidFill>
              </a:rPr>
              <a:t>amily</a:t>
            </a:r>
            <a:r>
              <a:rPr lang="en" sz="2000" dirty="0"/>
              <a:t>: </a:t>
            </a:r>
            <a:r>
              <a:rPr lang="en" sz="2000" dirty="0" smtClean="0">
                <a:solidFill>
                  <a:srgbClr val="FF0000"/>
                </a:solidFill>
              </a:rPr>
              <a:t>Owner</a:t>
            </a:r>
          </a:p>
          <a:p>
            <a:pPr>
              <a:buNone/>
            </a:pPr>
            <a:r>
              <a:rPr lang="en" sz="2000" dirty="0" smtClean="0">
                <a:solidFill>
                  <a:srgbClr val="0070C0"/>
                </a:solidFill>
              </a:rPr>
              <a:t>Can white force a win for game config. c?</a:t>
            </a:r>
            <a:endParaRPr lang="en" sz="2000" dirty="0">
              <a:solidFill>
                <a:srgbClr val="0070C0"/>
              </a:solidFill>
            </a:endParaRPr>
          </a:p>
        </p:txBody>
      </p:sp>
      <p:sp>
        <p:nvSpPr>
          <p:cNvPr id="25" name="Shape 25"/>
          <p:cNvSpPr txBox="1"/>
          <p:nvPr/>
        </p:nvSpPr>
        <p:spPr>
          <a:xfrm>
            <a:off x="5791200" y="2895600"/>
            <a:ext cx="2824500" cy="1446425"/>
          </a:xfrm>
          <a:prstGeom prst="rect">
            <a:avLst/>
          </a:prstGeom>
          <a:noFill/>
          <a:ln>
            <a:solidFill>
              <a:schemeClr val="tx1"/>
            </a:solidFill>
          </a:ln>
        </p:spPr>
        <p:txBody>
          <a:bodyPr lIns="91397" tIns="91397" rIns="91397" bIns="91397" anchor="t" anchorCtr="0">
            <a:noAutofit/>
          </a:bodyPr>
          <a:lstStyle/>
          <a:p>
            <a:pPr lvl="0" rtl="0">
              <a:buNone/>
            </a:pPr>
            <a:r>
              <a:rPr lang="en" sz="2000" dirty="0"/>
              <a:t>Design Experiments:</a:t>
            </a:r>
          </a:p>
          <a:p>
            <a:pPr lvl="0" rtl="0">
              <a:buNone/>
            </a:pPr>
            <a:r>
              <a:rPr lang="en" sz="2000" dirty="0">
                <a:solidFill>
                  <a:srgbClr val="FF0000"/>
                </a:solidFill>
              </a:rPr>
              <a:t>Tournament + SG-Instance</a:t>
            </a:r>
          </a:p>
          <a:p>
            <a:pPr lvl="0" rtl="0">
              <a:buNone/>
            </a:pPr>
            <a:r>
              <a:rPr lang="en" sz="2000" dirty="0" smtClean="0">
                <a:solidFill>
                  <a:srgbClr val="FF0000"/>
                </a:solidFill>
              </a:rPr>
              <a:t>:Owner </a:t>
            </a:r>
            <a:r>
              <a:rPr lang="en" sz="2000" dirty="0">
                <a:solidFill>
                  <a:srgbClr val="FF0000"/>
                </a:solidFill>
              </a:rPr>
              <a:t>+ </a:t>
            </a:r>
            <a:r>
              <a:rPr lang="en" sz="2000" dirty="0" smtClean="0">
                <a:solidFill>
                  <a:srgbClr val="FF0000"/>
                </a:solidFill>
              </a:rPr>
              <a:t>System</a:t>
            </a:r>
            <a:endParaRPr lang="en" sz="2000" dirty="0">
              <a:solidFill>
                <a:srgbClr val="FF0000"/>
              </a:solidFill>
            </a:endParaRPr>
          </a:p>
        </p:txBody>
      </p:sp>
      <p:sp>
        <p:nvSpPr>
          <p:cNvPr id="26" name="Shape 26"/>
          <p:cNvSpPr txBox="1"/>
          <p:nvPr/>
        </p:nvSpPr>
        <p:spPr>
          <a:xfrm>
            <a:off x="3276601" y="3733800"/>
            <a:ext cx="2133600" cy="16002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2000" dirty="0"/>
              <a:t>Find a solution:</a:t>
            </a:r>
          </a:p>
          <a:p>
            <a:pPr lvl="0" rtl="0">
              <a:buClr>
                <a:srgbClr val="000000"/>
              </a:buClr>
              <a:buSzPct val="36666"/>
              <a:buFont typeface="Arial"/>
              <a:buNone/>
            </a:pPr>
            <a:r>
              <a:rPr lang="en" sz="2000" dirty="0" smtClean="0">
                <a:solidFill>
                  <a:srgbClr val="FF0000"/>
                </a:solidFill>
              </a:rPr>
              <a:t>Avatar: User</a:t>
            </a:r>
          </a:p>
          <a:p>
            <a:pPr lvl="0" rtl="0">
              <a:buClr>
                <a:srgbClr val="000000"/>
              </a:buClr>
              <a:buSzPct val="36666"/>
              <a:buFont typeface="Arial"/>
              <a:buNone/>
            </a:pPr>
            <a:r>
              <a:rPr lang="en" sz="2000" dirty="0" smtClean="0">
                <a:solidFill>
                  <a:schemeClr val="tx2"/>
                </a:solidFill>
              </a:rPr>
              <a:t>Chess player writes program (winning strategy)</a:t>
            </a:r>
            <a:endParaRPr lang="en" sz="2000" dirty="0">
              <a:solidFill>
                <a:schemeClr val="tx2"/>
              </a:solidFill>
            </a:endParaRPr>
          </a:p>
          <a:p>
            <a:endParaRPr sz="2000" dirty="0"/>
          </a:p>
        </p:txBody>
      </p:sp>
      <p:sp>
        <p:nvSpPr>
          <p:cNvPr id="27" name="Shape 27"/>
          <p:cNvSpPr txBox="1"/>
          <p:nvPr/>
        </p:nvSpPr>
        <p:spPr>
          <a:xfrm>
            <a:off x="304800" y="4419601"/>
            <a:ext cx="2514600" cy="16764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a:t>
            </a:r>
            <a:r>
              <a:rPr lang="en" sz="2000" dirty="0">
                <a:solidFill>
                  <a:srgbClr val="FF0000"/>
                </a:solidFill>
              </a:rPr>
              <a:t>): </a:t>
            </a:r>
            <a:r>
              <a:rPr lang="en" sz="2000" dirty="0" smtClean="0">
                <a:solidFill>
                  <a:srgbClr val="FF0000"/>
                </a:solidFill>
              </a:rPr>
              <a:t>User</a:t>
            </a:r>
          </a:p>
          <a:p>
            <a:pPr lvl="0" rtl="0">
              <a:buNone/>
            </a:pPr>
            <a:r>
              <a:rPr lang="en" sz="2000" dirty="0" smtClean="0">
                <a:solidFill>
                  <a:schemeClr val="tx2"/>
                </a:solidFill>
              </a:rPr>
              <a:t>Find issues with winning strategy</a:t>
            </a:r>
            <a:endParaRPr lang="en" sz="2000" dirty="0">
              <a:solidFill>
                <a:schemeClr val="tx2"/>
              </a:solidFill>
            </a:endParaRPr>
          </a:p>
        </p:txBody>
      </p:sp>
      <p:cxnSp>
        <p:nvCxnSpPr>
          <p:cNvPr id="28" name="Shape 28"/>
          <p:cNvCxnSpPr>
            <a:stCxn id="24" idx="2"/>
            <a:endCxn id="25" idx="0"/>
          </p:cNvCxnSpPr>
          <p:nvPr/>
        </p:nvCxnSpPr>
        <p:spPr>
          <a:xfrm>
            <a:off x="4152907" y="1981200"/>
            <a:ext cx="3050549" cy="914400"/>
          </a:xfrm>
          <a:prstGeom prst="straightConnector1">
            <a:avLst/>
          </a:prstGeom>
          <a:noFill/>
          <a:ln w="19050" cap="flat">
            <a:solidFill>
              <a:schemeClr val="dk2"/>
            </a:solidFill>
            <a:prstDash val="solid"/>
            <a:round/>
            <a:headEnd type="none" w="lg" len="lg"/>
            <a:tailEnd type="triangle" w="lg" len="lg"/>
          </a:ln>
        </p:spPr>
      </p:cxnSp>
      <p:cxnSp>
        <p:nvCxnSpPr>
          <p:cNvPr id="29" name="Shape 29"/>
          <p:cNvCxnSpPr>
            <a:stCxn id="24" idx="2"/>
            <a:endCxn id="26" idx="0"/>
          </p:cNvCxnSpPr>
          <p:nvPr/>
        </p:nvCxnSpPr>
        <p:spPr>
          <a:xfrm>
            <a:off x="4152902" y="1981201"/>
            <a:ext cx="190499" cy="17526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a:off x="5486407" y="1219200"/>
            <a:ext cx="609599" cy="76200"/>
          </a:xfrm>
          <a:prstGeom prst="straightConnector1">
            <a:avLst/>
          </a:prstGeom>
          <a:noFill/>
          <a:ln w="19050" cap="flat">
            <a:solidFill>
              <a:schemeClr val="dk2"/>
            </a:solidFill>
            <a:prstDash val="solid"/>
            <a:round/>
            <a:headEnd type="none" w="lg" len="lg"/>
            <a:tailEnd type="triangle" w="lg" len="lg"/>
          </a:ln>
        </p:spPr>
      </p:cxnSp>
      <p:sp>
        <p:nvSpPr>
          <p:cNvPr id="32" name="Shape 32"/>
          <p:cNvSpPr txBox="1"/>
          <p:nvPr/>
        </p:nvSpPr>
        <p:spPr>
          <a:xfrm>
            <a:off x="4953000" y="5562601"/>
            <a:ext cx="3657600" cy="762000"/>
          </a:xfrm>
          <a:prstGeom prst="rect">
            <a:avLst/>
          </a:prstGeom>
          <a:noFill/>
          <a:ln>
            <a:solidFill>
              <a:schemeClr val="tx1"/>
            </a:solidFill>
          </a:ln>
        </p:spPr>
        <p:txBody>
          <a:bodyPr lIns="91397" tIns="91397" rIns="91397" bIns="91397" anchor="t" anchorCtr="0">
            <a:noAutofit/>
          </a:bodyPr>
          <a:lstStyle/>
          <a:p>
            <a:pPr>
              <a:buNone/>
            </a:pPr>
            <a:r>
              <a:rPr lang="en" sz="2000" dirty="0"/>
              <a:t>Run Experiments: </a:t>
            </a:r>
            <a:r>
              <a:rPr lang="en" sz="2000" dirty="0">
                <a:solidFill>
                  <a:srgbClr val="FF0000"/>
                </a:solidFill>
              </a:rPr>
              <a:t>Run Competition: System</a:t>
            </a:r>
          </a:p>
        </p:txBody>
      </p:sp>
      <p:cxnSp>
        <p:nvCxnSpPr>
          <p:cNvPr id="33" name="Shape 33"/>
          <p:cNvCxnSpPr>
            <a:stCxn id="25" idx="2"/>
            <a:endCxn id="32" idx="0"/>
          </p:cNvCxnSpPr>
          <p:nvPr/>
        </p:nvCxnSpPr>
        <p:spPr>
          <a:xfrm flipH="1">
            <a:off x="6781800" y="4342031"/>
            <a:ext cx="421650" cy="1220575"/>
          </a:xfrm>
          <a:prstGeom prst="straightConnector1">
            <a:avLst/>
          </a:prstGeom>
          <a:noFill/>
          <a:ln w="19050" cap="flat">
            <a:solidFill>
              <a:schemeClr val="dk2"/>
            </a:solidFill>
            <a:prstDash val="solid"/>
            <a:round/>
            <a:headEnd type="none" w="lg" len="lg"/>
            <a:tailEnd type="triangle" w="lg" len="lg"/>
          </a:ln>
        </p:spPr>
      </p:cxnSp>
      <p:cxnSp>
        <p:nvCxnSpPr>
          <p:cNvPr id="34" name="Shape 34"/>
          <p:cNvCxnSpPr>
            <a:stCxn id="26" idx="3"/>
            <a:endCxn id="32" idx="0"/>
          </p:cNvCxnSpPr>
          <p:nvPr/>
        </p:nvCxnSpPr>
        <p:spPr>
          <a:xfrm>
            <a:off x="5410200" y="4533900"/>
            <a:ext cx="1371600" cy="1028700"/>
          </a:xfrm>
          <a:prstGeom prst="straightConnector1">
            <a:avLst/>
          </a:prstGeom>
          <a:noFill/>
          <a:ln w="1905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flipV="1">
            <a:off x="2819401" y="5257800"/>
            <a:ext cx="2133600" cy="685800"/>
          </a:xfrm>
          <a:prstGeom prst="straightConnector1">
            <a:avLst/>
          </a:prstGeom>
          <a:noFill/>
          <a:ln w="19050" cap="flat">
            <a:solidFill>
              <a:schemeClr val="dk2"/>
            </a:solidFill>
            <a:prstDash val="solid"/>
            <a:round/>
            <a:headEnd type="none" w="lg" len="lg"/>
            <a:tailEnd type="triangle" w="lg" len="lg"/>
          </a:ln>
        </p:spPr>
      </p:cxnSp>
      <p:sp>
        <p:nvSpPr>
          <p:cNvPr id="31" name="Shape 31"/>
          <p:cNvSpPr txBox="1"/>
          <p:nvPr/>
        </p:nvSpPr>
        <p:spPr>
          <a:xfrm>
            <a:off x="6096006" y="533400"/>
            <a:ext cx="2732475" cy="13716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(Claim,Users):Owner</a:t>
            </a:r>
          </a:p>
          <a:p>
            <a:pPr lvl="0" rtl="0">
              <a:buNone/>
            </a:pPr>
            <a:r>
              <a:rPr lang="en" sz="2000" dirty="0" smtClean="0">
                <a:solidFill>
                  <a:schemeClr val="accent1"/>
                </a:solidFill>
              </a:rPr>
              <a:t>Find issues with config. c</a:t>
            </a:r>
            <a:endParaRPr lang="en" sz="2000" dirty="0">
              <a:solidFill>
                <a:schemeClr val="accent1"/>
              </a:solidFill>
            </a:endParaRPr>
          </a:p>
        </p:txBody>
      </p:sp>
      <p:cxnSp>
        <p:nvCxnSpPr>
          <p:cNvPr id="36" name="Shape 36"/>
          <p:cNvCxnSpPr>
            <a:stCxn id="32" idx="3"/>
            <a:endCxn id="31" idx="3"/>
          </p:cNvCxnSpPr>
          <p:nvPr/>
        </p:nvCxnSpPr>
        <p:spPr>
          <a:xfrm flipV="1">
            <a:off x="8610606" y="1219200"/>
            <a:ext cx="217875" cy="4724400"/>
          </a:xfrm>
          <a:prstGeom prst="straightConnector1">
            <a:avLst/>
          </a:prstGeom>
          <a:noFill/>
          <a:ln w="19050" cap="flat">
            <a:solidFill>
              <a:schemeClr val="dk2"/>
            </a:solidFill>
            <a:prstDash val="solid"/>
            <a:round/>
            <a:headEnd type="none" w="lg" len="lg"/>
            <a:tailEnd type="triangle" w="lg" len="lg"/>
          </a:ln>
        </p:spPr>
      </p:cxnSp>
      <p:cxnSp>
        <p:nvCxnSpPr>
          <p:cNvPr id="37" name="Shape 37"/>
          <p:cNvCxnSpPr>
            <a:stCxn id="27" idx="3"/>
            <a:endCxn id="26" idx="1"/>
          </p:cNvCxnSpPr>
          <p:nvPr/>
        </p:nvCxnSpPr>
        <p:spPr>
          <a:xfrm flipV="1">
            <a:off x="2819400" y="4533900"/>
            <a:ext cx="457200" cy="723900"/>
          </a:xfrm>
          <a:prstGeom prst="straightConnector1">
            <a:avLst/>
          </a:prstGeom>
          <a:noFill/>
          <a:ln w="1905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7203450" y="1905001"/>
            <a:ext cx="258788" cy="990600"/>
          </a:xfrm>
          <a:prstGeom prst="straightConnector1">
            <a:avLst/>
          </a:prstGeom>
          <a:noFill/>
          <a:ln w="19050" cap="flat">
            <a:solidFill>
              <a:schemeClr val="dk2"/>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304800" y="2057400"/>
            <a:ext cx="3200400" cy="1600200"/>
          </a:xfrm>
          <a:prstGeom prst="rect">
            <a:avLst/>
          </a:prstGeom>
          <a:noFill/>
          <a:ln>
            <a:solidFill>
              <a:schemeClr val="tx1"/>
            </a:solidFill>
          </a:ln>
        </p:spPr>
        <p:txBody>
          <a:bodyPr lIns="91397" tIns="91397" rIns="91397" bIns="91397" anchor="t" anchorCtr="0">
            <a:noAutofit/>
          </a:bodyPr>
          <a:lstStyle/>
          <a:p>
            <a:pPr lvl="0" rtl="0">
              <a:buNone/>
            </a:pPr>
            <a:r>
              <a:rPr lang="en" sz="2000" dirty="0"/>
              <a:t>Pose a </a:t>
            </a:r>
            <a:r>
              <a:rPr lang="en" sz="2000" dirty="0" smtClean="0"/>
              <a:t>Different </a:t>
            </a:r>
            <a:r>
              <a:rPr lang="en" sz="2000" dirty="0"/>
              <a:t>Q</a:t>
            </a:r>
            <a:r>
              <a:rPr lang="en" sz="2000" dirty="0" smtClean="0"/>
              <a:t>uestion </a:t>
            </a:r>
            <a:r>
              <a:rPr lang="en" sz="2000" dirty="0"/>
              <a:t>as </a:t>
            </a:r>
            <a:r>
              <a:rPr lang="en" sz="2000" dirty="0" smtClean="0"/>
              <a:t>Owner</a:t>
            </a:r>
            <a:r>
              <a:rPr lang="en" sz="2000" dirty="0"/>
              <a:t>:</a:t>
            </a:r>
          </a:p>
          <a:p>
            <a:pPr>
              <a:buNone/>
            </a:pPr>
            <a:r>
              <a:rPr lang="en" sz="2000" dirty="0" smtClean="0">
                <a:solidFill>
                  <a:srgbClr val="FF0000"/>
                </a:solidFill>
              </a:rPr>
              <a:t>User</a:t>
            </a:r>
          </a:p>
          <a:p>
            <a:pPr>
              <a:buNone/>
            </a:pPr>
            <a:r>
              <a:rPr lang="en" sz="2000" dirty="0" smtClean="0">
                <a:solidFill>
                  <a:schemeClr val="accent1"/>
                </a:solidFill>
              </a:rPr>
              <a:t>Choose a different config. c’</a:t>
            </a:r>
          </a:p>
          <a:p>
            <a:pPr>
              <a:buNone/>
            </a:pPr>
            <a:r>
              <a:rPr lang="en" sz="2000" dirty="0" smtClean="0">
                <a:solidFill>
                  <a:schemeClr val="accent1"/>
                </a:solidFill>
              </a:rPr>
              <a:t>(Reduce)</a:t>
            </a:r>
            <a:endParaRPr lang="en" sz="2000" dirty="0">
              <a:solidFill>
                <a:schemeClr val="accent1"/>
              </a:solidFill>
            </a:endParaRPr>
          </a:p>
        </p:txBody>
      </p:sp>
      <p:cxnSp>
        <p:nvCxnSpPr>
          <p:cNvPr id="41" name="Shape 41"/>
          <p:cNvCxnSpPr>
            <a:stCxn id="26" idx="0"/>
            <a:endCxn id="40" idx="3"/>
          </p:cNvCxnSpPr>
          <p:nvPr/>
        </p:nvCxnSpPr>
        <p:spPr>
          <a:xfrm flipH="1" flipV="1">
            <a:off x="3505200" y="2857500"/>
            <a:ext cx="838200" cy="8763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cxnSp>
        <p:nvCxnSpPr>
          <p:cNvPr id="95" name="Shape 29"/>
          <p:cNvCxnSpPr>
            <a:stCxn id="25" idx="1"/>
            <a:endCxn id="26" idx="3"/>
          </p:cNvCxnSpPr>
          <p:nvPr/>
        </p:nvCxnSpPr>
        <p:spPr>
          <a:xfrm flipH="1">
            <a:off x="5410201" y="3618819"/>
            <a:ext cx="381000" cy="915087"/>
          </a:xfrm>
          <a:prstGeom prst="straightConnector1">
            <a:avLst/>
          </a:prstGeom>
          <a:noFill/>
          <a:ln w="19050" cap="flat">
            <a:solidFill>
              <a:schemeClr val="dk2"/>
            </a:solidFill>
            <a:prstDash val="solid"/>
            <a:round/>
            <a:headEnd type="none" w="lg" len="lg"/>
            <a:tailEnd type="triangle" w="lg" len="lg"/>
          </a:ln>
        </p:spPr>
      </p:cxnSp>
      <p:sp>
        <p:nvSpPr>
          <p:cNvPr id="103" name="TextBox 102"/>
          <p:cNvSpPr txBox="1"/>
          <p:nvPr/>
        </p:nvSpPr>
        <p:spPr>
          <a:xfrm>
            <a:off x="152401" y="228605"/>
            <a:ext cx="2163675" cy="400081"/>
          </a:xfrm>
          <a:prstGeom prst="rect">
            <a:avLst/>
          </a:prstGeom>
          <a:noFill/>
        </p:spPr>
        <p:txBody>
          <a:bodyPr wrap="none" lIns="91411" tIns="45706" rIns="91411" bIns="45706" rtlCol="0">
            <a:spAutoFit/>
          </a:bodyPr>
          <a:lstStyle/>
          <a:p>
            <a:r>
              <a:rPr lang="en-US" sz="2000" dirty="0" smtClean="0">
                <a:solidFill>
                  <a:srgbClr val="FF0000"/>
                </a:solidFill>
              </a:rPr>
              <a:t>SCG: </a:t>
            </a:r>
            <a:r>
              <a:rPr lang="en-US" sz="2000" dirty="0" smtClean="0">
                <a:solidFill>
                  <a:schemeClr val="accent1"/>
                </a:solidFill>
              </a:rPr>
              <a:t>Chess specific</a:t>
            </a:r>
            <a:endParaRPr lang="en-US" sz="2000" dirty="0">
              <a:solidFill>
                <a:schemeClr val="accent1"/>
              </a:solidFill>
            </a:endParaRPr>
          </a:p>
        </p:txBody>
      </p:sp>
      <p:sp>
        <p:nvSpPr>
          <p:cNvPr id="74" name="TextBox 73"/>
          <p:cNvSpPr txBox="1"/>
          <p:nvPr/>
        </p:nvSpPr>
        <p:spPr>
          <a:xfrm>
            <a:off x="7620000" y="4343401"/>
            <a:ext cx="914400" cy="373659"/>
          </a:xfrm>
          <a:prstGeom prst="rect">
            <a:avLst/>
          </a:prstGeom>
          <a:noFill/>
        </p:spPr>
        <p:txBody>
          <a:bodyPr wrap="square" lIns="91411" tIns="45706" rIns="91411" bIns="45706" rtlCol="0">
            <a:spAutoFit/>
          </a:bodyPr>
          <a:lstStyle/>
          <a:p>
            <a:r>
              <a:rPr lang="en-US" dirty="0" smtClean="0"/>
              <a:t>Popper</a:t>
            </a:r>
            <a:endParaRPr lang="en-US" dirty="0"/>
          </a:p>
        </p:txBody>
      </p:sp>
      <p:sp>
        <p:nvSpPr>
          <p:cNvPr id="43" name="Date Placeholder 42"/>
          <p:cNvSpPr>
            <a:spLocks noGrp="1"/>
          </p:cNvSpPr>
          <p:nvPr>
            <p:ph type="dt" sz="half" idx="10"/>
          </p:nvPr>
        </p:nvSpPr>
        <p:spPr/>
        <p:txBody>
          <a:bodyPr/>
          <a:lstStyle/>
          <a:p>
            <a:fld id="{B114EF3D-E348-4D3D-AEF1-6F8C644C59EE}" type="datetime1">
              <a:rPr lang="en-US" smtClean="0"/>
              <a:pPr/>
              <a:t>8/4/2013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86</a:t>
            </a:fld>
            <a:endParaRPr lang="en-US"/>
          </a:p>
        </p:txBody>
      </p:sp>
      <p:sp>
        <p:nvSpPr>
          <p:cNvPr id="45" name="TextBox 44"/>
          <p:cNvSpPr txBox="1"/>
          <p:nvPr/>
        </p:nvSpPr>
        <p:spPr>
          <a:xfrm>
            <a:off x="6858000" y="76200"/>
            <a:ext cx="2133600" cy="373659"/>
          </a:xfrm>
          <a:prstGeom prst="rect">
            <a:avLst/>
          </a:prstGeom>
          <a:noFill/>
          <a:ln>
            <a:solidFill>
              <a:schemeClr val="tx1"/>
            </a:solidFill>
          </a:ln>
        </p:spPr>
        <p:txBody>
          <a:bodyPr wrap="square" lIns="91411" tIns="45706" rIns="91411" bIns="45706" rtlCol="0">
            <a:spAutoFit/>
          </a:bodyPr>
          <a:lstStyle/>
          <a:p>
            <a:r>
              <a:rPr lang="en-US" dirty="0" smtClean="0"/>
              <a:t>Investigation Cycles</a:t>
            </a:r>
            <a:endParaRPr lang="en-US" dirty="0"/>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p:nvPr/>
        </p:nvSpPr>
        <p:spPr>
          <a:xfrm>
            <a:off x="2819402" y="609600"/>
            <a:ext cx="2667000" cy="13716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Pose a question:  </a:t>
            </a:r>
            <a:r>
              <a:rPr lang="en" sz="2000" kern="0" dirty="0" smtClean="0">
                <a:solidFill>
                  <a:srgbClr val="FF0000"/>
                </a:solidFill>
                <a:latin typeface="Arial"/>
                <a:cs typeface="Arial"/>
                <a:sym typeface="Arial"/>
              </a:rPr>
              <a:t>Claim Family:</a:t>
            </a:r>
            <a:r>
              <a:rPr lang="en" sz="2000" kern="0" dirty="0" smtClean="0">
                <a:solidFill>
                  <a:srgbClr val="000000"/>
                </a:solidFill>
                <a:latin typeface="Arial"/>
                <a:cs typeface="Arial"/>
                <a:sym typeface="Arial"/>
              </a:rPr>
              <a:t> </a:t>
            </a:r>
            <a:r>
              <a:rPr lang="en" sz="2000" kern="0" dirty="0" smtClean="0">
                <a:solidFill>
                  <a:srgbClr val="FF0000"/>
                </a:solidFill>
                <a:latin typeface="Arial"/>
                <a:cs typeface="Arial"/>
                <a:sym typeface="Arial"/>
              </a:rPr>
              <a:t>Owner</a:t>
            </a:r>
          </a:p>
          <a:p>
            <a:pPr lvl="0"/>
            <a:r>
              <a:rPr lang="en" sz="2000" kern="0" dirty="0" smtClean="0">
                <a:solidFill>
                  <a:srgbClr val="0070C0"/>
                </a:solidFill>
                <a:latin typeface="Arial"/>
                <a:cs typeface="Arial"/>
                <a:sym typeface="Arial"/>
              </a:rPr>
              <a:t>Software Manager</a:t>
            </a:r>
          </a:p>
          <a:p>
            <a:pPr lvl="0"/>
            <a:r>
              <a:rPr lang="en" sz="2000" kern="0" dirty="0" smtClean="0">
                <a:solidFill>
                  <a:srgbClr val="0070C0"/>
                </a:solidFill>
                <a:latin typeface="Arial"/>
                <a:cs typeface="Arial"/>
                <a:sym typeface="Arial"/>
              </a:rPr>
              <a:t>Requirements</a:t>
            </a:r>
            <a:endParaRPr lang="en" sz="2000" dirty="0">
              <a:solidFill>
                <a:srgbClr val="FF0000"/>
              </a:solidFill>
            </a:endParaRPr>
          </a:p>
        </p:txBody>
      </p:sp>
      <p:sp>
        <p:nvSpPr>
          <p:cNvPr id="25" name="Shape 25"/>
          <p:cNvSpPr txBox="1"/>
          <p:nvPr/>
        </p:nvSpPr>
        <p:spPr>
          <a:xfrm>
            <a:off x="5791200" y="2895600"/>
            <a:ext cx="2824500" cy="1446425"/>
          </a:xfrm>
          <a:prstGeom prst="rect">
            <a:avLst/>
          </a:prstGeom>
          <a:noFill/>
          <a:ln>
            <a:solidFill>
              <a:schemeClr val="tx1"/>
            </a:solidFill>
          </a:ln>
        </p:spPr>
        <p:txBody>
          <a:bodyPr lIns="91397" tIns="91397" rIns="91397" bIns="91397" anchor="t" anchorCtr="0">
            <a:noAutofit/>
          </a:bodyPr>
          <a:lstStyle/>
          <a:p>
            <a:pPr lvl="0" rtl="0">
              <a:buNone/>
            </a:pPr>
            <a:r>
              <a:rPr lang="en" sz="2000" dirty="0"/>
              <a:t>Design Experiments:</a:t>
            </a:r>
          </a:p>
          <a:p>
            <a:pPr lvl="0" rtl="0">
              <a:buNone/>
            </a:pPr>
            <a:r>
              <a:rPr lang="en" sz="2000" dirty="0">
                <a:solidFill>
                  <a:srgbClr val="FF0000"/>
                </a:solidFill>
              </a:rPr>
              <a:t>Tournament + SG-Instance</a:t>
            </a:r>
          </a:p>
          <a:p>
            <a:pPr lvl="0" rtl="0">
              <a:buNone/>
            </a:pPr>
            <a:r>
              <a:rPr lang="en" sz="2000" dirty="0" smtClean="0">
                <a:solidFill>
                  <a:srgbClr val="FF0000"/>
                </a:solidFill>
              </a:rPr>
              <a:t>:Owner </a:t>
            </a:r>
            <a:r>
              <a:rPr lang="en" sz="2000" dirty="0">
                <a:solidFill>
                  <a:srgbClr val="FF0000"/>
                </a:solidFill>
              </a:rPr>
              <a:t>+ </a:t>
            </a:r>
            <a:r>
              <a:rPr lang="en" sz="2000" dirty="0" smtClean="0">
                <a:solidFill>
                  <a:srgbClr val="FF0000"/>
                </a:solidFill>
              </a:rPr>
              <a:t>System</a:t>
            </a:r>
            <a:endParaRPr lang="en" sz="2000" dirty="0">
              <a:solidFill>
                <a:srgbClr val="FF0000"/>
              </a:solidFill>
            </a:endParaRPr>
          </a:p>
        </p:txBody>
      </p:sp>
      <p:sp>
        <p:nvSpPr>
          <p:cNvPr id="26" name="Shape 26"/>
          <p:cNvSpPr txBox="1"/>
          <p:nvPr/>
        </p:nvSpPr>
        <p:spPr>
          <a:xfrm>
            <a:off x="3200400" y="3581400"/>
            <a:ext cx="2057400" cy="1143000"/>
          </a:xfrm>
          <a:prstGeom prst="rect">
            <a:avLst/>
          </a:prstGeom>
          <a:noFill/>
          <a:ln>
            <a:solidFill>
              <a:schemeClr val="tx1"/>
            </a:solidFill>
          </a:ln>
        </p:spPr>
        <p:txBody>
          <a:bodyPr lIns="91397" tIns="91397" rIns="91397" bIns="91397" anchor="t" anchorCtr="0">
            <a:noAutofit/>
          </a:bodyPr>
          <a:lstStyle/>
          <a:p>
            <a:pPr lvl="0">
              <a:buClr>
                <a:srgbClr val="000000"/>
              </a:buClr>
              <a:buSzPct val="36666"/>
            </a:pPr>
            <a:r>
              <a:rPr lang="en" sz="2000" dirty="0" smtClean="0">
                <a:latin typeface="Arial" pitchFamily="34" charset="0"/>
                <a:cs typeface="Arial" pitchFamily="34" charset="0"/>
              </a:rPr>
              <a:t>Find a solution:</a:t>
            </a:r>
          </a:p>
          <a:p>
            <a:pPr lvl="0">
              <a:buClr>
                <a:srgbClr val="000000"/>
              </a:buClr>
              <a:buSzPct val="36666"/>
            </a:pPr>
            <a:r>
              <a:rPr lang="en" sz="2000" dirty="0" smtClean="0">
                <a:solidFill>
                  <a:srgbClr val="FF0000"/>
                </a:solidFill>
                <a:latin typeface="Arial" pitchFamily="34" charset="0"/>
                <a:cs typeface="Arial" pitchFamily="34" charset="0"/>
              </a:rPr>
              <a:t>Avatar: User</a:t>
            </a:r>
          </a:p>
          <a:p>
            <a:pPr lvl="0">
              <a:buClr>
                <a:srgbClr val="000000"/>
              </a:buClr>
              <a:buSzPct val="36666"/>
            </a:pPr>
            <a:r>
              <a:rPr lang="en" sz="2000" dirty="0" smtClean="0">
                <a:solidFill>
                  <a:srgbClr val="0070C0"/>
                </a:solidFill>
                <a:latin typeface="Arial" pitchFamily="34" charset="0"/>
                <a:cs typeface="Arial" pitchFamily="34" charset="0"/>
              </a:rPr>
              <a:t>Developer</a:t>
            </a:r>
            <a:endParaRPr sz="2000" dirty="0">
              <a:latin typeface="Arial" pitchFamily="34" charset="0"/>
              <a:cs typeface="Arial" pitchFamily="34" charset="0"/>
            </a:endParaRPr>
          </a:p>
        </p:txBody>
      </p:sp>
      <p:sp>
        <p:nvSpPr>
          <p:cNvPr id="27" name="Shape 27"/>
          <p:cNvSpPr txBox="1"/>
          <p:nvPr/>
        </p:nvSpPr>
        <p:spPr>
          <a:xfrm>
            <a:off x="304800" y="4419600"/>
            <a:ext cx="2514600" cy="1752600"/>
          </a:xfrm>
          <a:prstGeom prst="rect">
            <a:avLst/>
          </a:prstGeom>
          <a:noFill/>
          <a:ln>
            <a:solidFill>
              <a:schemeClr val="tx1"/>
            </a:solidFill>
          </a:ln>
        </p:spPr>
        <p:txBody>
          <a:bodyPr lIns="91397" tIns="91397" rIns="91397" bIns="91397" anchor="t" anchorCtr="0">
            <a:noAutofit/>
          </a:bodyPr>
          <a:lstStyle/>
          <a:p>
            <a:pPr lvl="0"/>
            <a:r>
              <a:rPr lang="en" sz="2000" dirty="0" smtClean="0">
                <a:latin typeface="Arial" pitchFamily="34" charset="0"/>
                <a:cs typeface="Arial" pitchFamily="34" charset="0"/>
              </a:rPr>
              <a:t>Evaluate Results: </a:t>
            </a:r>
            <a:r>
              <a:rPr lang="en" sz="2000" dirty="0" smtClean="0">
                <a:solidFill>
                  <a:srgbClr val="FF0000"/>
                </a:solidFill>
                <a:latin typeface="Arial" pitchFamily="34" charset="0"/>
                <a:cs typeface="Arial" pitchFamily="34" charset="0"/>
              </a:rPr>
              <a:t>Histories+Estimates (Claim,Users): User</a:t>
            </a:r>
          </a:p>
          <a:p>
            <a:pPr lvl="0"/>
            <a:r>
              <a:rPr lang="en" sz="2000" dirty="0" smtClean="0">
                <a:solidFill>
                  <a:srgbClr val="0070C0"/>
                </a:solidFill>
                <a:latin typeface="Arial" pitchFamily="34" charset="0"/>
                <a:cs typeface="Arial" pitchFamily="34" charset="0"/>
              </a:rPr>
              <a:t>Find Issues with Software= Avatar</a:t>
            </a:r>
          </a:p>
          <a:p>
            <a:pPr lvl="0" rtl="0">
              <a:buNone/>
            </a:pPr>
            <a:endParaRPr lang="en" sz="2000" dirty="0">
              <a:solidFill>
                <a:srgbClr val="FF0000"/>
              </a:solidFill>
              <a:latin typeface="Arial" pitchFamily="34" charset="0"/>
              <a:cs typeface="Arial" pitchFamily="34" charset="0"/>
            </a:endParaRPr>
          </a:p>
        </p:txBody>
      </p:sp>
      <p:cxnSp>
        <p:nvCxnSpPr>
          <p:cNvPr id="28" name="Shape 28"/>
          <p:cNvCxnSpPr>
            <a:stCxn id="24" idx="2"/>
            <a:endCxn id="25" idx="0"/>
          </p:cNvCxnSpPr>
          <p:nvPr/>
        </p:nvCxnSpPr>
        <p:spPr>
          <a:xfrm>
            <a:off x="4152907" y="1981200"/>
            <a:ext cx="3050549" cy="914400"/>
          </a:xfrm>
          <a:prstGeom prst="straightConnector1">
            <a:avLst/>
          </a:prstGeom>
          <a:noFill/>
          <a:ln w="19050" cap="flat">
            <a:solidFill>
              <a:schemeClr val="dk2"/>
            </a:solidFill>
            <a:prstDash val="solid"/>
            <a:round/>
            <a:headEnd type="none" w="lg" len="lg"/>
            <a:tailEnd type="triangle" w="lg" len="lg"/>
          </a:ln>
        </p:spPr>
      </p:cxnSp>
      <p:cxnSp>
        <p:nvCxnSpPr>
          <p:cNvPr id="29" name="Shape 29"/>
          <p:cNvCxnSpPr>
            <a:stCxn id="24" idx="2"/>
            <a:endCxn id="26" idx="0"/>
          </p:cNvCxnSpPr>
          <p:nvPr/>
        </p:nvCxnSpPr>
        <p:spPr>
          <a:xfrm>
            <a:off x="4152902" y="1981200"/>
            <a:ext cx="76199" cy="16002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flipV="1">
            <a:off x="5486407" y="1295400"/>
            <a:ext cx="609599" cy="114300"/>
          </a:xfrm>
          <a:prstGeom prst="straightConnector1">
            <a:avLst/>
          </a:prstGeom>
          <a:noFill/>
          <a:ln w="19050" cap="flat">
            <a:solidFill>
              <a:schemeClr val="dk2"/>
            </a:solidFill>
            <a:prstDash val="solid"/>
            <a:round/>
            <a:headEnd type="none" w="lg" len="lg"/>
            <a:tailEnd type="triangle" w="lg" len="lg"/>
          </a:ln>
        </p:spPr>
      </p:cxnSp>
      <p:sp>
        <p:nvSpPr>
          <p:cNvPr id="32" name="Shape 32"/>
          <p:cNvSpPr txBox="1"/>
          <p:nvPr/>
        </p:nvSpPr>
        <p:spPr>
          <a:xfrm>
            <a:off x="4953000" y="5562601"/>
            <a:ext cx="3657600" cy="762000"/>
          </a:xfrm>
          <a:prstGeom prst="rect">
            <a:avLst/>
          </a:prstGeom>
          <a:noFill/>
          <a:ln w="76200">
            <a:solidFill>
              <a:schemeClr val="tx1"/>
            </a:solidFill>
          </a:ln>
        </p:spPr>
        <p:txBody>
          <a:bodyPr lIns="91397" tIns="91397" rIns="91397" bIns="91397" anchor="t" anchorCtr="0">
            <a:noAutofit/>
          </a:bodyPr>
          <a:lstStyle/>
          <a:p>
            <a:pPr>
              <a:buNone/>
            </a:pPr>
            <a:r>
              <a:rPr lang="en" sz="2000" dirty="0"/>
              <a:t>Run Experiments: </a:t>
            </a:r>
            <a:r>
              <a:rPr lang="en" sz="2000" dirty="0">
                <a:solidFill>
                  <a:srgbClr val="FF0000"/>
                </a:solidFill>
              </a:rPr>
              <a:t>Run Competition: System</a:t>
            </a:r>
          </a:p>
        </p:txBody>
      </p:sp>
      <p:cxnSp>
        <p:nvCxnSpPr>
          <p:cNvPr id="33" name="Shape 33"/>
          <p:cNvCxnSpPr>
            <a:stCxn id="25" idx="2"/>
            <a:endCxn id="32" idx="0"/>
          </p:cNvCxnSpPr>
          <p:nvPr/>
        </p:nvCxnSpPr>
        <p:spPr>
          <a:xfrm flipH="1">
            <a:off x="6781800" y="4342031"/>
            <a:ext cx="421650" cy="1220575"/>
          </a:xfrm>
          <a:prstGeom prst="straightConnector1">
            <a:avLst/>
          </a:prstGeom>
          <a:noFill/>
          <a:ln w="19050" cap="flat">
            <a:solidFill>
              <a:schemeClr val="dk2"/>
            </a:solidFill>
            <a:prstDash val="solid"/>
            <a:round/>
            <a:headEnd type="none" w="lg" len="lg"/>
            <a:tailEnd type="triangle" w="lg" len="lg"/>
          </a:ln>
        </p:spPr>
      </p:cxnSp>
      <p:cxnSp>
        <p:nvCxnSpPr>
          <p:cNvPr id="34" name="Shape 34"/>
          <p:cNvCxnSpPr>
            <a:stCxn id="26" idx="2"/>
            <a:endCxn id="32" idx="0"/>
          </p:cNvCxnSpPr>
          <p:nvPr/>
        </p:nvCxnSpPr>
        <p:spPr>
          <a:xfrm>
            <a:off x="4229100" y="4724401"/>
            <a:ext cx="2552700" cy="838200"/>
          </a:xfrm>
          <a:prstGeom prst="straightConnector1">
            <a:avLst/>
          </a:prstGeom>
          <a:noFill/>
          <a:ln w="19050" cap="flat">
            <a:solidFill>
              <a:schemeClr val="dk2"/>
            </a:solidFill>
            <a:prstDash val="solid"/>
            <a:round/>
            <a:headEnd type="none" w="lg" len="lg"/>
            <a:tailEnd type="triangle" w="lg" len="lg"/>
          </a:ln>
        </p:spPr>
      </p:cxnSp>
      <p:cxnSp>
        <p:nvCxnSpPr>
          <p:cNvPr id="35" name="Shape 35"/>
          <p:cNvCxnSpPr>
            <a:stCxn id="32" idx="1"/>
            <a:endCxn id="27" idx="2"/>
          </p:cNvCxnSpPr>
          <p:nvPr/>
        </p:nvCxnSpPr>
        <p:spPr>
          <a:xfrm flipH="1">
            <a:off x="1562101" y="5943600"/>
            <a:ext cx="3390900" cy="228600"/>
          </a:xfrm>
          <a:prstGeom prst="straightConnector1">
            <a:avLst/>
          </a:prstGeom>
          <a:noFill/>
          <a:ln w="19050" cap="flat">
            <a:solidFill>
              <a:schemeClr val="dk2"/>
            </a:solidFill>
            <a:prstDash val="solid"/>
            <a:round/>
            <a:headEnd type="none" w="lg" len="lg"/>
            <a:tailEnd type="triangle" w="lg" len="lg"/>
          </a:ln>
        </p:spPr>
      </p:cxnSp>
      <p:sp>
        <p:nvSpPr>
          <p:cNvPr id="31" name="Shape 31"/>
          <p:cNvSpPr txBox="1"/>
          <p:nvPr/>
        </p:nvSpPr>
        <p:spPr>
          <a:xfrm>
            <a:off x="6096000" y="533400"/>
            <a:ext cx="2743200" cy="17526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Evaluate Results: </a:t>
            </a:r>
            <a:r>
              <a:rPr lang="en" sz="2000" kern="0" dirty="0" smtClean="0">
                <a:solidFill>
                  <a:srgbClr val="FF0000"/>
                </a:solidFill>
                <a:latin typeface="Arial"/>
                <a:cs typeface="Arial"/>
                <a:sym typeface="Arial"/>
              </a:rPr>
              <a:t>Histories+Estimates (Claim,Users):Owner</a:t>
            </a:r>
          </a:p>
          <a:p>
            <a:pPr lvl="0"/>
            <a:r>
              <a:rPr lang="en" sz="2000" kern="0" dirty="0" smtClean="0">
                <a:solidFill>
                  <a:srgbClr val="0070C0"/>
                </a:solidFill>
                <a:latin typeface="Arial"/>
                <a:cs typeface="Arial"/>
                <a:sym typeface="Arial"/>
              </a:rPr>
              <a:t>Find Issues with Requirements</a:t>
            </a:r>
          </a:p>
          <a:p>
            <a:pPr lvl="0" rtl="0">
              <a:buNone/>
            </a:pPr>
            <a:endParaRPr lang="en" sz="2000" dirty="0">
              <a:solidFill>
                <a:srgbClr val="FF0000"/>
              </a:solidFill>
            </a:endParaRPr>
          </a:p>
        </p:txBody>
      </p:sp>
      <p:cxnSp>
        <p:nvCxnSpPr>
          <p:cNvPr id="36" name="Shape 36"/>
          <p:cNvCxnSpPr>
            <a:stCxn id="32" idx="3"/>
            <a:endCxn id="31" idx="3"/>
          </p:cNvCxnSpPr>
          <p:nvPr/>
        </p:nvCxnSpPr>
        <p:spPr>
          <a:xfrm flipV="1">
            <a:off x="8610600" y="1409700"/>
            <a:ext cx="228600" cy="4533900"/>
          </a:xfrm>
          <a:prstGeom prst="straightConnector1">
            <a:avLst/>
          </a:prstGeom>
          <a:noFill/>
          <a:ln w="19050" cap="flat">
            <a:solidFill>
              <a:schemeClr val="dk2"/>
            </a:solidFill>
            <a:prstDash val="solid"/>
            <a:round/>
            <a:headEnd type="none" w="lg" len="lg"/>
            <a:tailEnd type="triangle" w="lg" len="lg"/>
          </a:ln>
        </p:spPr>
      </p:cxnSp>
      <p:cxnSp>
        <p:nvCxnSpPr>
          <p:cNvPr id="37" name="Shape 37"/>
          <p:cNvCxnSpPr>
            <a:stCxn id="27" idx="3"/>
            <a:endCxn id="26" idx="1"/>
          </p:cNvCxnSpPr>
          <p:nvPr/>
        </p:nvCxnSpPr>
        <p:spPr>
          <a:xfrm flipV="1">
            <a:off x="2819400" y="4152900"/>
            <a:ext cx="381000" cy="1143000"/>
          </a:xfrm>
          <a:prstGeom prst="straightConnector1">
            <a:avLst/>
          </a:prstGeom>
          <a:noFill/>
          <a:ln w="1905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7203450" y="2286000"/>
            <a:ext cx="264150" cy="609600"/>
          </a:xfrm>
          <a:prstGeom prst="straightConnector1">
            <a:avLst/>
          </a:prstGeom>
          <a:noFill/>
          <a:ln w="19050" cap="flat">
            <a:solidFill>
              <a:schemeClr val="dk2"/>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304800" y="2057400"/>
            <a:ext cx="2667000" cy="15240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Pose a Different Question as Owner:</a:t>
            </a:r>
          </a:p>
          <a:p>
            <a:pPr lvl="0"/>
            <a:r>
              <a:rPr lang="en" sz="2000" kern="0" dirty="0" smtClean="0">
                <a:solidFill>
                  <a:srgbClr val="FF0000"/>
                </a:solidFill>
                <a:latin typeface="Arial"/>
                <a:cs typeface="Arial"/>
                <a:sym typeface="Arial"/>
              </a:rPr>
              <a:t>User</a:t>
            </a:r>
          </a:p>
          <a:p>
            <a:pPr lvl="0"/>
            <a:r>
              <a:rPr lang="en" sz="2000" kern="0" dirty="0" smtClean="0">
                <a:solidFill>
                  <a:srgbClr val="0070C0"/>
                </a:solidFill>
                <a:latin typeface="Arial"/>
                <a:cs typeface="Arial"/>
                <a:sym typeface="Arial"/>
              </a:rPr>
              <a:t>Generalize/Reduce</a:t>
            </a:r>
          </a:p>
          <a:p>
            <a:pPr lvl="0" rtl="0">
              <a:buNone/>
            </a:pPr>
            <a:endParaRPr lang="en" sz="2000" dirty="0">
              <a:solidFill>
                <a:srgbClr val="FF0000"/>
              </a:solidFill>
            </a:endParaRPr>
          </a:p>
        </p:txBody>
      </p:sp>
      <p:cxnSp>
        <p:nvCxnSpPr>
          <p:cNvPr id="41" name="Shape 41"/>
          <p:cNvCxnSpPr>
            <a:stCxn id="26" idx="0"/>
            <a:endCxn id="40" idx="3"/>
          </p:cNvCxnSpPr>
          <p:nvPr/>
        </p:nvCxnSpPr>
        <p:spPr>
          <a:xfrm flipH="1" flipV="1">
            <a:off x="2971800" y="2819401"/>
            <a:ext cx="1257300" cy="7620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cxnSp>
        <p:nvCxnSpPr>
          <p:cNvPr id="95" name="Shape 29"/>
          <p:cNvCxnSpPr>
            <a:stCxn id="25" idx="1"/>
            <a:endCxn id="26" idx="3"/>
          </p:cNvCxnSpPr>
          <p:nvPr/>
        </p:nvCxnSpPr>
        <p:spPr>
          <a:xfrm flipH="1">
            <a:off x="5257800" y="3618813"/>
            <a:ext cx="533400" cy="534087"/>
          </a:xfrm>
          <a:prstGeom prst="straightConnector1">
            <a:avLst/>
          </a:prstGeom>
          <a:noFill/>
          <a:ln w="19050" cap="flat">
            <a:solidFill>
              <a:schemeClr val="dk2"/>
            </a:solidFill>
            <a:prstDash val="solid"/>
            <a:round/>
            <a:headEnd type="none" w="lg" len="lg"/>
            <a:tailEnd type="triangle" w="lg" len="lg"/>
          </a:ln>
        </p:spPr>
      </p:cxnSp>
      <p:sp>
        <p:nvSpPr>
          <p:cNvPr id="74" name="TextBox 73"/>
          <p:cNvSpPr txBox="1"/>
          <p:nvPr/>
        </p:nvSpPr>
        <p:spPr>
          <a:xfrm>
            <a:off x="7543800" y="4343401"/>
            <a:ext cx="868640" cy="373659"/>
          </a:xfrm>
          <a:prstGeom prst="rect">
            <a:avLst/>
          </a:prstGeom>
          <a:noFill/>
        </p:spPr>
        <p:txBody>
          <a:bodyPr wrap="none" lIns="91411" tIns="45706" rIns="91411" bIns="45706" rtlCol="0">
            <a:spAutoFit/>
          </a:bodyPr>
          <a:lstStyle/>
          <a:p>
            <a:r>
              <a:rPr lang="en-US" dirty="0" smtClean="0"/>
              <a:t>Popper</a:t>
            </a:r>
            <a:endParaRPr lang="en-US" dirty="0"/>
          </a:p>
        </p:txBody>
      </p:sp>
      <p:sp>
        <p:nvSpPr>
          <p:cNvPr id="43" name="TextBox 42"/>
          <p:cNvSpPr txBox="1"/>
          <p:nvPr/>
        </p:nvSpPr>
        <p:spPr>
          <a:xfrm>
            <a:off x="228603" y="152405"/>
            <a:ext cx="3125862" cy="400081"/>
          </a:xfrm>
          <a:prstGeom prst="rect">
            <a:avLst/>
          </a:prstGeom>
          <a:noFill/>
        </p:spPr>
        <p:txBody>
          <a:bodyPr wrap="none" lIns="91411" tIns="45706" rIns="91411" bIns="45706" rtlCol="0">
            <a:spAutoFit/>
          </a:bodyPr>
          <a:lstStyle/>
          <a:p>
            <a:r>
              <a:rPr lang="en-US" sz="2000" dirty="0" smtClean="0">
                <a:solidFill>
                  <a:srgbClr val="FF0000"/>
                </a:solidFill>
              </a:rPr>
              <a:t>SCG: </a:t>
            </a:r>
            <a:r>
              <a:rPr lang="en-US" sz="2000" dirty="0" smtClean="0">
                <a:solidFill>
                  <a:srgbClr val="0070C0"/>
                </a:solidFill>
              </a:rPr>
              <a:t>Software Development</a:t>
            </a:r>
            <a:endParaRPr lang="en-US" sz="2000" dirty="0">
              <a:solidFill>
                <a:srgbClr val="0070C0"/>
              </a:solidFill>
            </a:endParaRPr>
          </a:p>
        </p:txBody>
      </p:sp>
      <p:sp>
        <p:nvSpPr>
          <p:cNvPr id="44" name="TextBox 43"/>
          <p:cNvSpPr txBox="1"/>
          <p:nvPr/>
        </p:nvSpPr>
        <p:spPr>
          <a:xfrm>
            <a:off x="5257801" y="6400801"/>
            <a:ext cx="2370132" cy="373659"/>
          </a:xfrm>
          <a:prstGeom prst="rect">
            <a:avLst/>
          </a:prstGeom>
          <a:noFill/>
        </p:spPr>
        <p:txBody>
          <a:bodyPr wrap="none" lIns="91411" tIns="45706" rIns="91411" bIns="45706" rtlCol="0">
            <a:spAutoFit/>
          </a:bodyPr>
          <a:lstStyle/>
          <a:p>
            <a:r>
              <a:rPr lang="en-US" dirty="0" smtClean="0"/>
              <a:t>algorithm on next slide</a:t>
            </a:r>
            <a:endParaRPr lang="en-US" dirty="0"/>
          </a:p>
        </p:txBody>
      </p:sp>
      <p:sp>
        <p:nvSpPr>
          <p:cNvPr id="45" name="Date Placeholder 44"/>
          <p:cNvSpPr>
            <a:spLocks noGrp="1"/>
          </p:cNvSpPr>
          <p:nvPr>
            <p:ph type="dt" sz="half" idx="10"/>
          </p:nvPr>
        </p:nvSpPr>
        <p:spPr/>
        <p:txBody>
          <a:bodyPr/>
          <a:lstStyle/>
          <a:p>
            <a:fld id="{E601ADEA-A1F0-4FB8-AFF5-5CEEF83D101F}" type="datetime1">
              <a:rPr lang="en-US" smtClean="0"/>
              <a:pPr/>
              <a:t>8/4/2013</a:t>
            </a:fld>
            <a:endParaRPr lang="en-US"/>
          </a:p>
        </p:txBody>
      </p:sp>
      <p:sp>
        <p:nvSpPr>
          <p:cNvPr id="46" name="Slide Number Placeholder 45"/>
          <p:cNvSpPr>
            <a:spLocks noGrp="1"/>
          </p:cNvSpPr>
          <p:nvPr>
            <p:ph type="sldNum" sz="quarter" idx="12"/>
          </p:nvPr>
        </p:nvSpPr>
        <p:spPr/>
        <p:txBody>
          <a:bodyPr/>
          <a:lstStyle/>
          <a:p>
            <a:fld id="{B04BDAE4-F4B4-4874-AD21-615B187341BE}" type="slidenum">
              <a:rPr lang="en-US" smtClean="0"/>
              <a:pPr/>
              <a:t>87</a:t>
            </a:fld>
            <a:endParaRPr lang="en-US"/>
          </a:p>
        </p:txBody>
      </p:sp>
      <p:sp>
        <p:nvSpPr>
          <p:cNvPr id="47" name="TextBox 46"/>
          <p:cNvSpPr txBox="1"/>
          <p:nvPr/>
        </p:nvSpPr>
        <p:spPr>
          <a:xfrm>
            <a:off x="6858002" y="76200"/>
            <a:ext cx="2041918" cy="373659"/>
          </a:xfrm>
          <a:prstGeom prst="rect">
            <a:avLst/>
          </a:prstGeom>
          <a:noFill/>
          <a:ln>
            <a:solidFill>
              <a:schemeClr val="tx1"/>
            </a:solidFill>
          </a:ln>
        </p:spPr>
        <p:txBody>
          <a:bodyPr wrap="none" lIns="91411" tIns="45706" rIns="91411" bIns="45706" rtlCol="0">
            <a:spAutoFit/>
          </a:bodyPr>
          <a:lstStyle/>
          <a:p>
            <a:r>
              <a:rPr lang="en-US" dirty="0" smtClean="0"/>
              <a:t>Investigation Cycles</a:t>
            </a:r>
            <a:endParaRPr lang="en-US" dirty="0"/>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 Experiments</a:t>
            </a:r>
            <a:endParaRPr lang="en-US" dirty="0"/>
          </a:p>
        </p:txBody>
      </p:sp>
      <p:sp>
        <p:nvSpPr>
          <p:cNvPr id="3" name="Content Placeholder 2"/>
          <p:cNvSpPr>
            <a:spLocks noGrp="1"/>
          </p:cNvSpPr>
          <p:nvPr>
            <p:ph idx="1"/>
          </p:nvPr>
        </p:nvSpPr>
        <p:spPr/>
        <p:txBody>
          <a:bodyPr>
            <a:noAutofit/>
          </a:bodyPr>
          <a:lstStyle/>
          <a:p>
            <a:pPr>
              <a:buNone/>
            </a:pPr>
            <a:r>
              <a:rPr lang="en-US" sz="2000" dirty="0" smtClean="0"/>
              <a:t>Player{Position </a:t>
            </a:r>
            <a:r>
              <a:rPr lang="en-US" sz="2000" dirty="0" err="1" smtClean="0"/>
              <a:t>preferredPosition</a:t>
            </a:r>
            <a:r>
              <a:rPr lang="en-US" sz="2000" dirty="0" smtClean="0"/>
              <a:t>;}</a:t>
            </a:r>
          </a:p>
          <a:p>
            <a:pPr>
              <a:buNone/>
            </a:pPr>
            <a:r>
              <a:rPr lang="en-US" sz="2000" dirty="0" smtClean="0"/>
              <a:t>SCG(Set&lt;Player&gt; players, Claim </a:t>
            </a:r>
            <a:r>
              <a:rPr lang="en-US" sz="2000" dirty="0" err="1" smtClean="0"/>
              <a:t>claim</a:t>
            </a:r>
            <a:r>
              <a:rPr lang="en-US" sz="2000" dirty="0" smtClean="0"/>
              <a:t>, TM </a:t>
            </a:r>
            <a:r>
              <a:rPr lang="en-US" sz="2000" dirty="0" err="1" smtClean="0"/>
              <a:t>tm</a:t>
            </a:r>
            <a:r>
              <a:rPr lang="en-US" sz="2000" dirty="0" smtClean="0"/>
              <a:t>, PSM </a:t>
            </a:r>
            <a:r>
              <a:rPr lang="en-US" sz="2000" dirty="0" err="1" smtClean="0"/>
              <a:t>psm</a:t>
            </a:r>
            <a:r>
              <a:rPr lang="en-US" sz="2000" dirty="0" smtClean="0"/>
              <a:t>, </a:t>
            </a:r>
            <a:r>
              <a:rPr lang="en-US" sz="2000" dirty="0" err="1" smtClean="0"/>
              <a:t>WeightingFunction</a:t>
            </a:r>
            <a:r>
              <a:rPr lang="en-US" sz="2000" dirty="0" smtClean="0"/>
              <a:t> </a:t>
            </a:r>
            <a:r>
              <a:rPr lang="en-US" sz="2000" dirty="0" err="1" smtClean="0"/>
              <a:t>weightingFunction</a:t>
            </a:r>
            <a:r>
              <a:rPr lang="en-US" sz="2000" dirty="0" smtClean="0"/>
              <a:t>){</a:t>
            </a:r>
          </a:p>
          <a:p>
            <a:pPr lvl="1">
              <a:buNone/>
            </a:pPr>
            <a:r>
              <a:rPr lang="en-US" sz="2000" dirty="0" smtClean="0"/>
              <a:t>//set preferred positions for players for claim;</a:t>
            </a:r>
          </a:p>
          <a:p>
            <a:pPr lvl="1">
              <a:buNone/>
            </a:pPr>
            <a:r>
              <a:rPr lang="en-US" sz="2000" dirty="0" smtClean="0"/>
              <a:t>Set&lt;</a:t>
            </a:r>
            <a:r>
              <a:rPr lang="en-US" sz="2000" dirty="0" err="1" smtClean="0"/>
              <a:t>ArgumentResult</a:t>
            </a:r>
            <a:r>
              <a:rPr lang="en-US" sz="2000" dirty="0" smtClean="0"/>
              <a:t>&gt; </a:t>
            </a:r>
            <a:r>
              <a:rPr lang="en-US" sz="2000" dirty="0" err="1" smtClean="0"/>
              <a:t>argumentResults</a:t>
            </a:r>
            <a:r>
              <a:rPr lang="en-US" sz="2000" dirty="0" smtClean="0"/>
              <a:t>= empty;</a:t>
            </a:r>
          </a:p>
          <a:p>
            <a:pPr>
              <a:buNone/>
            </a:pPr>
            <a:r>
              <a:rPr lang="en-US" sz="2000" dirty="0" smtClean="0"/>
              <a:t>        while(true){</a:t>
            </a:r>
          </a:p>
          <a:p>
            <a:pPr lvl="2">
              <a:buNone/>
            </a:pPr>
            <a:r>
              <a:rPr lang="en-US" sz="2000" dirty="0" err="1" smtClean="0"/>
              <a:t>UserEval</a:t>
            </a:r>
            <a:r>
              <a:rPr lang="en-US" sz="2000" dirty="0" smtClean="0"/>
              <a:t> </a:t>
            </a:r>
            <a:r>
              <a:rPr lang="en-US" sz="2000" dirty="0" err="1" smtClean="0"/>
              <a:t>ue</a:t>
            </a:r>
            <a:r>
              <a:rPr lang="en-US" sz="2000" dirty="0" smtClean="0"/>
              <a:t> = </a:t>
            </a:r>
            <a:r>
              <a:rPr lang="en-US" sz="2000" dirty="0" err="1" smtClean="0"/>
              <a:t>tm.algoUE</a:t>
            </a:r>
            <a:r>
              <a:rPr lang="en-US" sz="2000" dirty="0" smtClean="0"/>
              <a:t>(players, </a:t>
            </a:r>
            <a:r>
              <a:rPr lang="en-US" sz="2000" dirty="0" err="1" smtClean="0"/>
              <a:t>argumentResults</a:t>
            </a:r>
            <a:r>
              <a:rPr lang="en-US" sz="2000" dirty="0" smtClean="0"/>
              <a:t>);</a:t>
            </a:r>
          </a:p>
          <a:p>
            <a:pPr lvl="2">
              <a:buNone/>
            </a:pPr>
            <a:r>
              <a:rPr lang="en-US" sz="2000" dirty="0" err="1" smtClean="0"/>
              <a:t>ClaimEval</a:t>
            </a:r>
            <a:r>
              <a:rPr lang="en-US" sz="2000" dirty="0" smtClean="0"/>
              <a:t> </a:t>
            </a:r>
            <a:r>
              <a:rPr lang="en-US" sz="2000" dirty="0" err="1" smtClean="0"/>
              <a:t>ce</a:t>
            </a:r>
            <a:r>
              <a:rPr lang="en-US" sz="2000" dirty="0" smtClean="0"/>
              <a:t> = </a:t>
            </a:r>
            <a:r>
              <a:rPr lang="en-US" sz="2000" dirty="0" err="1" smtClean="0"/>
              <a:t>tm.algoCE</a:t>
            </a:r>
            <a:r>
              <a:rPr lang="en-US" sz="2000" dirty="0" smtClean="0"/>
              <a:t>(players, </a:t>
            </a:r>
            <a:r>
              <a:rPr lang="en-US" sz="2000" dirty="0" err="1" smtClean="0"/>
              <a:t>argumentResults</a:t>
            </a:r>
            <a:r>
              <a:rPr lang="en-US" sz="2000" dirty="0" smtClean="0"/>
              <a:t>, </a:t>
            </a:r>
            <a:r>
              <a:rPr lang="en-US" sz="2000" dirty="0" err="1" smtClean="0"/>
              <a:t>ue</a:t>
            </a:r>
            <a:r>
              <a:rPr lang="en-US" sz="2000" dirty="0" smtClean="0"/>
              <a:t>, </a:t>
            </a:r>
            <a:r>
              <a:rPr lang="en-US" sz="2000" dirty="0" err="1" smtClean="0"/>
              <a:t>weightingFunction</a:t>
            </a:r>
            <a:r>
              <a:rPr lang="en-US" sz="2000" dirty="0" smtClean="0"/>
              <a:t>);</a:t>
            </a:r>
          </a:p>
          <a:p>
            <a:pPr>
              <a:buNone/>
            </a:pPr>
            <a:r>
              <a:rPr lang="en-US" sz="2000" dirty="0" smtClean="0"/>
              <a:t>                </a:t>
            </a:r>
            <a:r>
              <a:rPr lang="en-US" sz="2000" dirty="0" err="1" smtClean="0"/>
              <a:t>argumentResults.append</a:t>
            </a:r>
            <a:r>
              <a:rPr lang="en-US" sz="2000" dirty="0" smtClean="0"/>
              <a:t>(</a:t>
            </a:r>
            <a:r>
              <a:rPr lang="en-US" sz="2000" dirty="0" err="1" smtClean="0"/>
              <a:t>tm.algoSCD.runRound</a:t>
            </a:r>
            <a:r>
              <a:rPr lang="en-US" sz="2000" dirty="0" smtClean="0"/>
              <a:t>(players, </a:t>
            </a:r>
            <a:r>
              <a:rPr lang="en-US" sz="2000" dirty="0" err="1" smtClean="0"/>
              <a:t>ue</a:t>
            </a:r>
            <a:r>
              <a:rPr lang="en-US" sz="2000" dirty="0" smtClean="0"/>
              <a:t>, </a:t>
            </a:r>
            <a:r>
              <a:rPr lang="en-US" sz="2000" dirty="0" err="1" smtClean="0"/>
              <a:t>psm</a:t>
            </a:r>
            <a:r>
              <a:rPr lang="en-US" sz="2000" dirty="0" smtClean="0"/>
              <a:t>));</a:t>
            </a:r>
          </a:p>
          <a:p>
            <a:pPr>
              <a:buNone/>
            </a:pPr>
            <a:r>
              <a:rPr lang="en-US" sz="2000" dirty="0" smtClean="0"/>
              <a:t>                if(</a:t>
            </a:r>
            <a:r>
              <a:rPr lang="en-US" sz="2000" dirty="0" err="1" smtClean="0"/>
              <a:t>tm.algoSCD.isfinished</a:t>
            </a:r>
            <a:r>
              <a:rPr lang="en-US" sz="2000" dirty="0" smtClean="0"/>
              <a:t>()){return [</a:t>
            </a:r>
            <a:r>
              <a:rPr lang="en-US" sz="2000" dirty="0" err="1" smtClean="0"/>
              <a:t>ue,ce</a:t>
            </a:r>
            <a:r>
              <a:rPr lang="en-US" sz="2000" dirty="0" smtClean="0"/>
              <a:t>];}</a:t>
            </a:r>
          </a:p>
          <a:p>
            <a:pPr>
              <a:buNone/>
            </a:pPr>
            <a:r>
              <a:rPr lang="en-US" sz="2000" dirty="0" smtClean="0"/>
              <a:t>        }</a:t>
            </a:r>
          </a:p>
          <a:p>
            <a:pPr>
              <a:buNone/>
            </a:pPr>
            <a:r>
              <a:rPr lang="en-US" sz="2000" dirty="0" smtClean="0"/>
              <a:t>}</a:t>
            </a:r>
          </a:p>
          <a:p>
            <a:pPr>
              <a:buNone/>
            </a:pPr>
            <a:endParaRPr lang="en-US" sz="2000" dirty="0" smtClean="0"/>
          </a:p>
          <a:p>
            <a:pPr>
              <a:buNone/>
            </a:pPr>
            <a:endParaRPr lang="en-US" sz="2000" dirty="0" smtClean="0"/>
          </a:p>
          <a:p>
            <a:pPr>
              <a:buNone/>
            </a:pPr>
            <a:endParaRPr lang="en-US" sz="2000" dirty="0"/>
          </a:p>
        </p:txBody>
      </p:sp>
      <p:sp>
        <p:nvSpPr>
          <p:cNvPr id="4" name="Date Placeholder 3"/>
          <p:cNvSpPr>
            <a:spLocks noGrp="1"/>
          </p:cNvSpPr>
          <p:nvPr>
            <p:ph type="dt" sz="half" idx="10"/>
          </p:nvPr>
        </p:nvSpPr>
        <p:spPr/>
        <p:txBody>
          <a:bodyPr/>
          <a:lstStyle/>
          <a:p>
            <a:fld id="{C8634AE2-E07E-4E74-94EC-65DBD1D102B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88</a:t>
            </a:fld>
            <a:endParaRPr lang="en-US"/>
          </a:p>
        </p:txBody>
      </p:sp>
      <p:sp>
        <p:nvSpPr>
          <p:cNvPr id="6" name="TextBox 5"/>
          <p:cNvSpPr txBox="1"/>
          <p:nvPr/>
        </p:nvSpPr>
        <p:spPr>
          <a:xfrm>
            <a:off x="4648200" y="5715001"/>
            <a:ext cx="3325878" cy="373659"/>
          </a:xfrm>
          <a:prstGeom prst="rect">
            <a:avLst/>
          </a:prstGeom>
          <a:noFill/>
          <a:ln w="76200">
            <a:solidFill>
              <a:schemeClr val="tx1"/>
            </a:solidFill>
          </a:ln>
        </p:spPr>
        <p:txBody>
          <a:bodyPr wrap="none" lIns="91411" tIns="45706" rIns="91411" bIns="45706" rtlCol="0">
            <a:spAutoFit/>
          </a:bodyPr>
          <a:lstStyle/>
          <a:p>
            <a:r>
              <a:rPr lang="en-US" dirty="0" err="1" smtClean="0"/>
              <a:t>runRounds</a:t>
            </a:r>
            <a:r>
              <a:rPr lang="en-US" dirty="0" smtClean="0"/>
              <a:t> runs one or more SGs</a:t>
            </a:r>
            <a:endParaRPr lang="en-US" dirty="0"/>
          </a:p>
        </p:txBody>
      </p:sp>
      <p:sp>
        <p:nvSpPr>
          <p:cNvPr id="7" name="TextBox 6"/>
          <p:cNvSpPr txBox="1"/>
          <p:nvPr/>
        </p:nvSpPr>
        <p:spPr>
          <a:xfrm>
            <a:off x="228600" y="152400"/>
            <a:ext cx="2905556" cy="373659"/>
          </a:xfrm>
          <a:prstGeom prst="rect">
            <a:avLst/>
          </a:prstGeom>
          <a:noFill/>
          <a:ln>
            <a:solidFill>
              <a:schemeClr val="tx1"/>
            </a:solidFill>
          </a:ln>
        </p:spPr>
        <p:txBody>
          <a:bodyPr wrap="none" lIns="91411" tIns="45706" rIns="91411" bIns="45706" rtlCol="0">
            <a:spAutoFit/>
          </a:bodyPr>
          <a:lstStyle/>
          <a:p>
            <a:r>
              <a:rPr lang="en-US" dirty="0" smtClean="0"/>
              <a:t>TM: tournament mechanism</a:t>
            </a:r>
            <a:endParaRPr lang="en-US" dirty="0"/>
          </a:p>
        </p:txBody>
      </p:sp>
      <p:sp>
        <p:nvSpPr>
          <p:cNvPr id="8" name="TextBox 7"/>
          <p:cNvSpPr txBox="1"/>
          <p:nvPr/>
        </p:nvSpPr>
        <p:spPr>
          <a:xfrm>
            <a:off x="304801" y="1143001"/>
            <a:ext cx="3581596" cy="373659"/>
          </a:xfrm>
          <a:prstGeom prst="rect">
            <a:avLst/>
          </a:prstGeom>
          <a:noFill/>
          <a:ln>
            <a:solidFill>
              <a:schemeClr val="tx1"/>
            </a:solidFill>
          </a:ln>
        </p:spPr>
        <p:txBody>
          <a:bodyPr wrap="none" lIns="91411" tIns="45706" rIns="91411" bIns="45706" rtlCol="0">
            <a:spAutoFit/>
          </a:bodyPr>
          <a:lstStyle/>
          <a:p>
            <a:r>
              <a:rPr lang="en-US" dirty="0" smtClean="0"/>
              <a:t>PSM: Position Selection Mechanism</a:t>
            </a:r>
            <a:endParaRPr lang="en-US" dirty="0"/>
          </a:p>
        </p:txBody>
      </p:sp>
      <p:sp>
        <p:nvSpPr>
          <p:cNvPr id="9" name="TextBox 8"/>
          <p:cNvSpPr txBox="1"/>
          <p:nvPr/>
        </p:nvSpPr>
        <p:spPr>
          <a:xfrm>
            <a:off x="6858002" y="76200"/>
            <a:ext cx="2041918" cy="373659"/>
          </a:xfrm>
          <a:prstGeom prst="rect">
            <a:avLst/>
          </a:prstGeom>
          <a:noFill/>
          <a:ln>
            <a:solidFill>
              <a:schemeClr val="tx1"/>
            </a:solidFill>
          </a:ln>
        </p:spPr>
        <p:txBody>
          <a:bodyPr wrap="none" lIns="91411" tIns="45706" rIns="91411" bIns="45706" rtlCol="0">
            <a:spAutoFit/>
          </a:bodyPr>
          <a:lstStyle/>
          <a:p>
            <a:r>
              <a:rPr lang="en-US" dirty="0" smtClean="0"/>
              <a:t>Investigation Cycles</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SGs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Position Selection Mechanism (PSM)</a:t>
            </a:r>
          </a:p>
          <a:p>
            <a:pPr lvl="1"/>
            <a:r>
              <a:rPr lang="en-US" dirty="0" smtClean="0"/>
              <a:t>select positions based on user preferences</a:t>
            </a:r>
          </a:p>
          <a:p>
            <a:r>
              <a:rPr lang="en-US" dirty="0" smtClean="0"/>
              <a:t>Tournament Mechanism (TM)</a:t>
            </a:r>
          </a:p>
          <a:p>
            <a:pPr lvl="1"/>
            <a:r>
              <a:rPr lang="en-US" dirty="0" smtClean="0"/>
              <a:t>to scale SGs to an arbitrary number of players</a:t>
            </a:r>
          </a:p>
          <a:p>
            <a:pPr lvl="1"/>
            <a:r>
              <a:rPr lang="en-US" dirty="0" smtClean="0"/>
              <a:t>three algorithms </a:t>
            </a:r>
          </a:p>
          <a:p>
            <a:pPr lvl="2"/>
            <a:r>
              <a:rPr lang="en-US" dirty="0" smtClean="0"/>
              <a:t>user estimator (</a:t>
            </a:r>
            <a:r>
              <a:rPr lang="en-US" dirty="0" err="1" smtClean="0"/>
              <a:t>algoUE</a:t>
            </a:r>
            <a:r>
              <a:rPr lang="en-US" dirty="0" smtClean="0"/>
              <a:t>): to estimate player strength</a:t>
            </a:r>
          </a:p>
          <a:p>
            <a:pPr lvl="3"/>
            <a:r>
              <a:rPr lang="en-US" dirty="0" smtClean="0"/>
              <a:t>soundness</a:t>
            </a:r>
          </a:p>
          <a:p>
            <a:pPr lvl="2"/>
            <a:r>
              <a:rPr lang="en-US" dirty="0" smtClean="0">
                <a:solidFill>
                  <a:srgbClr val="FF0000"/>
                </a:solidFill>
              </a:rPr>
              <a:t>claim estimator (</a:t>
            </a:r>
            <a:r>
              <a:rPr lang="en-US" dirty="0" err="1" smtClean="0">
                <a:solidFill>
                  <a:srgbClr val="FF0000"/>
                </a:solidFill>
              </a:rPr>
              <a:t>algoCE</a:t>
            </a:r>
            <a:r>
              <a:rPr lang="en-US" dirty="0" smtClean="0">
                <a:solidFill>
                  <a:srgbClr val="FF0000"/>
                </a:solidFill>
              </a:rPr>
              <a:t>): to assess claim truth based on the outcome of several SGs.</a:t>
            </a:r>
          </a:p>
          <a:p>
            <a:pPr lvl="3"/>
            <a:r>
              <a:rPr lang="en-US" dirty="0" smtClean="0">
                <a:solidFill>
                  <a:srgbClr val="FF0000"/>
                </a:solidFill>
              </a:rPr>
              <a:t>resilient to attacks on truth either by weak or malicious players.</a:t>
            </a:r>
          </a:p>
          <a:p>
            <a:pPr lvl="2"/>
            <a:r>
              <a:rPr lang="en-US" dirty="0" smtClean="0"/>
              <a:t>scheduler (SCD)</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89</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we address:</a:t>
            </a:r>
            <a:br>
              <a:rPr lang="en-US" dirty="0" smtClean="0"/>
            </a:br>
            <a:r>
              <a:rPr lang="en-US" dirty="0" smtClean="0"/>
              <a:t>Deciding Claims with Unreliable Users</a:t>
            </a:r>
            <a:endParaRPr lang="en-US" dirty="0"/>
          </a:p>
        </p:txBody>
      </p:sp>
      <p:sp>
        <p:nvSpPr>
          <p:cNvPr id="3" name="Content Placeholder 2"/>
          <p:cNvSpPr>
            <a:spLocks noGrp="1"/>
          </p:cNvSpPr>
          <p:nvPr>
            <p:ph idx="1"/>
          </p:nvPr>
        </p:nvSpPr>
        <p:spPr/>
        <p:txBody>
          <a:bodyPr/>
          <a:lstStyle/>
          <a:p>
            <a:r>
              <a:rPr lang="en-US" dirty="0" err="1" smtClean="0">
                <a:ea typeface="Apple Symbols" charset="0"/>
                <a:cs typeface="Apple Symbols" charset="0"/>
              </a:rPr>
              <a:t>Claim⟨φ</a:t>
            </a:r>
            <a:r>
              <a:rPr lang="en-US" dirty="0" smtClean="0">
                <a:ea typeface="Apple Symbols" charset="0"/>
                <a:cs typeface="Apple Symbols" charset="0"/>
              </a:rPr>
              <a:t>, A⟩</a:t>
            </a:r>
          </a:p>
          <a:p>
            <a:pPr lvl="1"/>
            <a:r>
              <a:rPr lang="en-US" dirty="0" smtClean="0">
                <a:ea typeface="Apple Symbols" charset="0"/>
                <a:cs typeface="Apple Symbols" charset="0"/>
              </a:rPr>
              <a:t>φ is a logical formula</a:t>
            </a:r>
          </a:p>
          <a:p>
            <a:pPr lvl="1"/>
            <a:r>
              <a:rPr lang="en-US" dirty="0" smtClean="0"/>
              <a:t>A is a “rich” structure</a:t>
            </a:r>
          </a:p>
          <a:p>
            <a:r>
              <a:rPr lang="en-US" dirty="0" smtClean="0"/>
              <a:t>Is </a:t>
            </a:r>
            <a:r>
              <a:rPr lang="en-US" dirty="0" smtClean="0">
                <a:ea typeface="Apple Symbols" charset="0"/>
                <a:cs typeface="Apple Symbols" charset="0"/>
              </a:rPr>
              <a:t>φ true for structure A?</a:t>
            </a:r>
          </a:p>
          <a:p>
            <a:r>
              <a:rPr lang="en-US" dirty="0" smtClean="0">
                <a:ea typeface="Apple Symbols" charset="0"/>
                <a:cs typeface="Apple Symbols" charset="0"/>
              </a:rPr>
              <a:t>Several users, participants</a:t>
            </a:r>
          </a:p>
          <a:p>
            <a:pPr lvl="1"/>
            <a:r>
              <a:rPr lang="en-US" dirty="0" smtClean="0">
                <a:ea typeface="Apple Symbols" charset="0"/>
                <a:cs typeface="Apple Symbols" charset="0"/>
              </a:rPr>
              <a:t>some say yes</a:t>
            </a:r>
          </a:p>
          <a:p>
            <a:pPr lvl="1"/>
            <a:r>
              <a:rPr lang="en-US" dirty="0" smtClean="0">
                <a:ea typeface="Apple Symbols" charset="0"/>
                <a:cs typeface="Apple Symbols" charset="0"/>
              </a:rPr>
              <a:t>some say no</a:t>
            </a:r>
          </a:p>
          <a:p>
            <a:r>
              <a:rPr lang="en-US" dirty="0" smtClean="0">
                <a:ea typeface="Apple Symbols" charset="0"/>
                <a:cs typeface="Apple Symbols" charset="0"/>
              </a:rPr>
              <a:t>WHO IS RIGHT?</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a:t>
            </a:fld>
            <a:endParaRPr lang="en-US"/>
          </a:p>
        </p:txBody>
      </p:sp>
      <p:sp>
        <p:nvSpPr>
          <p:cNvPr id="6" name="TextBox 5"/>
          <p:cNvSpPr txBox="1"/>
          <p:nvPr/>
        </p:nvSpPr>
        <p:spPr>
          <a:xfrm>
            <a:off x="5715001" y="1905000"/>
            <a:ext cx="3276600" cy="3970318"/>
          </a:xfrm>
          <a:prstGeom prst="rect">
            <a:avLst/>
          </a:prstGeom>
          <a:noFill/>
          <a:ln>
            <a:solidFill>
              <a:schemeClr val="tx1"/>
            </a:solidFill>
          </a:ln>
        </p:spPr>
        <p:txBody>
          <a:bodyPr wrap="square" rtlCol="0">
            <a:spAutoFit/>
          </a:bodyPr>
          <a:lstStyle/>
          <a:p>
            <a:r>
              <a:rPr lang="en-US" dirty="0" smtClean="0"/>
              <a:t>Issues:</a:t>
            </a:r>
          </a:p>
          <a:p>
            <a:pPr marL="342900" indent="-342900">
              <a:buFont typeface="+mj-lt"/>
              <a:buAutoNum type="arabicPeriod"/>
            </a:pPr>
            <a:r>
              <a:rPr lang="en-US" dirty="0" smtClean="0"/>
              <a:t>Can do better than voting.</a:t>
            </a:r>
          </a:p>
          <a:p>
            <a:pPr marL="342900" indent="-342900">
              <a:buFont typeface="+mj-lt"/>
              <a:buAutoNum type="arabicPeriod"/>
            </a:pPr>
            <a:r>
              <a:rPr lang="en-US" dirty="0" smtClean="0"/>
              <a:t>How to deal with denial of truth attacks.</a:t>
            </a:r>
          </a:p>
          <a:p>
            <a:pPr marL="342900" indent="-342900">
              <a:buFont typeface="+mj-lt"/>
              <a:buAutoNum type="arabicPeriod"/>
            </a:pPr>
            <a:r>
              <a:rPr lang="en-US" dirty="0" smtClean="0"/>
              <a:t>How can a yes voter (verifier) convince a no voter (falsifier) that she might be wrong?</a:t>
            </a:r>
          </a:p>
          <a:p>
            <a:pPr marL="342900" indent="-342900">
              <a:buFont typeface="+mj-lt"/>
              <a:buAutoNum type="arabicPeriod"/>
            </a:pPr>
            <a:r>
              <a:rPr lang="en-US" dirty="0" smtClean="0"/>
              <a:t>How can we find a verifier who consistently convinces falsifiers that they might be wrong?</a:t>
            </a:r>
          </a:p>
          <a:p>
            <a:pPr marL="342900" indent="-342900">
              <a:buFont typeface="+mj-lt"/>
              <a:buAutoNum type="arabicPeriod"/>
            </a:pPr>
            <a:r>
              <a:rPr lang="en-US" dirty="0" smtClean="0"/>
              <a:t>How can we combine evidence that a claim is true?</a:t>
            </a:r>
          </a:p>
          <a:p>
            <a:endParaRPr lang="en-US" dirty="0"/>
          </a:p>
        </p:txBody>
      </p:sp>
      <p:sp>
        <p:nvSpPr>
          <p:cNvPr id="7" name="TextBox 6"/>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Position Selection Mechanism (PSM)</a:t>
            </a:r>
            <a:endParaRPr lang="en-US" dirty="0"/>
          </a:p>
        </p:txBody>
      </p:sp>
      <p:sp>
        <p:nvSpPr>
          <p:cNvPr id="3" name="Content Placeholder 2"/>
          <p:cNvSpPr>
            <a:spLocks noGrp="1"/>
          </p:cNvSpPr>
          <p:nvPr>
            <p:ph idx="1"/>
          </p:nvPr>
        </p:nvSpPr>
        <p:spPr/>
        <p:txBody>
          <a:bodyPr>
            <a:normAutofit lnSpcReduction="10000"/>
          </a:bodyPr>
          <a:lstStyle/>
          <a:p>
            <a:r>
              <a:rPr lang="en-US" dirty="0" smtClean="0"/>
              <a:t>PSM </a:t>
            </a:r>
          </a:p>
          <a:p>
            <a:pPr lvl="1"/>
            <a:r>
              <a:rPr lang="en-US" dirty="0" smtClean="0"/>
              <a:t>assigns positions to players taking into account</a:t>
            </a:r>
          </a:p>
          <a:p>
            <a:pPr lvl="2"/>
            <a:r>
              <a:rPr lang="en-US" dirty="0" smtClean="0"/>
              <a:t>preferred positions of players</a:t>
            </a:r>
          </a:p>
          <a:p>
            <a:pPr lvl="2"/>
            <a:r>
              <a:rPr lang="en-US" dirty="0" smtClean="0"/>
              <a:t>claim </a:t>
            </a:r>
          </a:p>
          <a:p>
            <a:pPr lvl="1"/>
            <a:r>
              <a:rPr lang="en-US" dirty="0" smtClean="0"/>
              <a:t>determines </a:t>
            </a:r>
          </a:p>
          <a:p>
            <a:pPr lvl="2"/>
            <a:r>
              <a:rPr lang="en-US" dirty="0" smtClean="0"/>
              <a:t>scores</a:t>
            </a:r>
          </a:p>
          <a:p>
            <a:pPr lvl="2"/>
            <a:r>
              <a:rPr lang="en-US" dirty="0" smtClean="0"/>
              <a:t>evidence</a:t>
            </a:r>
          </a:p>
          <a:p>
            <a:pPr lvl="1"/>
            <a:r>
              <a:rPr lang="en-US" dirty="0" smtClean="0"/>
              <a:t>must satisfy</a:t>
            </a:r>
          </a:p>
          <a:p>
            <a:pPr lvl="2"/>
            <a:r>
              <a:rPr lang="en-US" dirty="0" smtClean="0"/>
              <a:t>fairness</a:t>
            </a:r>
          </a:p>
          <a:p>
            <a:pPr lvl="2"/>
            <a:r>
              <a:rPr lang="en-US" smtClean="0"/>
              <a:t>progress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90</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a:t>
            </a:r>
            <a:endParaRPr lang="en-US" dirty="0"/>
          </a:p>
        </p:txBody>
      </p:sp>
      <p:sp>
        <p:nvSpPr>
          <p:cNvPr id="3" name="Content Placeholder 2"/>
          <p:cNvSpPr>
            <a:spLocks noGrp="1"/>
          </p:cNvSpPr>
          <p:nvPr>
            <p:ph idx="1"/>
          </p:nvPr>
        </p:nvSpPr>
        <p:spPr/>
        <p:txBody>
          <a:bodyPr/>
          <a:lstStyle/>
          <a:p>
            <a:r>
              <a:rPr lang="en-US" dirty="0" smtClean="0"/>
              <a:t>In case the loser was forced, the evidence that the winner is stronger might be distorted and is ignored.</a:t>
            </a:r>
          </a:p>
          <a:p>
            <a:r>
              <a:rPr lang="en-US" dirty="0" smtClean="0"/>
              <a:t>In case the winner was forced, the evidence that the winner’s position is correct might be distorted and is ignored.</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91</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92</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1" y="2362206"/>
            <a:ext cx="8234075" cy="2426391"/>
          </a:xfrm>
          <a:prstGeom prst="rect">
            <a:avLst/>
          </a:prstGeom>
          <a:noFill/>
          <a:ln w="9525">
            <a:noFill/>
            <a:miter lim="800000"/>
            <a:headEnd/>
            <a:tailEnd/>
          </a:ln>
        </p:spPr>
      </p:pic>
      <p:sp>
        <p:nvSpPr>
          <p:cNvPr id="7" name="TextBox 6"/>
          <p:cNvSpPr txBox="1"/>
          <p:nvPr/>
        </p:nvSpPr>
        <p:spPr>
          <a:xfrm>
            <a:off x="1676400" y="1828801"/>
            <a:ext cx="1518802" cy="373659"/>
          </a:xfrm>
          <a:prstGeom prst="rect">
            <a:avLst/>
          </a:prstGeom>
          <a:noFill/>
        </p:spPr>
        <p:txBody>
          <a:bodyPr wrap="none" lIns="91411" tIns="45706" rIns="91411" bIns="45706" rtlCol="0">
            <a:spAutoFit/>
          </a:bodyPr>
          <a:lstStyle/>
          <a:p>
            <a:r>
              <a:rPr lang="en-US" dirty="0" smtClean="0"/>
              <a:t>forced players</a:t>
            </a:r>
            <a:endParaRPr lang="en-US" dirty="0"/>
          </a:p>
        </p:txBody>
      </p:sp>
      <p:sp>
        <p:nvSpPr>
          <p:cNvPr id="8" name="TextBox 7"/>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a:t>
            </a:r>
            <a:endParaRPr lang="en-US" dirty="0"/>
          </a:p>
        </p:txBody>
      </p:sp>
      <p:sp>
        <p:nvSpPr>
          <p:cNvPr id="3" name="Content Placeholder 2"/>
          <p:cNvSpPr>
            <a:spLocks noGrp="1"/>
          </p:cNvSpPr>
          <p:nvPr>
            <p:ph idx="1"/>
          </p:nvPr>
        </p:nvSpPr>
        <p:spPr>
          <a:xfrm>
            <a:off x="228600" y="1600206"/>
            <a:ext cx="8686800" cy="4525963"/>
          </a:xfrm>
        </p:spPr>
        <p:txBody>
          <a:bodyPr/>
          <a:lstStyle/>
          <a:p>
            <a:r>
              <a:rPr lang="en-US" dirty="0" err="1" smtClean="0"/>
              <a:t>forcedWinner</a:t>
            </a:r>
            <a:r>
              <a:rPr lang="en-US" dirty="0" smtClean="0"/>
              <a:t>(</a:t>
            </a:r>
            <a:r>
              <a:rPr lang="en-US" dirty="0" err="1" smtClean="0"/>
              <a:t>SGResult</a:t>
            </a:r>
            <a:r>
              <a:rPr lang="en-US" dirty="0" smtClean="0"/>
              <a:t> r)= </a:t>
            </a:r>
            <a:r>
              <a:rPr lang="en-US" dirty="0" err="1" smtClean="0"/>
              <a:t>preferredPosition</a:t>
            </a:r>
            <a:r>
              <a:rPr lang="en-US" dirty="0" smtClean="0"/>
              <a:t>(winner(r)) !=</a:t>
            </a:r>
            <a:r>
              <a:rPr lang="en-US" dirty="0" err="1" smtClean="0"/>
              <a:t>winnerPosition</a:t>
            </a:r>
            <a:r>
              <a:rPr lang="en-US" dirty="0" smtClean="0"/>
              <a:t>(r)</a:t>
            </a:r>
          </a:p>
          <a:p>
            <a:r>
              <a:rPr lang="en-US" dirty="0" err="1" smtClean="0"/>
              <a:t>forcedLoser</a:t>
            </a:r>
            <a:r>
              <a:rPr lang="en-US" dirty="0" smtClean="0"/>
              <a:t>(</a:t>
            </a:r>
            <a:r>
              <a:rPr lang="en-US" dirty="0" err="1" smtClean="0"/>
              <a:t>SGResult</a:t>
            </a:r>
            <a:r>
              <a:rPr lang="en-US" dirty="0" smtClean="0"/>
              <a:t> r)= </a:t>
            </a:r>
            <a:r>
              <a:rPr lang="en-US" dirty="0" err="1" smtClean="0"/>
              <a:t>preferredPosition</a:t>
            </a:r>
            <a:r>
              <a:rPr lang="en-US" dirty="0" smtClean="0"/>
              <a:t>(loser(r)) ==</a:t>
            </a:r>
            <a:r>
              <a:rPr lang="en-US" dirty="0" err="1" smtClean="0"/>
              <a:t>winnerPosition</a:t>
            </a:r>
            <a:r>
              <a:rPr lang="en-US" dirty="0" smtClean="0"/>
              <a:t>(r)</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93</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Tournament Mechanism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binary game -&gt; multiple games -&gt; ranking of users</a:t>
            </a:r>
          </a:p>
          <a:p>
            <a:r>
              <a:rPr lang="en-US" dirty="0" smtClean="0"/>
              <a:t>also want: most likely correct position on underlying claim based on preferred position of users</a:t>
            </a:r>
          </a:p>
          <a:p>
            <a:r>
              <a:rPr lang="en-US" dirty="0" smtClean="0"/>
              <a:t>Scheduler (SCD)</a:t>
            </a:r>
          </a:p>
          <a:p>
            <a:pPr lvl="1"/>
            <a:r>
              <a:rPr lang="en-US" dirty="0" smtClean="0"/>
              <a:t>fair evaluation of users </a:t>
            </a:r>
          </a:p>
          <a:p>
            <a:pPr lvl="1"/>
            <a:r>
              <a:rPr lang="en-US" dirty="0" smtClean="0"/>
              <a:t>minimization of number of binary games</a:t>
            </a:r>
          </a:p>
          <a:p>
            <a:r>
              <a:rPr lang="en-US" dirty="0" smtClean="0"/>
              <a:t>User Estimator (UE)</a:t>
            </a:r>
          </a:p>
          <a:p>
            <a:pPr lvl="1"/>
            <a:r>
              <a:rPr lang="en-US" dirty="0" smtClean="0"/>
              <a:t>sound</a:t>
            </a:r>
          </a:p>
          <a:p>
            <a:r>
              <a:rPr lang="en-US" dirty="0" smtClean="0"/>
              <a:t>Claim Estimator: most likely correct position</a:t>
            </a:r>
          </a:p>
          <a:p>
            <a:pPr lvl="1"/>
            <a:r>
              <a:rPr lang="en-US" dirty="0" smtClean="0"/>
              <a:t>resilient to attacks on truth</a:t>
            </a:r>
          </a:p>
          <a:p>
            <a:pPr lvl="2"/>
            <a:r>
              <a:rPr lang="en-US" dirty="0" smtClean="0"/>
              <a:t>by weak or malicious users</a:t>
            </a:r>
          </a:p>
          <a:p>
            <a:endParaRPr lang="en-US" dirty="0"/>
          </a:p>
        </p:txBody>
      </p:sp>
      <p:sp>
        <p:nvSpPr>
          <p:cNvPr id="4" name="Date Placeholder 3"/>
          <p:cNvSpPr>
            <a:spLocks noGrp="1"/>
          </p:cNvSpPr>
          <p:nvPr>
            <p:ph type="dt" sz="half" idx="10"/>
          </p:nvPr>
        </p:nvSpPr>
        <p:spPr/>
        <p:txBody>
          <a:bodyPr/>
          <a:lstStyle/>
          <a:p>
            <a:fld id="{818F9473-1256-4C00-9E95-4CBCF915AD38}"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94</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Attacks on Truth</a:t>
            </a:r>
            <a:endParaRPr lang="en-US" dirty="0"/>
          </a:p>
        </p:txBody>
      </p:sp>
      <p:sp>
        <p:nvSpPr>
          <p:cNvPr id="3" name="Content Placeholder 2"/>
          <p:cNvSpPr>
            <a:spLocks noGrp="1"/>
          </p:cNvSpPr>
          <p:nvPr>
            <p:ph idx="1"/>
          </p:nvPr>
        </p:nvSpPr>
        <p:spPr/>
        <p:txBody>
          <a:bodyPr>
            <a:normAutofit/>
          </a:bodyPr>
          <a:lstStyle/>
          <a:p>
            <a:r>
              <a:rPr lang="en-US" dirty="0" smtClean="0"/>
              <a:t>Formal Decision Making under Denial of Truth Attacks (</a:t>
            </a:r>
            <a:r>
              <a:rPr lang="en-US" dirty="0" err="1" smtClean="0"/>
              <a:t>DoT</a:t>
            </a:r>
            <a:r>
              <a:rPr lang="en-US" dirty="0" smtClean="0"/>
              <a:t>)</a:t>
            </a:r>
          </a:p>
          <a:p>
            <a:pPr lvl="1"/>
            <a:r>
              <a:rPr lang="en-US" dirty="0" smtClean="0"/>
              <a:t>CE is flooded with distorted evidence of the correctness of the incorrect position.</a:t>
            </a:r>
          </a:p>
          <a:p>
            <a:pPr lvl="1"/>
            <a:r>
              <a:rPr lang="en-US" dirty="0" smtClean="0"/>
              <a:t>Discriminate between evidence.</a:t>
            </a:r>
          </a:p>
          <a:p>
            <a:r>
              <a:rPr lang="en-US" dirty="0" smtClean="0"/>
              <a:t>Targeted Attacks</a:t>
            </a:r>
          </a:p>
          <a:p>
            <a:pPr lvl="1"/>
            <a:r>
              <a:rPr lang="en-US" dirty="0" smtClean="0"/>
              <a:t>selectively failing to defend the correct position in a critical game.</a:t>
            </a:r>
          </a:p>
        </p:txBody>
      </p:sp>
      <p:sp>
        <p:nvSpPr>
          <p:cNvPr id="4" name="Date Placeholder 3"/>
          <p:cNvSpPr>
            <a:spLocks noGrp="1"/>
          </p:cNvSpPr>
          <p:nvPr>
            <p:ph type="dt" sz="half" idx="10"/>
          </p:nvPr>
        </p:nvSpPr>
        <p:spPr/>
        <p:txBody>
          <a:bodyPr/>
          <a:lstStyle/>
          <a:p>
            <a:fld id="{C3E2A7E5-F69D-44B1-B74D-7BABE413494F}"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95</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Truth Attack</a:t>
            </a:r>
            <a:endParaRPr lang="en-US" dirty="0"/>
          </a:p>
        </p:txBody>
      </p:sp>
      <p:sp>
        <p:nvSpPr>
          <p:cNvPr id="3" name="Content Placeholder 2"/>
          <p:cNvSpPr>
            <a:spLocks noGrp="1"/>
          </p:cNvSpPr>
          <p:nvPr>
            <p:ph idx="1"/>
          </p:nvPr>
        </p:nvSpPr>
        <p:spPr/>
        <p:txBody>
          <a:bodyPr/>
          <a:lstStyle/>
          <a:p>
            <a:r>
              <a:rPr lang="en-US" dirty="0" smtClean="0"/>
              <a:t>Generate a large number of distorted evidences.</a:t>
            </a:r>
          </a:p>
          <a:p>
            <a:pPr lvl="1"/>
            <a:r>
              <a:rPr lang="en-US" dirty="0" smtClean="0"/>
              <a:t>evidences </a:t>
            </a:r>
          </a:p>
          <a:p>
            <a:pPr lvl="2"/>
            <a:r>
              <a:rPr lang="en-US" dirty="0" smtClean="0"/>
              <a:t>supporting the incorrect position</a:t>
            </a:r>
          </a:p>
          <a:p>
            <a:pPr lvl="2"/>
            <a:r>
              <a:rPr lang="en-US" dirty="0" smtClean="0"/>
              <a:t>about who is stronger</a:t>
            </a:r>
          </a:p>
          <a:p>
            <a:r>
              <a:rPr lang="en-US" dirty="0" smtClean="0"/>
              <a:t>Make system unavailable to do its intended job: Find the truth.</a:t>
            </a:r>
          </a:p>
          <a:p>
            <a:r>
              <a:rPr lang="en-US" dirty="0" smtClean="0"/>
              <a:t>In analogy to: Denial of Service Attack.</a:t>
            </a:r>
            <a:endParaRPr lang="en-US" dirty="0"/>
          </a:p>
        </p:txBody>
      </p:sp>
      <p:sp>
        <p:nvSpPr>
          <p:cNvPr id="4" name="Date Placeholder 3"/>
          <p:cNvSpPr>
            <a:spLocks noGrp="1"/>
          </p:cNvSpPr>
          <p:nvPr>
            <p:ph type="dt" sz="half" idx="10"/>
          </p:nvPr>
        </p:nvSpPr>
        <p:spPr/>
        <p:txBody>
          <a:bodyPr/>
          <a:lstStyle/>
          <a:p>
            <a:fld id="{414F6480-7301-4F4F-A388-6A34789F960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96</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Claim Estimation</a:t>
            </a:r>
            <a:br>
              <a:rPr lang="en-US" dirty="0" smtClean="0"/>
            </a:br>
            <a:r>
              <a:rPr lang="en-US" dirty="0" smtClean="0"/>
              <a:t>Distorted Evidence</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97</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517171"/>
            <a:ext cx="6629400" cy="4638702"/>
          </a:xfrm>
          <a:prstGeom prst="rect">
            <a:avLst/>
          </a:prstGeom>
          <a:noFill/>
          <a:ln w="9525">
            <a:noFill/>
            <a:miter lim="800000"/>
            <a:headEnd/>
            <a:tailEnd/>
          </a:ln>
        </p:spPr>
      </p:pic>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Meritocracy</a:t>
            </a:r>
            <a:endParaRPr lang="en-US" dirty="0"/>
          </a:p>
        </p:txBody>
      </p:sp>
      <p:sp>
        <p:nvSpPr>
          <p:cNvPr id="3" name="Content Placeholder 2"/>
          <p:cNvSpPr>
            <a:spLocks noGrp="1"/>
          </p:cNvSpPr>
          <p:nvPr>
            <p:ph idx="1"/>
          </p:nvPr>
        </p:nvSpPr>
        <p:spPr/>
        <p:txBody>
          <a:bodyPr/>
          <a:lstStyle/>
          <a:p>
            <a:r>
              <a:rPr lang="en-US" dirty="0" smtClean="0"/>
              <a:t>User evaluation gives rise to meritocratic claim evaluation.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98</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WeightingFunctions</a:t>
            </a:r>
            <a:r>
              <a:rPr lang="en-US" dirty="0" smtClean="0"/>
              <a:t> </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99</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524000"/>
            <a:ext cx="8681704" cy="3429000"/>
          </a:xfrm>
          <a:prstGeom prst="rect">
            <a:avLst/>
          </a:prstGeom>
          <a:noFill/>
          <a:ln w="9525">
            <a:noFill/>
            <a:miter lim="800000"/>
            <a:headEnd/>
            <a:tailEnd/>
          </a:ln>
        </p:spPr>
      </p:pic>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Top">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itle - Top">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itle &amp; Bullets">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itle - Top">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49631</TotalTime>
  <Words>7173</Words>
  <Application>Microsoft Office PowerPoint</Application>
  <PresentationFormat>On-screen Show (4:3)</PresentationFormat>
  <Paragraphs>1412</Paragraphs>
  <Slides>163</Slides>
  <Notes>12</Notes>
  <HiddenSlides>2</HiddenSlides>
  <MMClips>0</MMClips>
  <ScaleCrop>false</ScaleCrop>
  <HeadingPairs>
    <vt:vector size="4" baseType="variant">
      <vt:variant>
        <vt:lpstr>Theme</vt:lpstr>
      </vt:variant>
      <vt:variant>
        <vt:i4>9</vt:i4>
      </vt:variant>
      <vt:variant>
        <vt:lpstr>Slide Titles</vt:lpstr>
      </vt:variant>
      <vt:variant>
        <vt:i4>163</vt:i4>
      </vt:variant>
    </vt:vector>
  </HeadingPairs>
  <TitlesOfParts>
    <vt:vector size="172" baseType="lpstr">
      <vt:lpstr>Office Theme</vt:lpstr>
      <vt:lpstr>Default Design</vt:lpstr>
      <vt:lpstr>Title - Top</vt:lpstr>
      <vt:lpstr>Title &amp; Bullets</vt:lpstr>
      <vt:lpstr>1_Title - Top</vt:lpstr>
      <vt:lpstr>1_Title &amp; Bullets</vt:lpstr>
      <vt:lpstr>2_Title - Top</vt:lpstr>
      <vt:lpstr>1_Office Theme</vt:lpstr>
      <vt:lpstr>2_Office Theme</vt:lpstr>
      <vt:lpstr>Software Development with Semantic Games</vt:lpstr>
      <vt:lpstr>ABB Specific View</vt:lpstr>
      <vt:lpstr>Competitions</vt:lpstr>
      <vt:lpstr>Competition Examples</vt:lpstr>
      <vt:lpstr>Platforms Facilitating Competitions</vt:lpstr>
      <vt:lpstr>Typical Pattern</vt:lpstr>
      <vt:lpstr>SCG Alternative</vt:lpstr>
      <vt:lpstr>Truth and Clever Constructions</vt:lpstr>
      <vt:lpstr>Problem we address: Deciding Claims with Unreliable Users</vt:lpstr>
      <vt:lpstr>Example</vt:lpstr>
      <vt:lpstr>Example</vt:lpstr>
      <vt:lpstr>Example (continued 1)</vt:lpstr>
      <vt:lpstr>Example (continued 2)</vt:lpstr>
      <vt:lpstr>Automate Experiments</vt:lpstr>
      <vt:lpstr>Take-Home Messages</vt:lpstr>
      <vt:lpstr>Take-Home Messages</vt:lpstr>
      <vt:lpstr>Key Topic</vt:lpstr>
      <vt:lpstr>Applications</vt:lpstr>
      <vt:lpstr>Labs = Claim Families</vt:lpstr>
      <vt:lpstr>Goal of a Lab</vt:lpstr>
      <vt:lpstr>Example Lab: Polynomial-time Decision Problems</vt:lpstr>
      <vt:lpstr>What if you cannot do it? It seems impossible.</vt:lpstr>
      <vt:lpstr>Game behind CookLab</vt:lpstr>
      <vt:lpstr>Second Contributor to Cook Lab (21 claims): Karp</vt:lpstr>
      <vt:lpstr>CookKarp Lab</vt:lpstr>
      <vt:lpstr>StrassenLab</vt:lpstr>
      <vt:lpstr>Detailed StrassenLab 1</vt:lpstr>
      <vt:lpstr>Detailed StrassenLab 2</vt:lpstr>
      <vt:lpstr>Detailed StrassenLab 3</vt:lpstr>
      <vt:lpstr>Contributors (besides Strassen)</vt:lpstr>
      <vt:lpstr>Outline</vt:lpstr>
      <vt:lpstr>Current Approaches to Deciding Formal Science Claims</vt:lpstr>
      <vt:lpstr>Decision Making Using Semantic Games (SGs)</vt:lpstr>
      <vt:lpstr>Toy Example</vt:lpstr>
      <vt:lpstr>Toy Example: SG Trace</vt:lpstr>
      <vt:lpstr>Slide 36</vt:lpstr>
      <vt:lpstr>Strategies</vt:lpstr>
      <vt:lpstr>Slide 38</vt:lpstr>
      <vt:lpstr>Example</vt:lpstr>
      <vt:lpstr>Example: SG Trace</vt:lpstr>
      <vt:lpstr>SG Properties (Relevant to our approach)</vt:lpstr>
      <vt:lpstr>C/S Systems</vt:lpstr>
      <vt:lpstr>Generic Investigation Cycles</vt:lpstr>
      <vt:lpstr>Outline</vt:lpstr>
      <vt:lpstr>Overview to our approach</vt:lpstr>
      <vt:lpstr>SG Advantages</vt:lpstr>
      <vt:lpstr>Avatar</vt:lpstr>
      <vt:lpstr>Avatar</vt:lpstr>
      <vt:lpstr>Example Avatar for Saddle Point Lab</vt:lpstr>
      <vt:lpstr>Generic Investigation Cycles</vt:lpstr>
      <vt:lpstr>Slide 51</vt:lpstr>
      <vt:lpstr>Investigation Cycles</vt:lpstr>
      <vt:lpstr>Proposed Approach</vt:lpstr>
      <vt:lpstr>First Shot: Using SGs</vt:lpstr>
      <vt:lpstr>Generalizing SGs</vt:lpstr>
      <vt:lpstr>PSM</vt:lpstr>
      <vt:lpstr>Generalized Semantic Games</vt:lpstr>
      <vt:lpstr>Estimating Claim Truth Likelihood</vt:lpstr>
      <vt:lpstr>The Tournament  Mechanism (TM)</vt:lpstr>
      <vt:lpstr>Sources of Unfairness</vt:lpstr>
      <vt:lpstr>The Contradiction Agreement Game (CAG)</vt:lpstr>
      <vt:lpstr>A Fair TM</vt:lpstr>
      <vt:lpstr>Outline</vt:lpstr>
      <vt:lpstr>Use of SCG in courses</vt:lpstr>
      <vt:lpstr>Synthetic Users (1)</vt:lpstr>
      <vt:lpstr>Example Synthetic User</vt:lpstr>
      <vt:lpstr>Synthetic Users (2)</vt:lpstr>
      <vt:lpstr>Evaluation with Synthetic Users</vt:lpstr>
      <vt:lpstr>Conclusions</vt:lpstr>
      <vt:lpstr>Thank You!</vt:lpstr>
      <vt:lpstr>Semantic Game (SG)</vt:lpstr>
      <vt:lpstr>Connection to semantic games</vt:lpstr>
      <vt:lpstr>Avatar</vt:lpstr>
      <vt:lpstr>Avatar</vt:lpstr>
      <vt:lpstr>Example Avatar for Saddle Point Lab</vt:lpstr>
      <vt:lpstr>True claim</vt:lpstr>
      <vt:lpstr>False claim</vt:lpstr>
      <vt:lpstr>Evidence-Based Evaluation</vt:lpstr>
      <vt:lpstr>Slide 79</vt:lpstr>
      <vt:lpstr>Slide 80</vt:lpstr>
      <vt:lpstr>Generic Investigation Cycles</vt:lpstr>
      <vt:lpstr>Generic Investigation Cycles</vt:lpstr>
      <vt:lpstr>Investigation Cycles</vt:lpstr>
      <vt:lpstr>Important Events during Investigation Cycles</vt:lpstr>
      <vt:lpstr>Slide 85</vt:lpstr>
      <vt:lpstr>Slide 86</vt:lpstr>
      <vt:lpstr>Slide 87</vt:lpstr>
      <vt:lpstr>Run Experiments</vt:lpstr>
      <vt:lpstr>Extended SGs (overview)</vt:lpstr>
      <vt:lpstr>Position Selection Mechanism (PSM)</vt:lpstr>
      <vt:lpstr>PSM</vt:lpstr>
      <vt:lpstr>PSM</vt:lpstr>
      <vt:lpstr>PSM</vt:lpstr>
      <vt:lpstr>Tournament Mechanism</vt:lpstr>
      <vt:lpstr>Attacks on Truth</vt:lpstr>
      <vt:lpstr>Denial of Truth Attack</vt:lpstr>
      <vt:lpstr>Claim Estimation Distorted Evidence</vt:lpstr>
      <vt:lpstr>Meritocracy</vt:lpstr>
      <vt:lpstr>WeightingFunctions </vt:lpstr>
      <vt:lpstr>Claim Evaluation</vt:lpstr>
      <vt:lpstr>Scheduler</vt:lpstr>
      <vt:lpstr>cycle</vt:lpstr>
      <vt:lpstr>Rationale for User Skill Estimation</vt:lpstr>
      <vt:lpstr>Is User Skill Estimation Dependent on Correct Position?</vt:lpstr>
      <vt:lpstr>Slide 105</vt:lpstr>
      <vt:lpstr>Slide 106</vt:lpstr>
      <vt:lpstr>Slide 107</vt:lpstr>
      <vt:lpstr>Evidence e for claim c and game g(c)</vt:lpstr>
      <vt:lpstr>Software Developers Voting with evidence</vt:lpstr>
      <vt:lpstr>Cook Lab</vt:lpstr>
      <vt:lpstr>Game behind CookLab</vt:lpstr>
      <vt:lpstr>Second Contributor to Cook Lab (21 claims): Karp</vt:lpstr>
      <vt:lpstr>CookKarp Lab</vt:lpstr>
      <vt:lpstr>StrassenLab</vt:lpstr>
      <vt:lpstr>Contributors (besides Strassen)</vt:lpstr>
      <vt:lpstr>Russell-Sundaram-Canetti Lab Symmetric Alternation</vt:lpstr>
      <vt:lpstr>Simple Example: Claim Family</vt:lpstr>
      <vt:lpstr>Simple Example: Claim Family</vt:lpstr>
      <vt:lpstr>Connection to semantic games</vt:lpstr>
      <vt:lpstr>Avatar</vt:lpstr>
      <vt:lpstr>Avatar</vt:lpstr>
      <vt:lpstr>Example Avatar for Saddle Point Lab</vt:lpstr>
      <vt:lpstr>Slide 123</vt:lpstr>
      <vt:lpstr>Slide 124</vt:lpstr>
      <vt:lpstr>Lieberherr-Specker Lab</vt:lpstr>
      <vt:lpstr>Lieberherr-Specker Lab: Example</vt:lpstr>
      <vt:lpstr>Johnson  Lab: Example</vt:lpstr>
      <vt:lpstr>Scoring with Forced Players</vt:lpstr>
      <vt:lpstr>Scoring Table</vt:lpstr>
      <vt:lpstr>Slide 130</vt:lpstr>
      <vt:lpstr>Claim Kinds: Avatars</vt:lpstr>
      <vt:lpstr>SCG</vt:lpstr>
      <vt:lpstr>SCG</vt:lpstr>
      <vt:lpstr>Degree of Meritocracy</vt:lpstr>
      <vt:lpstr>Full Round-Robin with n players and CAGs</vt:lpstr>
      <vt:lpstr>Information retrieval problem</vt:lpstr>
      <vt:lpstr>Constraint satisfaction</vt:lpstr>
      <vt:lpstr>Constraint satisfaction</vt:lpstr>
      <vt:lpstr>Evidence Classes</vt:lpstr>
      <vt:lpstr>Slide 140</vt:lpstr>
      <vt:lpstr>Incorrect Evidences</vt:lpstr>
      <vt:lpstr>Cup algorithm still works</vt:lpstr>
      <vt:lpstr>Resilient Tournament Evaluation</vt:lpstr>
      <vt:lpstr>Claim Evaluation Environment (CE)</vt:lpstr>
      <vt:lpstr>As Data Clustering Problem?</vt:lpstr>
      <vt:lpstr>Denial of Truth Attack</vt:lpstr>
      <vt:lpstr>Slide 147</vt:lpstr>
      <vt:lpstr>Slide 148</vt:lpstr>
      <vt:lpstr>Slide 149</vt:lpstr>
      <vt:lpstr>Asymptotic Bounds</vt:lpstr>
      <vt:lpstr>What if you cannot do it? It seems impossible.</vt:lpstr>
      <vt:lpstr>Run Experiments</vt:lpstr>
      <vt:lpstr>Evaluation with Synthetic Avatars</vt:lpstr>
      <vt:lpstr>Formal Science Wikipedia</vt:lpstr>
      <vt:lpstr>Interactive Proofs / SCG</vt:lpstr>
      <vt:lpstr>Interactive Proofs / SCG</vt:lpstr>
      <vt:lpstr>Interactive Proofs</vt:lpstr>
      <vt:lpstr>SCG</vt:lpstr>
      <vt:lpstr>Interactive Proofs</vt:lpstr>
      <vt:lpstr>SCG</vt:lpstr>
      <vt:lpstr>Slide 161</vt:lpstr>
      <vt:lpstr>Landau</vt:lpstr>
      <vt:lpstr>Divide and Conquer Lab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Development with Semantic Games</dc:title>
  <dc:creator>Karl Lieberherr</dc:creator>
  <cp:lastModifiedBy>Karl Lieberherr</cp:lastModifiedBy>
  <cp:revision>41</cp:revision>
  <dcterms:created xsi:type="dcterms:W3CDTF">2013-06-15T12:27:39Z</dcterms:created>
  <dcterms:modified xsi:type="dcterms:W3CDTF">2013-08-08T04:36:17Z</dcterms:modified>
</cp:coreProperties>
</file>