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7004050" cy="9283700"/>
  <p:defaultTex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EEE64C"/>
    <a:srgbClr val="F9ED07"/>
    <a:srgbClr val="A50021"/>
    <a:srgbClr val="FFFF99"/>
    <a:srgbClr val="EAEAEA"/>
    <a:srgbClr val="FFFFFF"/>
    <a:srgbClr val="006699"/>
    <a:srgbClr val="FFFFCC"/>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79" autoAdjust="0"/>
  </p:normalViewPr>
  <p:slideViewPr>
    <p:cSldViewPr>
      <p:cViewPr>
        <p:scale>
          <a:sx n="60" d="100"/>
          <a:sy n="60" d="100"/>
        </p:scale>
        <p:origin x="10718" y="3485"/>
      </p:cViewPr>
      <p:guideLst>
        <p:guide orient="horz" pos="10368"/>
        <p:guide pos="1382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193925" y="7680325"/>
            <a:ext cx="39503350" cy="217249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438" y="1317625"/>
            <a:ext cx="9875837" cy="280876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3925" y="1317625"/>
            <a:ext cx="29475113" cy="280876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2193925" y="7680325"/>
            <a:ext cx="39503350" cy="217249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193925" y="7680325"/>
            <a:ext cx="19675475" cy="217249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7680325"/>
            <a:ext cx="19675475" cy="2172493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602663" y="25763538"/>
            <a:ext cx="26335037" cy="38623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1031" name="Rectangle 7"/>
          <p:cNvSpPr>
            <a:spLocks noChangeArrowheads="1"/>
          </p:cNvSpPr>
          <p:nvPr userDrawn="1"/>
        </p:nvSpPr>
        <p:spPr bwMode="auto">
          <a:xfrm>
            <a:off x="0" y="5483225"/>
            <a:ext cx="9140825" cy="27424063"/>
          </a:xfrm>
          <a:prstGeom prst="rect">
            <a:avLst/>
          </a:prstGeom>
          <a:gradFill rotWithShape="1">
            <a:gsLst>
              <a:gs pos="0">
                <a:srgbClr val="800000"/>
              </a:gs>
              <a:gs pos="100000">
                <a:srgbClr val="A50021"/>
              </a:gs>
            </a:gsLst>
            <a:lin ang="0" scaled="1"/>
          </a:gradFill>
          <a:ln w="9525">
            <a:noFill/>
            <a:miter lim="800000"/>
            <a:headEnd/>
            <a:tailEnd/>
          </a:ln>
          <a:effectLst/>
        </p:spPr>
        <p:txBody>
          <a:bodyPr wrap="none" lIns="457200" tIns="228600" rIns="457200" bIns="457200"/>
          <a:lstStyle/>
          <a:p>
            <a:pPr algn="ctr" defTabSz="4389438"/>
            <a:endParaRPr lang="en-US" sz="4800">
              <a:latin typeface="Impact" pitchFamily="34" charset="0"/>
            </a:endParaRPr>
          </a:p>
        </p:txBody>
      </p:sp>
      <p:sp>
        <p:nvSpPr>
          <p:cNvPr id="1032" name="Rectangle 8"/>
          <p:cNvSpPr>
            <a:spLocks noChangeArrowheads="1"/>
          </p:cNvSpPr>
          <p:nvPr userDrawn="1"/>
        </p:nvSpPr>
        <p:spPr bwMode="auto">
          <a:xfrm>
            <a:off x="9140825" y="0"/>
            <a:ext cx="34736088" cy="5484813"/>
          </a:xfrm>
          <a:prstGeom prst="rect">
            <a:avLst/>
          </a:prstGeom>
          <a:gradFill rotWithShape="1">
            <a:gsLst>
              <a:gs pos="0">
                <a:srgbClr val="800000"/>
              </a:gs>
              <a:gs pos="100000">
                <a:srgbClr val="A50021"/>
              </a:gs>
            </a:gsLst>
            <a:lin ang="5400000" scaled="1"/>
          </a:gradFill>
          <a:ln w="9525">
            <a:noFill/>
            <a:miter lim="800000"/>
            <a:headEnd/>
            <a:tailEnd/>
          </a:ln>
          <a:effectLst/>
        </p:spPr>
        <p:txBody>
          <a:bodyPr wrap="none" lIns="457200" tIns="457200" rIns="457200" bIns="457200"/>
          <a:lstStyle/>
          <a:p>
            <a:endParaRPr lang="en-US"/>
          </a:p>
        </p:txBody>
      </p:sp>
      <p:sp>
        <p:nvSpPr>
          <p:cNvPr id="1033" name="Rectangle 9"/>
          <p:cNvSpPr>
            <a:spLocks noChangeArrowheads="1"/>
          </p:cNvSpPr>
          <p:nvPr userDrawn="1"/>
        </p:nvSpPr>
        <p:spPr bwMode="auto">
          <a:xfrm>
            <a:off x="9140825" y="5483225"/>
            <a:ext cx="34736088" cy="27424063"/>
          </a:xfrm>
          <a:prstGeom prst="rect">
            <a:avLst/>
          </a:prstGeom>
          <a:solidFill>
            <a:srgbClr val="FFFFCC"/>
          </a:solidFill>
          <a:ln w="9525">
            <a:noFill/>
            <a:miter lim="800000"/>
            <a:headEnd/>
            <a:tailEnd/>
          </a:ln>
          <a:effectLst/>
        </p:spPr>
        <p:txBody>
          <a:bodyPr wrap="none" lIns="457200" tIns="457200" rIns="457200" bIns="457200"/>
          <a:lstStyle/>
          <a:p>
            <a:endParaRPr lang="en-US"/>
          </a:p>
        </p:txBody>
      </p:sp>
      <p:sp>
        <p:nvSpPr>
          <p:cNvPr id="1035" name="Line 11"/>
          <p:cNvSpPr>
            <a:spLocks noChangeShapeType="1"/>
          </p:cNvSpPr>
          <p:nvPr userDrawn="1"/>
        </p:nvSpPr>
        <p:spPr bwMode="auto">
          <a:xfrm>
            <a:off x="9144000" y="0"/>
            <a:ext cx="0" cy="32918400"/>
          </a:xfrm>
          <a:prstGeom prst="line">
            <a:avLst/>
          </a:prstGeom>
          <a:noFill/>
          <a:ln w="76200">
            <a:solidFill>
              <a:schemeClr val="tx1"/>
            </a:solidFill>
            <a:round/>
            <a:headEnd/>
            <a:tailEnd/>
          </a:ln>
          <a:effectLst/>
        </p:spPr>
        <p:txBody>
          <a:bodyPr/>
          <a:lstStyle/>
          <a:p>
            <a:endParaRPr lang="en-US"/>
          </a:p>
        </p:txBody>
      </p:sp>
      <p:sp>
        <p:nvSpPr>
          <p:cNvPr id="1036" name="Line 12"/>
          <p:cNvSpPr>
            <a:spLocks noChangeShapeType="1"/>
          </p:cNvSpPr>
          <p:nvPr userDrawn="1"/>
        </p:nvSpPr>
        <p:spPr bwMode="auto">
          <a:xfrm>
            <a:off x="0" y="5486400"/>
            <a:ext cx="43876913" cy="0"/>
          </a:xfrm>
          <a:prstGeom prst="line">
            <a:avLst/>
          </a:prstGeom>
          <a:noFill/>
          <a:ln w="76200">
            <a:solidFill>
              <a:schemeClr val="tx1"/>
            </a:solidFill>
            <a:round/>
            <a:headEnd/>
            <a:tailEnd/>
          </a:ln>
          <a:effectLst/>
        </p:spPr>
        <p:txBody>
          <a:bodyPr/>
          <a:lstStyle/>
          <a:p>
            <a:endParaRPr lang="en-US"/>
          </a:p>
        </p:txBody>
      </p:sp>
      <p:sp>
        <p:nvSpPr>
          <p:cNvPr id="1038" name="Text Box 14"/>
          <p:cNvSpPr txBox="1">
            <a:spLocks noChangeArrowheads="1"/>
          </p:cNvSpPr>
          <p:nvPr userDrawn="1"/>
        </p:nvSpPr>
        <p:spPr bwMode="auto">
          <a:xfrm>
            <a:off x="1408113" y="32200850"/>
            <a:ext cx="6324600" cy="336550"/>
          </a:xfrm>
          <a:prstGeom prst="rect">
            <a:avLst/>
          </a:prstGeom>
          <a:noFill/>
          <a:ln w="9525">
            <a:noFill/>
            <a:miter lim="800000"/>
            <a:headEnd/>
            <a:tailEnd/>
          </a:ln>
          <a:effectLst/>
        </p:spPr>
        <p:txBody>
          <a:bodyPr>
            <a:spAutoFit/>
          </a:bodyPr>
          <a:lstStyle/>
          <a:p>
            <a:pPr algn="ctr" defTabSz="4022725"/>
            <a:r>
              <a:rPr lang="en-US" sz="1600">
                <a:solidFill>
                  <a:srgbClr val="808080"/>
                </a:solidFill>
              </a:rPr>
              <a:t>Poster Design &amp; Printing by Genigraphics</a:t>
            </a:r>
            <a:r>
              <a:rPr lang="en-US" sz="1600" baseline="30000">
                <a:solidFill>
                  <a:srgbClr val="808080"/>
                </a:solidFill>
                <a:cs typeface="Arial" charset="0"/>
              </a:rPr>
              <a:t>®</a:t>
            </a:r>
            <a:r>
              <a:rPr lang="en-US" sz="1600">
                <a:solidFill>
                  <a:srgbClr val="808080"/>
                </a:solidFill>
                <a:cs typeface="Arial" charset="0"/>
              </a:rPr>
              <a:t> - 800.790.4001</a:t>
            </a:r>
            <a:r>
              <a:rPr lang="en-US" sz="1600">
                <a:solidFill>
                  <a:srgbClr val="808080"/>
                </a:solidFill>
              </a:rPr>
              <a:t>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fontAlgn="base">
        <a:spcBef>
          <a:spcPct val="0"/>
        </a:spcBef>
        <a:spcAft>
          <a:spcPct val="0"/>
        </a:spcAft>
        <a:defRPr sz="21100">
          <a:solidFill>
            <a:schemeClr val="tx2"/>
          </a:solidFill>
          <a:latin typeface="+mj-lt"/>
          <a:ea typeface="+mj-ea"/>
          <a:cs typeface="+mj-cs"/>
        </a:defRPr>
      </a:lvl1pPr>
      <a:lvl2pPr algn="ctr" defTabSz="4389438" rtl="0" fontAlgn="base">
        <a:spcBef>
          <a:spcPct val="0"/>
        </a:spcBef>
        <a:spcAft>
          <a:spcPct val="0"/>
        </a:spcAft>
        <a:defRPr sz="21100">
          <a:solidFill>
            <a:schemeClr val="tx2"/>
          </a:solidFill>
          <a:latin typeface="Arial" charset="0"/>
        </a:defRPr>
      </a:lvl2pPr>
      <a:lvl3pPr algn="ctr" defTabSz="4389438" rtl="0" fontAlgn="base">
        <a:spcBef>
          <a:spcPct val="0"/>
        </a:spcBef>
        <a:spcAft>
          <a:spcPct val="0"/>
        </a:spcAft>
        <a:defRPr sz="21100">
          <a:solidFill>
            <a:schemeClr val="tx2"/>
          </a:solidFill>
          <a:latin typeface="Arial" charset="0"/>
        </a:defRPr>
      </a:lvl3pPr>
      <a:lvl4pPr algn="ctr" defTabSz="4389438" rtl="0" fontAlgn="base">
        <a:spcBef>
          <a:spcPct val="0"/>
        </a:spcBef>
        <a:spcAft>
          <a:spcPct val="0"/>
        </a:spcAft>
        <a:defRPr sz="21100">
          <a:solidFill>
            <a:schemeClr val="tx2"/>
          </a:solidFill>
          <a:latin typeface="Arial" charset="0"/>
        </a:defRPr>
      </a:lvl4pPr>
      <a:lvl5pPr algn="ctr" defTabSz="4389438" rtl="0" fontAlgn="base">
        <a:spcBef>
          <a:spcPct val="0"/>
        </a:spcBef>
        <a:spcAft>
          <a:spcPct val="0"/>
        </a:spcAft>
        <a:defRPr sz="21100">
          <a:solidFill>
            <a:schemeClr val="tx2"/>
          </a:solidFill>
          <a:latin typeface="Arial" charset="0"/>
        </a:defRPr>
      </a:lvl5pPr>
      <a:lvl6pPr marL="457200" algn="ctr" defTabSz="4389438" rtl="0" fontAlgn="base">
        <a:spcBef>
          <a:spcPct val="0"/>
        </a:spcBef>
        <a:spcAft>
          <a:spcPct val="0"/>
        </a:spcAft>
        <a:defRPr sz="21100">
          <a:solidFill>
            <a:schemeClr val="tx2"/>
          </a:solidFill>
          <a:latin typeface="Arial" charset="0"/>
        </a:defRPr>
      </a:lvl6pPr>
      <a:lvl7pPr marL="914400" algn="ctr" defTabSz="4389438" rtl="0" fontAlgn="base">
        <a:spcBef>
          <a:spcPct val="0"/>
        </a:spcBef>
        <a:spcAft>
          <a:spcPct val="0"/>
        </a:spcAft>
        <a:defRPr sz="21100">
          <a:solidFill>
            <a:schemeClr val="tx2"/>
          </a:solidFill>
          <a:latin typeface="Arial" charset="0"/>
        </a:defRPr>
      </a:lvl7pPr>
      <a:lvl8pPr marL="1371600" algn="ctr" defTabSz="4389438" rtl="0" fontAlgn="base">
        <a:spcBef>
          <a:spcPct val="0"/>
        </a:spcBef>
        <a:spcAft>
          <a:spcPct val="0"/>
        </a:spcAft>
        <a:defRPr sz="21100">
          <a:solidFill>
            <a:schemeClr val="tx2"/>
          </a:solidFill>
          <a:latin typeface="Arial" charset="0"/>
        </a:defRPr>
      </a:lvl8pPr>
      <a:lvl9pPr marL="1828800" algn="ctr" defTabSz="4389438" rtl="0" fontAlgn="base">
        <a:spcBef>
          <a:spcPct val="0"/>
        </a:spcBef>
        <a:spcAft>
          <a:spcPct val="0"/>
        </a:spcAft>
        <a:defRPr sz="21100">
          <a:solidFill>
            <a:schemeClr val="tx2"/>
          </a:solidFill>
          <a:latin typeface="Arial" charset="0"/>
        </a:defRPr>
      </a:lvl9pPr>
    </p:titleStyle>
    <p:bodyStyle>
      <a:lvl1pPr marL="1646238" indent="-1646238" algn="l" defTabSz="4389438" rtl="0" fontAlgn="base">
        <a:spcBef>
          <a:spcPct val="20000"/>
        </a:spcBef>
        <a:spcAft>
          <a:spcPct val="0"/>
        </a:spcAft>
        <a:buChar char="•"/>
        <a:defRPr sz="15400">
          <a:solidFill>
            <a:schemeClr val="tx1"/>
          </a:solidFill>
          <a:latin typeface="+mn-lt"/>
          <a:ea typeface="+mn-ea"/>
          <a:cs typeface="+mn-cs"/>
        </a:defRPr>
      </a:lvl1pPr>
      <a:lvl2pPr marL="3565525" indent="-1371600" algn="l" defTabSz="4389438" rtl="0" fontAlgn="base">
        <a:spcBef>
          <a:spcPct val="20000"/>
        </a:spcBef>
        <a:spcAft>
          <a:spcPct val="0"/>
        </a:spcAft>
        <a:buChar char="–"/>
        <a:defRPr sz="13400">
          <a:solidFill>
            <a:schemeClr val="tx1"/>
          </a:solidFill>
          <a:latin typeface="+mn-lt"/>
        </a:defRPr>
      </a:lvl2pPr>
      <a:lvl3pPr marL="5486400" indent="-1096963" algn="l" defTabSz="4389438" rtl="0" fontAlgn="base">
        <a:spcBef>
          <a:spcPct val="20000"/>
        </a:spcBef>
        <a:spcAft>
          <a:spcPct val="0"/>
        </a:spcAft>
        <a:buChar char="•"/>
        <a:defRPr sz="11500">
          <a:solidFill>
            <a:schemeClr val="tx1"/>
          </a:solidFill>
          <a:latin typeface="+mn-lt"/>
        </a:defRPr>
      </a:lvl3pPr>
      <a:lvl4pPr marL="7680325" indent="-1096963" algn="l" defTabSz="4389438" rtl="0" fontAlgn="base">
        <a:spcBef>
          <a:spcPct val="20000"/>
        </a:spcBef>
        <a:spcAft>
          <a:spcPct val="0"/>
        </a:spcAft>
        <a:buChar char="–"/>
        <a:defRPr sz="9600">
          <a:solidFill>
            <a:schemeClr val="tx1"/>
          </a:solidFill>
          <a:latin typeface="+mn-lt"/>
        </a:defRPr>
      </a:lvl4pPr>
      <a:lvl5pPr marL="9875838" indent="-1096963" algn="l" defTabSz="4389438" rtl="0" fontAlgn="base">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 name="Text Box 15"/>
          <p:cNvSpPr txBox="1">
            <a:spLocks noChangeArrowheads="1"/>
          </p:cNvSpPr>
          <p:nvPr/>
        </p:nvSpPr>
        <p:spPr bwMode="auto">
          <a:xfrm>
            <a:off x="9140825" y="0"/>
            <a:ext cx="34736088" cy="2741613"/>
          </a:xfrm>
          <a:prstGeom prst="rect">
            <a:avLst/>
          </a:prstGeom>
          <a:noFill/>
          <a:ln w="9525">
            <a:noFill/>
            <a:miter lim="800000"/>
            <a:headEnd/>
            <a:tailEnd/>
          </a:ln>
          <a:effectLst/>
        </p:spPr>
        <p:txBody>
          <a:bodyPr lIns="457200" tIns="914400" rIns="457200" bIns="457200" anchor="ctr" anchorCtr="1"/>
          <a:lstStyle/>
          <a:p>
            <a:pPr algn="ctr" defTabSz="4389438"/>
            <a:r>
              <a:rPr lang="en-US" sz="8000" dirty="0" smtClean="0">
                <a:solidFill>
                  <a:srgbClr val="FFFF66"/>
                </a:solidFill>
                <a:effectLst>
                  <a:outerShdw blurRad="38100" dist="38100" dir="2700000" algn="tl">
                    <a:srgbClr val="000000"/>
                  </a:outerShdw>
                </a:effectLst>
                <a:latin typeface="+mj-lt"/>
              </a:rPr>
              <a:t>The Scientific Community Game</a:t>
            </a:r>
          </a:p>
          <a:p>
            <a:pPr algn="ctr" defTabSz="4389438"/>
            <a:r>
              <a:rPr lang="en-US" sz="6600" dirty="0" smtClean="0">
                <a:solidFill>
                  <a:srgbClr val="FFFF66"/>
                </a:solidFill>
              </a:rPr>
              <a:t>Education and Innovation Through Survival in a Virtual World of Claims</a:t>
            </a:r>
          </a:p>
          <a:p>
            <a:pPr algn="ctr" defTabSz="4389438"/>
            <a:endParaRPr lang="en-US" sz="8000" dirty="0">
              <a:solidFill>
                <a:srgbClr val="FFFF66"/>
              </a:solidFill>
              <a:effectLst>
                <a:outerShdw blurRad="38100" dist="38100" dir="2700000" algn="tl">
                  <a:srgbClr val="000000"/>
                </a:outerShdw>
              </a:effectLst>
              <a:latin typeface="Impact" pitchFamily="34" charset="0"/>
            </a:endParaRPr>
          </a:p>
        </p:txBody>
      </p:sp>
      <p:sp>
        <p:nvSpPr>
          <p:cNvPr id="2064" name="Text Box 16"/>
          <p:cNvSpPr txBox="1">
            <a:spLocks noChangeArrowheads="1"/>
          </p:cNvSpPr>
          <p:nvPr/>
        </p:nvSpPr>
        <p:spPr bwMode="auto">
          <a:xfrm>
            <a:off x="9140825" y="2741613"/>
            <a:ext cx="34736088" cy="2741612"/>
          </a:xfrm>
          <a:prstGeom prst="rect">
            <a:avLst/>
          </a:prstGeom>
          <a:noFill/>
          <a:ln w="9525">
            <a:noFill/>
            <a:miter lim="800000"/>
            <a:headEnd/>
            <a:tailEnd/>
          </a:ln>
          <a:effectLst/>
        </p:spPr>
        <p:txBody>
          <a:bodyPr lIns="457200" tIns="457200" rIns="457200" bIns="457200" anchor="ctr" anchorCtr="1"/>
          <a:lstStyle/>
          <a:p>
            <a:pPr algn="ctr" defTabSz="4389438"/>
            <a:r>
              <a:rPr lang="en-US" sz="5400" dirty="0" smtClean="0">
                <a:solidFill>
                  <a:srgbClr val="FFFF99"/>
                </a:solidFill>
              </a:rPr>
              <a:t>Karl </a:t>
            </a:r>
            <a:r>
              <a:rPr lang="en-US" sz="5400" dirty="0" err="1" smtClean="0">
                <a:solidFill>
                  <a:srgbClr val="FFFF99"/>
                </a:solidFill>
              </a:rPr>
              <a:t>Lieberherr</a:t>
            </a:r>
            <a:r>
              <a:rPr lang="en-US" sz="5400" dirty="0" smtClean="0">
                <a:solidFill>
                  <a:srgbClr val="FFFF99"/>
                </a:solidFill>
              </a:rPr>
              <a:t>, Ahmed </a:t>
            </a:r>
            <a:r>
              <a:rPr lang="en-US" sz="5400" dirty="0" err="1" smtClean="0">
                <a:solidFill>
                  <a:srgbClr val="FFFF99"/>
                </a:solidFill>
              </a:rPr>
              <a:t>A</a:t>
            </a:r>
            <a:r>
              <a:rPr lang="en-US" sz="5400" dirty="0" err="1" smtClean="0">
                <a:solidFill>
                  <a:srgbClr val="FFFF99"/>
                </a:solidFill>
              </a:rPr>
              <a:t>bdelmeged</a:t>
            </a:r>
            <a:r>
              <a:rPr lang="en-US" sz="5400" dirty="0" smtClean="0">
                <a:solidFill>
                  <a:srgbClr val="FFFF99"/>
                </a:solidFill>
              </a:rPr>
              <a:t>, </a:t>
            </a:r>
            <a:r>
              <a:rPr lang="en-US" sz="5400" dirty="0" err="1" smtClean="0">
                <a:solidFill>
                  <a:srgbClr val="FFFF99"/>
                </a:solidFill>
              </a:rPr>
              <a:t>Yue</a:t>
            </a:r>
            <a:r>
              <a:rPr lang="en-US" sz="5400" dirty="0" smtClean="0">
                <a:solidFill>
                  <a:srgbClr val="FFFF99"/>
                </a:solidFill>
              </a:rPr>
              <a:t> Liu</a:t>
            </a:r>
            <a:endParaRPr lang="en-US" sz="5400" baseline="30000" dirty="0" smtClean="0">
              <a:solidFill>
                <a:srgbClr val="FFFF99"/>
              </a:solidFill>
            </a:endParaRPr>
          </a:p>
          <a:p>
            <a:pPr algn="ctr" defTabSz="4389438"/>
            <a:r>
              <a:rPr lang="en-US" sz="5400" dirty="0" smtClean="0">
                <a:solidFill>
                  <a:srgbClr val="FFFF99"/>
                </a:solidFill>
              </a:rPr>
              <a:t>Northeastern University</a:t>
            </a:r>
          </a:p>
          <a:p>
            <a:pPr algn="ctr" defTabSz="4389438"/>
            <a:r>
              <a:rPr lang="en-US" sz="5400" dirty="0" smtClean="0">
                <a:solidFill>
                  <a:srgbClr val="FFFF99"/>
                </a:solidFill>
              </a:rPr>
              <a:t>College of Computer and Information Science</a:t>
            </a:r>
          </a:p>
        </p:txBody>
      </p:sp>
      <p:sp>
        <p:nvSpPr>
          <p:cNvPr id="2071" name="Text Box 23"/>
          <p:cNvSpPr txBox="1">
            <a:spLocks noChangeArrowheads="1"/>
          </p:cNvSpPr>
          <p:nvPr/>
        </p:nvSpPr>
        <p:spPr bwMode="auto">
          <a:xfrm>
            <a:off x="10975975" y="5486400"/>
            <a:ext cx="10055225" cy="1371600"/>
          </a:xfrm>
          <a:prstGeom prst="rect">
            <a:avLst/>
          </a:prstGeom>
          <a:noFill/>
          <a:ln w="9525">
            <a:noFill/>
            <a:prstDash val="sysDot"/>
            <a:miter lim="800000"/>
            <a:headEnd/>
            <a:tailEnd/>
          </a:ln>
          <a:effectLst/>
        </p:spPr>
        <p:txBody>
          <a:bodyPr wrap="none" lIns="228600" tIns="228600" rIns="228600" bIns="228600" anchor="ctr" anchorCtr="1"/>
          <a:lstStyle/>
          <a:p>
            <a:pPr defTabSz="4389438"/>
            <a:r>
              <a:rPr lang="en-US" sz="4800" dirty="0">
                <a:solidFill>
                  <a:srgbClr val="800000"/>
                </a:solidFill>
                <a:latin typeface="Impact" pitchFamily="34" charset="0"/>
              </a:rPr>
              <a:t>INTRODUCTION</a:t>
            </a:r>
          </a:p>
        </p:txBody>
      </p:sp>
      <p:sp>
        <p:nvSpPr>
          <p:cNvPr id="2073" name="Text Box 25"/>
          <p:cNvSpPr txBox="1">
            <a:spLocks noChangeArrowheads="1"/>
          </p:cNvSpPr>
          <p:nvPr/>
        </p:nvSpPr>
        <p:spPr bwMode="auto">
          <a:xfrm>
            <a:off x="10058400" y="18738850"/>
            <a:ext cx="10055225" cy="1371600"/>
          </a:xfrm>
          <a:prstGeom prst="rect">
            <a:avLst/>
          </a:prstGeom>
          <a:noFill/>
          <a:ln w="9525">
            <a:noFill/>
            <a:prstDash val="sysDot"/>
            <a:miter lim="800000"/>
            <a:headEnd/>
            <a:tailEnd/>
          </a:ln>
          <a:effectLst/>
        </p:spPr>
        <p:txBody>
          <a:bodyPr wrap="none" lIns="228600" tIns="228600" rIns="228600" bIns="228600" anchor="ctr" anchorCtr="1"/>
          <a:lstStyle/>
          <a:p>
            <a:pPr defTabSz="4389438"/>
            <a:endParaRPr lang="en-US" sz="4800" dirty="0">
              <a:solidFill>
                <a:srgbClr val="800000"/>
              </a:solidFill>
              <a:latin typeface="Impact" pitchFamily="34" charset="0"/>
            </a:endParaRPr>
          </a:p>
        </p:txBody>
      </p:sp>
      <p:sp>
        <p:nvSpPr>
          <p:cNvPr id="2075" name="Text Box 27"/>
          <p:cNvSpPr txBox="1">
            <a:spLocks noChangeArrowheads="1"/>
          </p:cNvSpPr>
          <p:nvPr/>
        </p:nvSpPr>
        <p:spPr bwMode="auto">
          <a:xfrm>
            <a:off x="26898600" y="26517600"/>
            <a:ext cx="7235825" cy="1371600"/>
          </a:xfrm>
          <a:prstGeom prst="rect">
            <a:avLst/>
          </a:prstGeom>
          <a:noFill/>
          <a:ln w="9525">
            <a:noFill/>
            <a:prstDash val="sysDot"/>
            <a:miter lim="800000"/>
            <a:headEnd/>
            <a:tailEnd/>
          </a:ln>
          <a:effectLst/>
        </p:spPr>
        <p:txBody>
          <a:bodyPr wrap="none" lIns="228600" tIns="228600" rIns="228600" bIns="228600" anchor="ctr" anchorCtr="1"/>
          <a:lstStyle/>
          <a:p>
            <a:pPr defTabSz="4389438"/>
            <a:r>
              <a:rPr lang="en-US" sz="4800" dirty="0" smtClean="0">
                <a:solidFill>
                  <a:srgbClr val="800000"/>
                </a:solidFill>
                <a:latin typeface="Impact" pitchFamily="34" charset="0"/>
              </a:rPr>
              <a:t>FUTURE WORK</a:t>
            </a:r>
            <a:endParaRPr lang="en-US" sz="4800" dirty="0">
              <a:solidFill>
                <a:srgbClr val="800000"/>
              </a:solidFill>
              <a:latin typeface="Impact" pitchFamily="34" charset="0"/>
            </a:endParaRPr>
          </a:p>
        </p:txBody>
      </p:sp>
      <p:sp>
        <p:nvSpPr>
          <p:cNvPr id="2076" name="Text Box 28"/>
          <p:cNvSpPr txBox="1">
            <a:spLocks noChangeArrowheads="1"/>
          </p:cNvSpPr>
          <p:nvPr/>
        </p:nvSpPr>
        <p:spPr bwMode="auto">
          <a:xfrm>
            <a:off x="35128200" y="5943600"/>
            <a:ext cx="10055225" cy="1371600"/>
          </a:xfrm>
          <a:prstGeom prst="rect">
            <a:avLst/>
          </a:prstGeom>
          <a:noFill/>
          <a:ln w="9525">
            <a:noFill/>
            <a:prstDash val="sysDot"/>
            <a:miter lim="800000"/>
            <a:headEnd/>
            <a:tailEnd/>
          </a:ln>
          <a:effectLst/>
        </p:spPr>
        <p:txBody>
          <a:bodyPr wrap="none" lIns="228600" tIns="228600" rIns="228600" bIns="228600" anchor="ctr" anchorCtr="1"/>
          <a:lstStyle/>
          <a:p>
            <a:pPr defTabSz="4389438"/>
            <a:r>
              <a:rPr lang="en-US" sz="4800" dirty="0" smtClean="0">
                <a:solidFill>
                  <a:srgbClr val="800000"/>
                </a:solidFill>
                <a:latin typeface="Impact" pitchFamily="34" charset="0"/>
              </a:rPr>
              <a:t>APPLICATIONS</a:t>
            </a:r>
            <a:endParaRPr lang="en-US" sz="4800" dirty="0">
              <a:solidFill>
                <a:srgbClr val="800000"/>
              </a:solidFill>
              <a:latin typeface="Impact" pitchFamily="34" charset="0"/>
            </a:endParaRPr>
          </a:p>
        </p:txBody>
      </p:sp>
      <p:sp>
        <p:nvSpPr>
          <p:cNvPr id="2077" name="Text Box 29"/>
          <p:cNvSpPr txBox="1">
            <a:spLocks noChangeArrowheads="1"/>
          </p:cNvSpPr>
          <p:nvPr/>
        </p:nvSpPr>
        <p:spPr bwMode="auto">
          <a:xfrm>
            <a:off x="21023263" y="5483225"/>
            <a:ext cx="10969625" cy="1371600"/>
          </a:xfrm>
          <a:prstGeom prst="rect">
            <a:avLst/>
          </a:prstGeom>
          <a:noFill/>
          <a:ln w="9525">
            <a:noFill/>
            <a:prstDash val="sysDot"/>
            <a:miter lim="800000"/>
            <a:headEnd/>
            <a:tailEnd/>
          </a:ln>
          <a:effectLst/>
        </p:spPr>
        <p:txBody>
          <a:bodyPr wrap="none" lIns="228600" tIns="228600" rIns="228600" bIns="228600" anchor="ctr" anchorCtr="1"/>
          <a:lstStyle/>
          <a:p>
            <a:pPr defTabSz="4389438"/>
            <a:endParaRPr lang="en-US" sz="4800" dirty="0">
              <a:solidFill>
                <a:srgbClr val="800000"/>
              </a:solidFill>
              <a:latin typeface="Impact" pitchFamily="34" charset="0"/>
            </a:endParaRPr>
          </a:p>
        </p:txBody>
      </p:sp>
      <p:sp>
        <p:nvSpPr>
          <p:cNvPr id="2078" name="Text Box 30"/>
          <p:cNvSpPr txBox="1">
            <a:spLocks noChangeArrowheads="1"/>
          </p:cNvSpPr>
          <p:nvPr/>
        </p:nvSpPr>
        <p:spPr bwMode="auto">
          <a:xfrm>
            <a:off x="37566600" y="26517600"/>
            <a:ext cx="5395913" cy="1371600"/>
          </a:xfrm>
          <a:prstGeom prst="rect">
            <a:avLst/>
          </a:prstGeom>
          <a:noFill/>
          <a:ln w="9525">
            <a:noFill/>
            <a:prstDash val="sysDot"/>
            <a:miter lim="800000"/>
            <a:headEnd/>
            <a:tailEnd/>
          </a:ln>
          <a:effectLst/>
        </p:spPr>
        <p:txBody>
          <a:bodyPr wrap="none" lIns="228600" tIns="228600" rIns="228600" bIns="228600" anchor="ctr" anchorCtr="1"/>
          <a:lstStyle/>
          <a:p>
            <a:pPr defTabSz="4389438"/>
            <a:r>
              <a:rPr lang="en-US" sz="4800" dirty="0">
                <a:solidFill>
                  <a:srgbClr val="800000"/>
                </a:solidFill>
                <a:latin typeface="Impact" pitchFamily="34" charset="0"/>
              </a:rPr>
              <a:t>REFERENCES</a:t>
            </a:r>
          </a:p>
        </p:txBody>
      </p:sp>
      <p:sp>
        <p:nvSpPr>
          <p:cNvPr id="2165" name="Text Box 117"/>
          <p:cNvSpPr txBox="1">
            <a:spLocks noChangeArrowheads="1"/>
          </p:cNvSpPr>
          <p:nvPr/>
        </p:nvSpPr>
        <p:spPr bwMode="auto">
          <a:xfrm>
            <a:off x="0" y="5715000"/>
            <a:ext cx="9140825" cy="1447800"/>
          </a:xfrm>
          <a:prstGeom prst="rect">
            <a:avLst/>
          </a:prstGeom>
          <a:noFill/>
          <a:ln w="9525">
            <a:noFill/>
            <a:miter lim="800000"/>
            <a:headEnd/>
            <a:tailEnd/>
          </a:ln>
          <a:effectLst/>
        </p:spPr>
        <p:txBody>
          <a:bodyPr wrap="none" lIns="228600" tIns="228600" rIns="228600" bIns="228600" anchor="ctr" anchorCtr="1"/>
          <a:lstStyle/>
          <a:p>
            <a:pPr defTabSz="4389438"/>
            <a:r>
              <a:rPr lang="en-US" sz="4800" dirty="0" smtClean="0">
                <a:solidFill>
                  <a:srgbClr val="FFFF66"/>
                </a:solidFill>
                <a:latin typeface="Impact" pitchFamily="34" charset="0"/>
              </a:rPr>
              <a:t>ABSTRACT </a:t>
            </a:r>
            <a:r>
              <a:rPr lang="en-US" sz="4800" dirty="0" smtClean="0">
                <a:solidFill>
                  <a:srgbClr val="FFFF99"/>
                </a:solidFill>
              </a:rPr>
              <a:t>ID# 2083</a:t>
            </a:r>
            <a:br>
              <a:rPr lang="en-US" sz="4800" dirty="0" smtClean="0">
                <a:solidFill>
                  <a:srgbClr val="FFFF99"/>
                </a:solidFill>
              </a:rPr>
            </a:br>
            <a:endParaRPr lang="en-US" sz="4800" dirty="0">
              <a:solidFill>
                <a:srgbClr val="FFFF99"/>
              </a:solidFill>
              <a:latin typeface="Impact" pitchFamily="34" charset="0"/>
            </a:endParaRPr>
          </a:p>
        </p:txBody>
      </p:sp>
      <p:sp>
        <p:nvSpPr>
          <p:cNvPr id="2166" name="Text Box 118"/>
          <p:cNvSpPr txBox="1">
            <a:spLocks noChangeArrowheads="1"/>
          </p:cNvSpPr>
          <p:nvPr/>
        </p:nvSpPr>
        <p:spPr bwMode="auto">
          <a:xfrm>
            <a:off x="0" y="27879675"/>
            <a:ext cx="9140825" cy="1371600"/>
          </a:xfrm>
          <a:prstGeom prst="rect">
            <a:avLst/>
          </a:prstGeom>
          <a:noFill/>
          <a:ln w="9525">
            <a:noFill/>
            <a:miter lim="800000"/>
            <a:headEnd/>
            <a:tailEnd/>
          </a:ln>
          <a:effectLst/>
        </p:spPr>
        <p:txBody>
          <a:bodyPr wrap="none" lIns="228600" tIns="228600" rIns="228600" bIns="228600" anchor="ctr" anchorCtr="1"/>
          <a:lstStyle/>
          <a:p>
            <a:pPr defTabSz="4389438"/>
            <a:r>
              <a:rPr lang="en-US" sz="4800">
                <a:solidFill>
                  <a:srgbClr val="FFFF66"/>
                </a:solidFill>
                <a:latin typeface="Impact" pitchFamily="34" charset="0"/>
              </a:rPr>
              <a:t>CONTACT</a:t>
            </a:r>
          </a:p>
        </p:txBody>
      </p:sp>
      <p:sp>
        <p:nvSpPr>
          <p:cNvPr id="2167" name="Text Box 119"/>
          <p:cNvSpPr txBox="1">
            <a:spLocks noChangeArrowheads="1"/>
          </p:cNvSpPr>
          <p:nvPr/>
        </p:nvSpPr>
        <p:spPr bwMode="auto">
          <a:xfrm>
            <a:off x="912812" y="29251275"/>
            <a:ext cx="8231188" cy="3667125"/>
          </a:xfrm>
          <a:prstGeom prst="rect">
            <a:avLst/>
          </a:prstGeom>
          <a:noFill/>
          <a:ln w="19050">
            <a:solidFill>
              <a:schemeClr val="bg2"/>
            </a:solidFill>
            <a:prstDash val="dash"/>
            <a:miter lim="800000"/>
            <a:headEnd/>
            <a:tailEnd/>
          </a:ln>
          <a:effectLst/>
        </p:spPr>
        <p:txBody>
          <a:bodyPr lIns="228600" tIns="228600" rIns="228600" bIns="228600"/>
          <a:lstStyle/>
          <a:p>
            <a:r>
              <a:rPr lang="en-US" sz="2800" dirty="0" smtClean="0">
                <a:solidFill>
                  <a:schemeClr val="bg1"/>
                </a:solidFill>
              </a:rPr>
              <a:t>Karl </a:t>
            </a:r>
            <a:r>
              <a:rPr lang="en-US" sz="2800" dirty="0" err="1" smtClean="0">
                <a:solidFill>
                  <a:schemeClr val="bg1"/>
                </a:solidFill>
              </a:rPr>
              <a:t>Lieberherr</a:t>
            </a:r>
            <a:endParaRPr lang="en-US" sz="2800" dirty="0">
              <a:solidFill>
                <a:schemeClr val="bg1"/>
              </a:solidFill>
            </a:endParaRPr>
          </a:p>
          <a:p>
            <a:r>
              <a:rPr lang="en-US" sz="2800" dirty="0" smtClean="0">
                <a:solidFill>
                  <a:schemeClr val="bg1"/>
                </a:solidFill>
              </a:rPr>
              <a:t>College of Computer and Information Science</a:t>
            </a:r>
            <a:endParaRPr lang="en-US" sz="2800" dirty="0">
              <a:solidFill>
                <a:schemeClr val="bg1"/>
              </a:solidFill>
            </a:endParaRPr>
          </a:p>
          <a:p>
            <a:r>
              <a:rPr lang="en-US" sz="2800" dirty="0">
                <a:solidFill>
                  <a:schemeClr val="bg1"/>
                </a:solidFill>
              </a:rPr>
              <a:t>Email: </a:t>
            </a:r>
            <a:r>
              <a:rPr lang="en-US" sz="2800" dirty="0" smtClean="0">
                <a:solidFill>
                  <a:schemeClr val="bg1"/>
                </a:solidFill>
              </a:rPr>
              <a:t>lieber@ccs.neu.edu</a:t>
            </a:r>
            <a:endParaRPr lang="en-US" sz="2800" dirty="0">
              <a:solidFill>
                <a:schemeClr val="bg1"/>
              </a:solidFill>
            </a:endParaRPr>
          </a:p>
          <a:p>
            <a:r>
              <a:rPr lang="en-US" sz="2800" dirty="0">
                <a:solidFill>
                  <a:schemeClr val="bg1"/>
                </a:solidFill>
              </a:rPr>
              <a:t>Phone: </a:t>
            </a:r>
            <a:r>
              <a:rPr lang="en-US" sz="2800" dirty="0" smtClean="0">
                <a:solidFill>
                  <a:schemeClr val="bg1"/>
                </a:solidFill>
              </a:rPr>
              <a:t>617-373-2077</a:t>
            </a:r>
            <a:endParaRPr lang="en-US" sz="2800" dirty="0">
              <a:solidFill>
                <a:schemeClr val="bg1"/>
              </a:solidFill>
            </a:endParaRPr>
          </a:p>
          <a:p>
            <a:r>
              <a:rPr lang="en-US" sz="2800" dirty="0" smtClean="0">
                <a:solidFill>
                  <a:schemeClr val="bg1"/>
                </a:solidFill>
              </a:rPr>
              <a:t>Website: http://www.ccs.neu.edu/home/lieber</a:t>
            </a:r>
          </a:p>
        </p:txBody>
      </p:sp>
      <p:sp>
        <p:nvSpPr>
          <p:cNvPr id="2168" name="Text Box 120"/>
          <p:cNvSpPr txBox="1">
            <a:spLocks noChangeArrowheads="1"/>
          </p:cNvSpPr>
          <p:nvPr/>
        </p:nvSpPr>
        <p:spPr bwMode="auto">
          <a:xfrm>
            <a:off x="533400" y="6781800"/>
            <a:ext cx="8610600" cy="20159365"/>
          </a:xfrm>
          <a:prstGeom prst="rect">
            <a:avLst/>
          </a:prstGeom>
          <a:noFill/>
          <a:ln w="19050">
            <a:solidFill>
              <a:schemeClr val="bg2"/>
            </a:solidFill>
            <a:prstDash val="dash"/>
            <a:miter lim="800000"/>
            <a:headEnd/>
            <a:tailEnd/>
          </a:ln>
          <a:effectLst/>
        </p:spPr>
        <p:txBody>
          <a:bodyPr wrap="square" lIns="228600" tIns="228600" rIns="228600" bIns="228600">
            <a:spAutoFit/>
          </a:bodyPr>
          <a:lstStyle/>
          <a:p>
            <a:r>
              <a:rPr lang="en-US" dirty="0" smtClean="0">
                <a:solidFill>
                  <a:srgbClr val="FFFF99"/>
                </a:solidFill>
              </a:rPr>
              <a:t>The Scientific </a:t>
            </a:r>
            <a:r>
              <a:rPr lang="en-US" dirty="0" smtClean="0">
                <a:solidFill>
                  <a:srgbClr val="FFFF99"/>
                </a:solidFill>
              </a:rPr>
              <a:t>Community Game (SCG) is in the spirit of Karl Popper who is one of the </a:t>
            </a:r>
            <a:r>
              <a:rPr lang="en-US" dirty="0" smtClean="0">
                <a:solidFill>
                  <a:srgbClr val="FFFF99"/>
                </a:solidFill>
              </a:rPr>
              <a:t>prominent </a:t>
            </a:r>
            <a:r>
              <a:rPr lang="en-US" dirty="0" smtClean="0">
                <a:solidFill>
                  <a:srgbClr val="FFFF99"/>
                </a:solidFill>
              </a:rPr>
              <a:t>philosophers of science of the 20</a:t>
            </a:r>
            <a:r>
              <a:rPr lang="en-US" baseline="30000" dirty="0" smtClean="0">
                <a:solidFill>
                  <a:srgbClr val="FFFF99"/>
                </a:solidFill>
              </a:rPr>
              <a:t>th</a:t>
            </a:r>
            <a:r>
              <a:rPr lang="en-US" dirty="0" smtClean="0">
                <a:solidFill>
                  <a:srgbClr val="FFFF99"/>
                </a:solidFill>
              </a:rPr>
              <a:t> century. The SCG involves proposing and </a:t>
            </a:r>
            <a:r>
              <a:rPr lang="en-US" dirty="0" smtClean="0">
                <a:solidFill>
                  <a:srgbClr val="FFFF99"/>
                </a:solidFill>
              </a:rPr>
              <a:t>opposing </a:t>
            </a:r>
            <a:r>
              <a:rPr lang="en-US" dirty="0" smtClean="0">
                <a:solidFill>
                  <a:srgbClr val="FFFF99"/>
                </a:solidFill>
              </a:rPr>
              <a:t>claims related to a constructive domain (e.g., </a:t>
            </a:r>
            <a:r>
              <a:rPr lang="en-US" dirty="0" smtClean="0">
                <a:solidFill>
                  <a:srgbClr val="FFFF99"/>
                </a:solidFill>
              </a:rPr>
              <a:t>STEM domains </a:t>
            </a:r>
            <a:r>
              <a:rPr lang="en-US" dirty="0" smtClean="0">
                <a:solidFill>
                  <a:srgbClr val="FFFF99"/>
                </a:solidFill>
              </a:rPr>
              <a:t>in computer science, mathematics, engineering, etc.). Central to opposing claims is refuting claims based on a refutation protocol. When playing the game, </a:t>
            </a:r>
            <a:r>
              <a:rPr lang="en-US" dirty="0" smtClean="0">
                <a:solidFill>
                  <a:srgbClr val="FFFF99"/>
                </a:solidFill>
              </a:rPr>
              <a:t>scholars </a:t>
            </a:r>
            <a:r>
              <a:rPr lang="en-US" dirty="0" smtClean="0">
                <a:solidFill>
                  <a:srgbClr val="FFFF99"/>
                </a:solidFill>
              </a:rPr>
              <a:t>make constructive claims about the domain and oppose others’ claims. The </a:t>
            </a:r>
            <a:r>
              <a:rPr lang="en-US" dirty="0" smtClean="0">
                <a:solidFill>
                  <a:srgbClr val="FFFF99"/>
                </a:solidFill>
              </a:rPr>
              <a:t>scholars </a:t>
            </a:r>
            <a:r>
              <a:rPr lang="en-US" dirty="0" smtClean="0">
                <a:solidFill>
                  <a:srgbClr val="FFFF99"/>
                </a:solidFill>
              </a:rPr>
              <a:t>who are the most successful in defending and opposing claims win the game and gain a high reputation in the community. The main benefits of the game are: (1) the </a:t>
            </a:r>
            <a:r>
              <a:rPr lang="en-US" dirty="0" smtClean="0">
                <a:solidFill>
                  <a:srgbClr val="FFFF99"/>
                </a:solidFill>
              </a:rPr>
              <a:t>scholars </a:t>
            </a:r>
            <a:r>
              <a:rPr lang="en-US" dirty="0" smtClean="0">
                <a:solidFill>
                  <a:srgbClr val="FFFF99"/>
                </a:solidFill>
              </a:rPr>
              <a:t>give each other constructive feedback about their claims. </a:t>
            </a:r>
            <a:r>
              <a:rPr lang="en-US" dirty="0" smtClean="0">
                <a:solidFill>
                  <a:srgbClr val="FFFF99"/>
                </a:solidFill>
              </a:rPr>
              <a:t>S</a:t>
            </a:r>
            <a:r>
              <a:rPr lang="en-US" dirty="0" smtClean="0">
                <a:solidFill>
                  <a:srgbClr val="FFFF99"/>
                </a:solidFill>
              </a:rPr>
              <a:t>cholars </a:t>
            </a:r>
            <a:r>
              <a:rPr lang="en-US" dirty="0" smtClean="0">
                <a:solidFill>
                  <a:srgbClr val="FFFF99"/>
                </a:solidFill>
              </a:rPr>
              <a:t>who lose points gain knowledge to improve their game in the future. (2) When </a:t>
            </a:r>
            <a:r>
              <a:rPr lang="en-US" dirty="0" smtClean="0">
                <a:solidFill>
                  <a:srgbClr val="FFFF99"/>
                </a:solidFill>
              </a:rPr>
              <a:t>scholars </a:t>
            </a:r>
            <a:r>
              <a:rPr lang="en-US" dirty="0" smtClean="0">
                <a:solidFill>
                  <a:srgbClr val="FFFF99"/>
                </a:solidFill>
              </a:rPr>
              <a:t>try to maximize their reputation points and win the game, they create a common good: knowledge. The claims that have not been successfully opposed are candidates for truth which benefit the social welfare. (3) The competition and collaboration are well structured and effective. The scholars will have a consistent interface for all problems and a community for comparing various solution approaches fairly. (4) The game is fun and adjusts to the skill levels of </a:t>
            </a:r>
            <a:r>
              <a:rPr lang="en-US" dirty="0" smtClean="0">
                <a:solidFill>
                  <a:srgbClr val="FFFF99"/>
                </a:solidFill>
              </a:rPr>
              <a:t>scholars. </a:t>
            </a:r>
            <a:r>
              <a:rPr lang="en-US" dirty="0" smtClean="0">
                <a:solidFill>
                  <a:srgbClr val="FFFF99"/>
                </a:solidFill>
              </a:rPr>
              <a:t>The SCG can be played productively for (1) developing reliable software for computational problems, (2) evaluating potential employees, (3) developing new knowledge in the given domain, (4) evaluating algorithmic innovations fairly and (5) teaching software development / problem solving techniques in a fun game environment.</a:t>
            </a:r>
            <a:endParaRPr lang="en-US" dirty="0">
              <a:solidFill>
                <a:srgbClr val="FFFF99"/>
              </a:solidFill>
            </a:endParaRPr>
          </a:p>
        </p:txBody>
      </p:sp>
      <p:sp>
        <p:nvSpPr>
          <p:cNvPr id="2169" name="Text Box 121"/>
          <p:cNvSpPr txBox="1">
            <a:spLocks noChangeArrowheads="1"/>
          </p:cNvSpPr>
          <p:nvPr/>
        </p:nvSpPr>
        <p:spPr bwMode="auto">
          <a:xfrm>
            <a:off x="21023263" y="6854825"/>
            <a:ext cx="10969625" cy="14609763"/>
          </a:xfrm>
          <a:prstGeom prst="rect">
            <a:avLst/>
          </a:prstGeom>
          <a:noFill/>
          <a:ln w="19050">
            <a:solidFill>
              <a:srgbClr val="FF9966"/>
            </a:solidFill>
            <a:prstDash val="dash"/>
            <a:miter lim="800000"/>
            <a:headEnd/>
            <a:tailEnd/>
          </a:ln>
          <a:effectLst/>
        </p:spPr>
        <p:txBody>
          <a:bodyPr lIns="228600" tIns="228600" rIns="228600" bIns="228600"/>
          <a:lstStyle/>
          <a:p>
            <a:endParaRPr lang="en-US" dirty="0">
              <a:solidFill>
                <a:srgbClr val="800000"/>
              </a:solidFill>
            </a:endParaRPr>
          </a:p>
        </p:txBody>
      </p:sp>
      <p:sp>
        <p:nvSpPr>
          <p:cNvPr id="2170" name="Text Box 122"/>
          <p:cNvSpPr txBox="1">
            <a:spLocks noChangeArrowheads="1"/>
          </p:cNvSpPr>
          <p:nvPr/>
        </p:nvSpPr>
        <p:spPr bwMode="auto">
          <a:xfrm>
            <a:off x="32907288" y="6854825"/>
            <a:ext cx="10055225" cy="11884025"/>
          </a:xfrm>
          <a:prstGeom prst="rect">
            <a:avLst/>
          </a:prstGeom>
          <a:noFill/>
          <a:ln w="19050">
            <a:solidFill>
              <a:srgbClr val="FF9966"/>
            </a:solidFill>
            <a:prstDash val="dash"/>
            <a:miter lim="800000"/>
            <a:headEnd/>
            <a:tailEnd/>
          </a:ln>
          <a:effectLst/>
        </p:spPr>
        <p:txBody>
          <a:bodyPr lIns="228600" tIns="228600" rIns="228600" bIns="228600"/>
          <a:lstStyle/>
          <a:p>
            <a:endParaRPr lang="en-US" dirty="0">
              <a:solidFill>
                <a:srgbClr val="800000"/>
              </a:solidFill>
            </a:endParaRPr>
          </a:p>
        </p:txBody>
      </p:sp>
      <p:sp>
        <p:nvSpPr>
          <p:cNvPr id="2171" name="Text Box 123"/>
          <p:cNvSpPr txBox="1">
            <a:spLocks noChangeArrowheads="1"/>
          </p:cNvSpPr>
          <p:nvPr/>
        </p:nvSpPr>
        <p:spPr bwMode="auto">
          <a:xfrm>
            <a:off x="10055225" y="20110450"/>
            <a:ext cx="10055225" cy="11884025"/>
          </a:xfrm>
          <a:prstGeom prst="rect">
            <a:avLst/>
          </a:prstGeom>
          <a:noFill/>
          <a:ln w="19050">
            <a:solidFill>
              <a:srgbClr val="FF9966"/>
            </a:solidFill>
            <a:prstDash val="dash"/>
            <a:miter lim="800000"/>
            <a:headEnd/>
            <a:tailEnd/>
          </a:ln>
          <a:effectLst/>
        </p:spPr>
        <p:txBody>
          <a:bodyPr lIns="228600" tIns="228600" rIns="228600" bIns="228600"/>
          <a:lstStyle/>
          <a:p>
            <a:endParaRPr lang="en-US" dirty="0">
              <a:solidFill>
                <a:srgbClr val="800000"/>
              </a:solidFill>
            </a:endParaRPr>
          </a:p>
          <a:p>
            <a:endParaRPr lang="en-US" dirty="0">
              <a:solidFill>
                <a:srgbClr val="800000"/>
              </a:solidFill>
            </a:endParaRPr>
          </a:p>
        </p:txBody>
      </p:sp>
      <p:sp>
        <p:nvSpPr>
          <p:cNvPr id="2172" name="Text Box 124"/>
          <p:cNvSpPr txBox="1">
            <a:spLocks noChangeArrowheads="1"/>
          </p:cNvSpPr>
          <p:nvPr/>
        </p:nvSpPr>
        <p:spPr bwMode="auto">
          <a:xfrm>
            <a:off x="33835975" y="20497800"/>
            <a:ext cx="10055225" cy="5027613"/>
          </a:xfrm>
          <a:prstGeom prst="rect">
            <a:avLst/>
          </a:prstGeom>
          <a:noFill/>
          <a:ln w="19050">
            <a:solidFill>
              <a:srgbClr val="FF9966"/>
            </a:solidFill>
            <a:prstDash val="dash"/>
            <a:miter lim="800000"/>
            <a:headEnd/>
            <a:tailEnd/>
          </a:ln>
          <a:effectLst/>
        </p:spPr>
        <p:txBody>
          <a:bodyPr lIns="228600" tIns="228600" rIns="228600" bIns="228600"/>
          <a:lstStyle/>
          <a:p>
            <a:endParaRPr lang="en-US" dirty="0">
              <a:solidFill>
                <a:srgbClr val="800000"/>
              </a:solidFill>
            </a:endParaRPr>
          </a:p>
        </p:txBody>
      </p:sp>
      <p:sp>
        <p:nvSpPr>
          <p:cNvPr id="2173" name="Text Box 125"/>
          <p:cNvSpPr txBox="1">
            <a:spLocks noChangeArrowheads="1"/>
          </p:cNvSpPr>
          <p:nvPr/>
        </p:nvSpPr>
        <p:spPr bwMode="auto">
          <a:xfrm>
            <a:off x="10055225" y="6854825"/>
            <a:ext cx="10055225" cy="11884025"/>
          </a:xfrm>
          <a:prstGeom prst="rect">
            <a:avLst/>
          </a:prstGeom>
          <a:noFill/>
          <a:ln w="19050">
            <a:solidFill>
              <a:srgbClr val="FF9966"/>
            </a:solidFill>
            <a:prstDash val="dash"/>
            <a:miter lim="800000"/>
            <a:headEnd/>
            <a:tailEnd/>
          </a:ln>
          <a:effectLst/>
        </p:spPr>
        <p:txBody>
          <a:bodyPr lIns="228600" tIns="228600" rIns="228600" bIns="228600"/>
          <a:lstStyle/>
          <a:p>
            <a:endParaRPr lang="en-US" dirty="0">
              <a:solidFill>
                <a:srgbClr val="800000"/>
              </a:solidFill>
            </a:endParaRPr>
          </a:p>
        </p:txBody>
      </p:sp>
      <p:sp>
        <p:nvSpPr>
          <p:cNvPr id="2174" name="Text Box 126"/>
          <p:cNvSpPr txBox="1">
            <a:spLocks noChangeArrowheads="1"/>
          </p:cNvSpPr>
          <p:nvPr/>
        </p:nvSpPr>
        <p:spPr bwMode="auto">
          <a:xfrm>
            <a:off x="37871400" y="26508075"/>
            <a:ext cx="5091113" cy="5484813"/>
          </a:xfrm>
          <a:prstGeom prst="rect">
            <a:avLst/>
          </a:prstGeom>
          <a:noFill/>
          <a:ln w="19050">
            <a:solidFill>
              <a:srgbClr val="FF9966"/>
            </a:solidFill>
            <a:prstDash val="dash"/>
            <a:miter lim="800000"/>
            <a:headEnd/>
            <a:tailEnd/>
          </a:ln>
          <a:effectLst/>
        </p:spPr>
        <p:txBody>
          <a:bodyPr lIns="228600" tIns="228600" rIns="228600" bIns="228600"/>
          <a:lstStyle/>
          <a:p>
            <a:pPr marL="342900" indent="-342900">
              <a:spcAft>
                <a:spcPct val="50000"/>
              </a:spcAft>
            </a:pPr>
            <a:endParaRPr lang="en-US" sz="2400" dirty="0">
              <a:solidFill>
                <a:srgbClr val="800000"/>
              </a:solidFill>
            </a:endParaRPr>
          </a:p>
        </p:txBody>
      </p:sp>
      <p:pic>
        <p:nvPicPr>
          <p:cNvPr id="2181" name="Picture 133" descr="C:\Users\Yue\Documents\Northeastern\2011 Spring\SCG\SCG_Pic06.jpg"/>
          <p:cNvPicPr>
            <a:picLocks noChangeAspect="1" noChangeArrowheads="1"/>
          </p:cNvPicPr>
          <p:nvPr/>
        </p:nvPicPr>
        <p:blipFill>
          <a:blip r:embed="rId2" cstate="print"/>
          <a:srcRect/>
          <a:stretch>
            <a:fillRect/>
          </a:stretch>
        </p:blipFill>
        <p:spPr bwMode="auto">
          <a:xfrm>
            <a:off x="1204296" y="381000"/>
            <a:ext cx="6491904" cy="4572744"/>
          </a:xfrm>
          <a:prstGeom prst="rect">
            <a:avLst/>
          </a:prstGeom>
          <a:noFill/>
        </p:spPr>
      </p:pic>
      <p:pic>
        <p:nvPicPr>
          <p:cNvPr id="2182" name="Picture 134" descr="C:\Users\Yue\Documents\Northeastern\2011 Spring\SCG\SCG_Pic05.jpg"/>
          <p:cNvPicPr>
            <a:picLocks noChangeAspect="1" noChangeArrowheads="1"/>
          </p:cNvPicPr>
          <p:nvPr/>
        </p:nvPicPr>
        <p:blipFill>
          <a:blip r:embed="rId3" cstate="print"/>
          <a:srcRect/>
          <a:stretch>
            <a:fillRect/>
          </a:stretch>
        </p:blipFill>
        <p:spPr bwMode="auto">
          <a:xfrm>
            <a:off x="10041098" y="6858000"/>
            <a:ext cx="12818902" cy="135986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83" name="Picture 135" descr="C:\Users\Yue\Documents\Northeastern\2011 Spring\SCG\SCG_Expo\Slide3.JPG"/>
          <p:cNvPicPr>
            <a:picLocks noChangeAspect="1" noChangeArrowheads="1"/>
          </p:cNvPicPr>
          <p:nvPr/>
        </p:nvPicPr>
        <p:blipFill>
          <a:blip r:embed="rId4" cstate="print"/>
          <a:srcRect/>
          <a:stretch>
            <a:fillRect/>
          </a:stretch>
        </p:blipFill>
        <p:spPr bwMode="auto">
          <a:xfrm>
            <a:off x="10058400" y="21183600"/>
            <a:ext cx="12801600" cy="960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84" name="Picture 136" descr="C:\Users\Yue\Documents\Northeastern\2011 Spring\SCG\SCG_Expo\Slide4.JPG"/>
          <p:cNvPicPr>
            <a:picLocks noChangeAspect="1" noChangeArrowheads="1"/>
          </p:cNvPicPr>
          <p:nvPr/>
        </p:nvPicPr>
        <p:blipFill>
          <a:blip r:embed="rId5" cstate="print"/>
          <a:srcRect/>
          <a:stretch>
            <a:fillRect/>
          </a:stretch>
        </p:blipFill>
        <p:spPr bwMode="auto">
          <a:xfrm>
            <a:off x="23774400" y="6858000"/>
            <a:ext cx="12700000" cy="952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85" name="Picture 137" descr="C:\Users\Yue\Documents\Northeastern\2011 Spring\SCG\SCG_Expo\Slide5.JPG"/>
          <p:cNvPicPr>
            <a:picLocks noChangeAspect="1" noChangeArrowheads="1"/>
          </p:cNvPicPr>
          <p:nvPr/>
        </p:nvPicPr>
        <p:blipFill>
          <a:blip r:embed="rId6" cstate="print"/>
          <a:srcRect/>
          <a:stretch>
            <a:fillRect/>
          </a:stretch>
        </p:blipFill>
        <p:spPr bwMode="auto">
          <a:xfrm>
            <a:off x="23774400" y="16840200"/>
            <a:ext cx="12801600" cy="960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5" name="TextBox 24"/>
          <p:cNvSpPr txBox="1"/>
          <p:nvPr/>
        </p:nvSpPr>
        <p:spPr>
          <a:xfrm>
            <a:off x="36957000" y="7239000"/>
            <a:ext cx="6130204" cy="3046988"/>
          </a:xfrm>
          <a:prstGeom prst="rect">
            <a:avLst/>
          </a:prstGeom>
          <a:noFill/>
        </p:spPr>
        <p:txBody>
          <a:bodyPr wrap="none" rtlCol="0">
            <a:spAutoFit/>
          </a:bodyPr>
          <a:lstStyle/>
          <a:p>
            <a:r>
              <a:rPr lang="en-US" dirty="0" smtClean="0"/>
              <a:t>- Software Development for </a:t>
            </a:r>
          </a:p>
          <a:p>
            <a:r>
              <a:rPr lang="en-US" dirty="0" smtClean="0"/>
              <a:t>Computational Problems</a:t>
            </a:r>
          </a:p>
          <a:p>
            <a:pPr>
              <a:buFontTx/>
              <a:buChar char="-"/>
            </a:pPr>
            <a:r>
              <a:rPr lang="en-US" dirty="0" smtClean="0"/>
              <a:t> Algorithm Design</a:t>
            </a:r>
          </a:p>
          <a:p>
            <a:pPr>
              <a:buFontTx/>
              <a:buChar char="-"/>
            </a:pPr>
            <a:r>
              <a:rPr lang="en-US" dirty="0" smtClean="0"/>
              <a:t> Mathematical Problem Solving</a:t>
            </a:r>
          </a:p>
          <a:p>
            <a:pPr>
              <a:buFontTx/>
              <a:buChar char="-"/>
            </a:pPr>
            <a:r>
              <a:rPr lang="en-US" dirty="0" smtClean="0"/>
              <a:t> Experiential Learning</a:t>
            </a:r>
          </a:p>
          <a:p>
            <a:endParaRPr lang="en-US" dirty="0"/>
          </a:p>
        </p:txBody>
      </p:sp>
      <p:sp>
        <p:nvSpPr>
          <p:cNvPr id="26" name="TextBox 25"/>
          <p:cNvSpPr txBox="1"/>
          <p:nvPr/>
        </p:nvSpPr>
        <p:spPr>
          <a:xfrm>
            <a:off x="37261800" y="13030200"/>
            <a:ext cx="4693657" cy="6001643"/>
          </a:xfrm>
          <a:prstGeom prst="rect">
            <a:avLst/>
          </a:prstGeom>
          <a:noFill/>
        </p:spPr>
        <p:txBody>
          <a:bodyPr wrap="none" rtlCol="0">
            <a:spAutoFit/>
          </a:bodyPr>
          <a:lstStyle/>
          <a:p>
            <a:r>
              <a:rPr lang="en-US" dirty="0" smtClean="0"/>
              <a:t>Examples of</a:t>
            </a:r>
          </a:p>
          <a:p>
            <a:r>
              <a:rPr lang="en-US" dirty="0" smtClean="0"/>
              <a:t>Instance / Solution:</a:t>
            </a:r>
          </a:p>
          <a:p>
            <a:r>
              <a:rPr lang="en-US" dirty="0" smtClean="0"/>
              <a:t>Raw Materials / Product</a:t>
            </a:r>
          </a:p>
          <a:p>
            <a:r>
              <a:rPr lang="en-US" dirty="0" smtClean="0"/>
              <a:t>Algorithm / Input</a:t>
            </a:r>
          </a:p>
          <a:p>
            <a:r>
              <a:rPr lang="en-US" dirty="0" smtClean="0"/>
              <a:t>Number / Graph</a:t>
            </a:r>
          </a:p>
          <a:p>
            <a:r>
              <a:rPr lang="en-US" dirty="0" smtClean="0"/>
              <a:t>Network / Flow</a:t>
            </a:r>
          </a:p>
          <a:p>
            <a:r>
              <a:rPr lang="en-US" dirty="0" smtClean="0"/>
              <a:t>Expression / Assignment</a:t>
            </a:r>
          </a:p>
          <a:p>
            <a:r>
              <a:rPr lang="en-US" dirty="0" smtClean="0"/>
              <a:t>Number / Number</a:t>
            </a:r>
          </a:p>
          <a:p>
            <a:r>
              <a:rPr lang="en-US" dirty="0" smtClean="0"/>
              <a:t>Graph / Path</a:t>
            </a:r>
          </a:p>
          <a:p>
            <a:r>
              <a:rPr lang="en-US" dirty="0" smtClean="0"/>
              <a:t>Numbers / Decision Tree</a:t>
            </a:r>
          </a:p>
          <a:p>
            <a:r>
              <a:rPr lang="en-US" dirty="0" smtClean="0"/>
              <a:t>Terrain / Trajectory</a:t>
            </a:r>
          </a:p>
          <a:p>
            <a:endParaRPr lang="en-US" dirty="0"/>
          </a:p>
        </p:txBody>
      </p:sp>
      <p:sp>
        <p:nvSpPr>
          <p:cNvPr id="27" name="TextBox 26"/>
          <p:cNvSpPr txBox="1"/>
          <p:nvPr/>
        </p:nvSpPr>
        <p:spPr>
          <a:xfrm>
            <a:off x="23850600" y="27965400"/>
            <a:ext cx="9471247" cy="1569660"/>
          </a:xfrm>
          <a:prstGeom prst="rect">
            <a:avLst/>
          </a:prstGeom>
          <a:noFill/>
        </p:spPr>
        <p:txBody>
          <a:bodyPr wrap="none" rtlCol="0">
            <a:spAutoFit/>
          </a:bodyPr>
          <a:lstStyle/>
          <a:p>
            <a:r>
              <a:rPr lang="en-US" dirty="0" smtClean="0"/>
              <a:t>Web Application for Crowd Sourcing and Education</a:t>
            </a:r>
          </a:p>
          <a:p>
            <a:endParaRPr lang="en-US" dirty="0" smtClean="0"/>
          </a:p>
          <a:p>
            <a:r>
              <a:rPr lang="en-US" dirty="0" smtClean="0"/>
              <a:t>Generalizing and Improving </a:t>
            </a:r>
            <a:r>
              <a:rPr lang="en-US" dirty="0" err="1" smtClean="0"/>
              <a:t>TopCoder</a:t>
            </a:r>
            <a:endParaRPr lang="en-US" dirty="0"/>
          </a:p>
        </p:txBody>
      </p:sp>
      <p:sp>
        <p:nvSpPr>
          <p:cNvPr id="28" name="Text Box 120"/>
          <p:cNvSpPr txBox="1">
            <a:spLocks noChangeArrowheads="1"/>
          </p:cNvSpPr>
          <p:nvPr/>
        </p:nvSpPr>
        <p:spPr bwMode="auto">
          <a:xfrm>
            <a:off x="36042600" y="27813000"/>
            <a:ext cx="6858000" cy="3908762"/>
          </a:xfrm>
          <a:prstGeom prst="rect">
            <a:avLst/>
          </a:prstGeom>
          <a:noFill/>
          <a:ln w="19050">
            <a:solidFill>
              <a:schemeClr val="bg2"/>
            </a:solidFill>
            <a:prstDash val="dash"/>
            <a:miter lim="800000"/>
            <a:headEnd/>
            <a:tailEnd/>
          </a:ln>
          <a:effectLst/>
        </p:spPr>
        <p:txBody>
          <a:bodyPr wrap="square" lIns="228600" tIns="228600" rIns="228600" bIns="228600">
            <a:spAutoFit/>
          </a:bodyPr>
          <a:lstStyle/>
          <a:p>
            <a:r>
              <a:rPr lang="en-US" dirty="0" smtClean="0"/>
              <a:t>The </a:t>
            </a:r>
            <a:r>
              <a:rPr lang="en-US" dirty="0" err="1" smtClean="0"/>
              <a:t>Specker</a:t>
            </a:r>
            <a:r>
              <a:rPr lang="en-US" dirty="0" smtClean="0"/>
              <a:t> Challenge Game for Education and Innovation in Constructive </a:t>
            </a:r>
            <a:r>
              <a:rPr lang="en-US" dirty="0" smtClean="0"/>
              <a:t>Domains, with </a:t>
            </a:r>
            <a:r>
              <a:rPr lang="en-US" dirty="0" smtClean="0"/>
              <a:t>Ahmed </a:t>
            </a:r>
            <a:r>
              <a:rPr lang="en-US" dirty="0" err="1" smtClean="0"/>
              <a:t>Abdelmeged</a:t>
            </a:r>
            <a:r>
              <a:rPr lang="en-US" dirty="0" smtClean="0"/>
              <a:t> and Bryan </a:t>
            </a:r>
            <a:r>
              <a:rPr lang="en-US" dirty="0" err="1" smtClean="0"/>
              <a:t>Chadwick,Keynote</a:t>
            </a:r>
            <a:r>
              <a:rPr lang="en-US" dirty="0" smtClean="0"/>
              <a:t> talk and </a:t>
            </a:r>
            <a:r>
              <a:rPr lang="en-US" dirty="0" smtClean="0"/>
              <a:t>paper at </a:t>
            </a:r>
            <a:r>
              <a:rPr lang="en-US" dirty="0" err="1" smtClean="0"/>
              <a:t>Bionetics</a:t>
            </a:r>
            <a:r>
              <a:rPr lang="en-US" dirty="0" smtClean="0"/>
              <a:t> 2010 </a:t>
            </a:r>
            <a:r>
              <a:rPr lang="en-US" dirty="0" smtClean="0"/>
              <a:t>Cambridge, December </a:t>
            </a:r>
            <a:r>
              <a:rPr lang="en-US" dirty="0" smtClean="0"/>
              <a:t>2010, Springer </a:t>
            </a:r>
            <a:r>
              <a:rPr lang="en-US" dirty="0" err="1" smtClean="0"/>
              <a:t>Verlag</a:t>
            </a:r>
            <a:r>
              <a:rPr lang="en-US" dirty="0" smtClean="0"/>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1005</TotalTime>
  <Words>450</Words>
  <Application>Microsoft Office PowerPoint</Application>
  <PresentationFormat>Custom</PresentationFormat>
  <Paragraphs>37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Slide 1</vt:lpstr>
    </vt:vector>
  </TitlesOfParts>
  <Company>Genigraphics 800.790.4001</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Poster 36 x 48 - F</dc:title>
  <dc:creator>Genigraphics 800.790.4001</dc:creator>
  <dc:description>To order poster prints visit us at www.genigraphics.com</dc:description>
  <cp:lastModifiedBy>Karl Lieberherr</cp:lastModifiedBy>
  <cp:revision>36</cp:revision>
  <dcterms:created xsi:type="dcterms:W3CDTF">2008-05-03T03:01:56Z</dcterms:created>
  <dcterms:modified xsi:type="dcterms:W3CDTF">2011-04-01T14:41:52Z</dcterms:modified>
</cp:coreProperties>
</file>