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37" r:id="rId3"/>
    <p:sldId id="310" r:id="rId4"/>
    <p:sldId id="258" r:id="rId5"/>
    <p:sldId id="316" r:id="rId6"/>
    <p:sldId id="315" r:id="rId7"/>
    <p:sldId id="319" r:id="rId8"/>
    <p:sldId id="317" r:id="rId9"/>
    <p:sldId id="322" r:id="rId10"/>
    <p:sldId id="318" r:id="rId11"/>
    <p:sldId id="320" r:id="rId12"/>
    <p:sldId id="321" r:id="rId13"/>
    <p:sldId id="323" r:id="rId14"/>
    <p:sldId id="325" r:id="rId15"/>
    <p:sldId id="324" r:id="rId16"/>
    <p:sldId id="326" r:id="rId17"/>
    <p:sldId id="327" r:id="rId18"/>
    <p:sldId id="328" r:id="rId19"/>
    <p:sldId id="330" r:id="rId20"/>
    <p:sldId id="329" r:id="rId21"/>
    <p:sldId id="331" r:id="rId22"/>
    <p:sldId id="332" r:id="rId23"/>
    <p:sldId id="333" r:id="rId24"/>
    <p:sldId id="304" r:id="rId25"/>
    <p:sldId id="334" r:id="rId26"/>
    <p:sldId id="30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CCFF66"/>
    <a:srgbClr val="FF9999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1" autoAdjust="0"/>
    <p:restoredTop sz="93390" autoAdjust="0"/>
  </p:normalViewPr>
  <p:slideViewPr>
    <p:cSldViewPr snapToGrid="0">
      <p:cViewPr>
        <p:scale>
          <a:sx n="71" d="100"/>
          <a:sy n="71" d="100"/>
        </p:scale>
        <p:origin x="-1122" y="-8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43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00A2D-5145-4C61-BED7-2311661BFE65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8A7B3-0A88-46B5-BF5B-A6AF5301FE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6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8A7B3-0A88-46B5-BF5B-A6AF5301FE0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BBA0-93E4-4AAE-BB5A-95A3306C6C14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F7E3-9F3B-4C10-963C-6D0FDBDEDF36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EAFC-E59C-40D2-8B86-60353ECB351A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79B3-F06E-41CB-8FA1-5FA00513B4D7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8F9-4E6B-4820-8D03-6FD85A09F6AB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E036-8F50-4852-A42D-6788655DABA0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AC1FD-D07F-48A7-B808-EB2F74A42C46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1911A-DF1A-485C-8BBB-AAC8759E3312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B9FC-016C-4C39-AC22-9DC7374B1341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995A-8550-4859-A8D8-A3B0D3F8368A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F700-6DB7-46CA-879F-3CAB24DA4CA9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BD98F-8023-4FEC-A59C-87E403DF63BE}" type="datetime1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9224F-6195-4ED7-8EB2-4D0B766A0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Reducing </a:t>
            </a:r>
            <a:r>
              <a:rPr lang="en-US" dirty="0" err="1" smtClean="0"/>
              <a:t>Combinatorics</a:t>
            </a:r>
            <a:r>
              <a:rPr lang="en-US" dirty="0" smtClean="0"/>
              <a:t> in Testing Product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160" y="3872637"/>
            <a:ext cx="8290560" cy="763531"/>
          </a:xfrm>
        </p:spPr>
        <p:txBody>
          <a:bodyPr>
            <a:noAutofit/>
          </a:bodyPr>
          <a:lstStyle/>
          <a:p>
            <a:r>
              <a:rPr lang="en-US" sz="2400" dirty="0" smtClean="0"/>
              <a:t>Chang Hwan Peter Kim, Don </a:t>
            </a:r>
            <a:r>
              <a:rPr lang="en-US" sz="2400" dirty="0" err="1" smtClean="0"/>
              <a:t>Batory</a:t>
            </a:r>
            <a:r>
              <a:rPr lang="en-US" sz="2400" dirty="0" smtClean="0"/>
              <a:t>, and </a:t>
            </a:r>
            <a:r>
              <a:rPr lang="en-US" sz="2400" dirty="0" err="1" smtClean="0"/>
              <a:t>Sarfraz</a:t>
            </a:r>
            <a:r>
              <a:rPr lang="en-US" sz="2400" dirty="0" smtClean="0"/>
              <a:t> </a:t>
            </a:r>
            <a:r>
              <a:rPr lang="en-US" sz="2400" dirty="0" err="1" smtClean="0"/>
              <a:t>Khurshid</a:t>
            </a:r>
            <a:endParaRPr lang="en-US" sz="2400" dirty="0" smtClean="0"/>
          </a:p>
          <a:p>
            <a:r>
              <a:rPr lang="en-US" sz="2400" dirty="0" smtClean="0"/>
              <a:t>University of Texas at Austin</a:t>
            </a:r>
          </a:p>
        </p:txBody>
      </p:sp>
      <p:pic>
        <p:nvPicPr>
          <p:cNvPr id="9" name="Picture 8" descr="ut-bronze-sea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6744" y="4888992"/>
            <a:ext cx="1438275" cy="1438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39905" y="5567080"/>
            <a:ext cx="2604248" cy="44375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0" name="Rectangle 19"/>
          <p:cNvSpPr/>
          <p:nvPr/>
        </p:nvSpPr>
        <p:spPr>
          <a:xfrm>
            <a:off x="1044388" y="3863787"/>
            <a:ext cx="2344269" cy="3989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1306" y="2541492"/>
            <a:ext cx="1662952" cy="4975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Classifying Features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63853" y="1474692"/>
            <a:ext cx="4067453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[Limit] [Fatigue] [Novice] Base;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 or Fatigue or Novice;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// Test constraints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8010" y="4303725"/>
            <a:ext cx="2676824" cy="443086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65582" y="1476336"/>
            <a:ext cx="3414747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Player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points;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@NOVICE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bonus = 0;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treasure(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points = points + t;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if(NOVICE)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bonus = bonus + 10;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if(FATIGUE)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points = points – 5;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penalty()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if(LIMIT)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return min(points, 5);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return points*0.1;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8328" y="3246704"/>
            <a:ext cx="4029531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Test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static void main(String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Player p = new Player();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p.treasure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(100);           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&gt;= 100;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12859" y="6410138"/>
            <a:ext cx="2133600" cy="365125"/>
          </a:xfrm>
        </p:spPr>
        <p:txBody>
          <a:bodyPr/>
          <a:lstStyle/>
          <a:p>
            <a:fld id="{2069224F-6195-4ED7-8EB2-4D0B766A0F9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37125" y="1124172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Feature model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4368502" y="2863323"/>
            <a:ext cx="674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Test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35823" y="5096435"/>
            <a:ext cx="46123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 smtClean="0"/>
              <a:t> Base: </a:t>
            </a:r>
            <a:r>
              <a:rPr lang="en-US" sz="2000" i="1" dirty="0" smtClean="0"/>
              <a:t>Bound </a:t>
            </a:r>
            <a:r>
              <a:rPr lang="en-US" sz="2000" dirty="0" smtClean="0"/>
              <a:t>to true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Limit: </a:t>
            </a:r>
            <a:r>
              <a:rPr lang="en-US" sz="2000" i="1" dirty="0" smtClean="0"/>
              <a:t>Bound</a:t>
            </a:r>
            <a:r>
              <a:rPr lang="en-US" sz="2000" dirty="0" smtClean="0"/>
              <a:t> to true.  </a:t>
            </a:r>
            <a:r>
              <a:rPr lang="en-US" sz="2000" i="1" dirty="0" smtClean="0"/>
              <a:t>Unreachable.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Novice: </a:t>
            </a:r>
            <a:r>
              <a:rPr lang="en-US" sz="2000" i="1" dirty="0" smtClean="0"/>
              <a:t>Ineffective</a:t>
            </a:r>
            <a:r>
              <a:rPr lang="en-US" sz="2000" dirty="0" smtClean="0"/>
              <a:t>.  Writes to own data.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Fatigue: </a:t>
            </a:r>
            <a:r>
              <a:rPr lang="en-US" sz="2000" i="1" dirty="0" smtClean="0"/>
              <a:t>Relevant</a:t>
            </a:r>
            <a:r>
              <a:rPr lang="en-US" sz="2000" dirty="0" smtClean="0"/>
              <a:t>.  Writes to Base’s data.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9193" y="1115206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SysGen</a:t>
            </a:r>
            <a:r>
              <a:rPr lang="en-US" sz="2000" dirty="0" smtClean="0"/>
              <a:t> Program</a:t>
            </a:r>
            <a:endParaRPr lang="en-US" sz="2000" dirty="0"/>
          </a:p>
        </p:txBody>
      </p:sp>
      <p:sp>
        <p:nvSpPr>
          <p:cNvPr id="23" name="Freeform 22"/>
          <p:cNvSpPr/>
          <p:nvPr/>
        </p:nvSpPr>
        <p:spPr>
          <a:xfrm>
            <a:off x="6575612" y="1748118"/>
            <a:ext cx="1909482" cy="3563470"/>
          </a:xfrm>
          <a:custGeom>
            <a:avLst/>
            <a:gdLst>
              <a:gd name="connsiteX0" fmla="*/ 0 w 1909482"/>
              <a:gd name="connsiteY0" fmla="*/ 3536576 h 3536576"/>
              <a:gd name="connsiteX1" fmla="*/ 1707776 w 1909482"/>
              <a:gd name="connsiteY1" fmla="*/ 2218764 h 3536576"/>
              <a:gd name="connsiteX2" fmla="*/ 1210235 w 1909482"/>
              <a:gd name="connsiteY2" fmla="*/ 0 h 353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9482" h="3536576">
                <a:moveTo>
                  <a:pt x="0" y="3536576"/>
                </a:moveTo>
                <a:cubicBezTo>
                  <a:pt x="753035" y="3172384"/>
                  <a:pt x="1506070" y="2808193"/>
                  <a:pt x="1707776" y="2218764"/>
                </a:cubicBezTo>
                <a:cubicBezTo>
                  <a:pt x="1909482" y="1629335"/>
                  <a:pt x="1210235" y="0"/>
                  <a:pt x="1210235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3186953" y="4047566"/>
            <a:ext cx="1667434" cy="1761564"/>
          </a:xfrm>
          <a:custGeom>
            <a:avLst/>
            <a:gdLst>
              <a:gd name="connsiteX0" fmla="*/ 1586753 w 1586753"/>
              <a:gd name="connsiteY0" fmla="*/ 0 h 1573306"/>
              <a:gd name="connsiteX1" fmla="*/ 1021977 w 1586753"/>
              <a:gd name="connsiteY1" fmla="*/ 336176 h 1573306"/>
              <a:gd name="connsiteX2" fmla="*/ 0 w 1586753"/>
              <a:gd name="connsiteY2" fmla="*/ 1573306 h 1573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6753" h="1573306">
                <a:moveTo>
                  <a:pt x="1586753" y="0"/>
                </a:moveTo>
                <a:cubicBezTo>
                  <a:pt x="1436594" y="36979"/>
                  <a:pt x="1286436" y="73958"/>
                  <a:pt x="1021977" y="336176"/>
                </a:cubicBezTo>
                <a:cubicBezTo>
                  <a:pt x="757518" y="598394"/>
                  <a:pt x="378759" y="1085850"/>
                  <a:pt x="0" y="157330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482788" y="4961966"/>
            <a:ext cx="407894" cy="407894"/>
            <a:chOff x="3429000" y="4935071"/>
            <a:chExt cx="407894" cy="407894"/>
          </a:xfrm>
        </p:grpSpPr>
        <p:cxnSp>
          <p:nvCxnSpPr>
            <p:cNvPr id="33" name="Straight Connector 32"/>
            <p:cNvCxnSpPr/>
            <p:nvPr/>
          </p:nvCxnSpPr>
          <p:spPr>
            <a:xfrm rot="5400000">
              <a:off x="3415553" y="4948518"/>
              <a:ext cx="403412" cy="3765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3446929" y="4953000"/>
              <a:ext cx="403412" cy="3765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Freeform 36"/>
          <p:cNvSpPr/>
          <p:nvPr/>
        </p:nvSpPr>
        <p:spPr>
          <a:xfrm>
            <a:off x="4287491" y="2048435"/>
            <a:ext cx="2321891" cy="640977"/>
          </a:xfrm>
          <a:custGeom>
            <a:avLst/>
            <a:gdLst>
              <a:gd name="connsiteX0" fmla="*/ 365192 w 2321891"/>
              <a:gd name="connsiteY0" fmla="*/ 49306 h 640977"/>
              <a:gd name="connsiteX1" fmla="*/ 297956 w 2321891"/>
              <a:gd name="connsiteY1" fmla="*/ 35859 h 640977"/>
              <a:gd name="connsiteX2" fmla="*/ 163486 w 2321891"/>
              <a:gd name="connsiteY2" fmla="*/ 62753 h 640977"/>
              <a:gd name="connsiteX3" fmla="*/ 136592 w 2321891"/>
              <a:gd name="connsiteY3" fmla="*/ 103094 h 640977"/>
              <a:gd name="connsiteX4" fmla="*/ 69356 w 2321891"/>
              <a:gd name="connsiteY4" fmla="*/ 170330 h 640977"/>
              <a:gd name="connsiteX5" fmla="*/ 55909 w 2321891"/>
              <a:gd name="connsiteY5" fmla="*/ 210671 h 640977"/>
              <a:gd name="connsiteX6" fmla="*/ 29015 w 2321891"/>
              <a:gd name="connsiteY6" fmla="*/ 251012 h 640977"/>
              <a:gd name="connsiteX7" fmla="*/ 15568 w 2321891"/>
              <a:gd name="connsiteY7" fmla="*/ 345141 h 640977"/>
              <a:gd name="connsiteX8" fmla="*/ 55909 w 2321891"/>
              <a:gd name="connsiteY8" fmla="*/ 560294 h 640977"/>
              <a:gd name="connsiteX9" fmla="*/ 96250 w 2321891"/>
              <a:gd name="connsiteY9" fmla="*/ 573741 h 640977"/>
              <a:gd name="connsiteX10" fmla="*/ 123145 w 2321891"/>
              <a:gd name="connsiteY10" fmla="*/ 600636 h 640977"/>
              <a:gd name="connsiteX11" fmla="*/ 311403 w 2321891"/>
              <a:gd name="connsiteY11" fmla="*/ 640977 h 640977"/>
              <a:gd name="connsiteX12" fmla="*/ 634133 w 2321891"/>
              <a:gd name="connsiteY12" fmla="*/ 627530 h 640977"/>
              <a:gd name="connsiteX13" fmla="*/ 674474 w 2321891"/>
              <a:gd name="connsiteY13" fmla="*/ 614083 h 640977"/>
              <a:gd name="connsiteX14" fmla="*/ 741709 w 2321891"/>
              <a:gd name="connsiteY14" fmla="*/ 600636 h 640977"/>
              <a:gd name="connsiteX15" fmla="*/ 795497 w 2321891"/>
              <a:gd name="connsiteY15" fmla="*/ 587189 h 640977"/>
              <a:gd name="connsiteX16" fmla="*/ 1077886 w 2321891"/>
              <a:gd name="connsiteY16" fmla="*/ 546847 h 640977"/>
              <a:gd name="connsiteX17" fmla="*/ 1279592 w 2321891"/>
              <a:gd name="connsiteY17" fmla="*/ 533400 h 640977"/>
              <a:gd name="connsiteX18" fmla="*/ 1346827 w 2321891"/>
              <a:gd name="connsiteY18" fmla="*/ 506506 h 640977"/>
              <a:gd name="connsiteX19" fmla="*/ 1494745 w 2321891"/>
              <a:gd name="connsiteY19" fmla="*/ 533400 h 640977"/>
              <a:gd name="connsiteX20" fmla="*/ 1602321 w 2321891"/>
              <a:gd name="connsiteY20" fmla="*/ 546847 h 640977"/>
              <a:gd name="connsiteX21" fmla="*/ 1763686 w 2321891"/>
              <a:gd name="connsiteY21" fmla="*/ 533400 h 640977"/>
              <a:gd name="connsiteX22" fmla="*/ 1871262 w 2321891"/>
              <a:gd name="connsiteY22" fmla="*/ 533400 h 640977"/>
              <a:gd name="connsiteX23" fmla="*/ 2059521 w 2321891"/>
              <a:gd name="connsiteY23" fmla="*/ 519953 h 640977"/>
              <a:gd name="connsiteX24" fmla="*/ 2167097 w 2321891"/>
              <a:gd name="connsiteY24" fmla="*/ 493059 h 640977"/>
              <a:gd name="connsiteX25" fmla="*/ 2288121 w 2321891"/>
              <a:gd name="connsiteY25" fmla="*/ 385483 h 640977"/>
              <a:gd name="connsiteX26" fmla="*/ 2315015 w 2321891"/>
              <a:gd name="connsiteY26" fmla="*/ 304800 h 640977"/>
              <a:gd name="connsiteX27" fmla="*/ 2288121 w 2321891"/>
              <a:gd name="connsiteY27" fmla="*/ 197224 h 640977"/>
              <a:gd name="connsiteX28" fmla="*/ 2207439 w 2321891"/>
              <a:gd name="connsiteY28" fmla="*/ 143436 h 640977"/>
              <a:gd name="connsiteX29" fmla="*/ 2153650 w 2321891"/>
              <a:gd name="connsiteY29" fmla="*/ 129989 h 640977"/>
              <a:gd name="connsiteX30" fmla="*/ 2059521 w 2321891"/>
              <a:gd name="connsiteY30" fmla="*/ 103094 h 640977"/>
              <a:gd name="connsiteX31" fmla="*/ 1938497 w 2321891"/>
              <a:gd name="connsiteY31" fmla="*/ 76200 h 640977"/>
              <a:gd name="connsiteX32" fmla="*/ 1898156 w 2321891"/>
              <a:gd name="connsiteY32" fmla="*/ 49306 h 640977"/>
              <a:gd name="connsiteX33" fmla="*/ 1602321 w 2321891"/>
              <a:gd name="connsiteY33" fmla="*/ 49306 h 640977"/>
              <a:gd name="connsiteX34" fmla="*/ 1548533 w 2321891"/>
              <a:gd name="connsiteY34" fmla="*/ 62753 h 640977"/>
              <a:gd name="connsiteX35" fmla="*/ 1131674 w 2321891"/>
              <a:gd name="connsiteY35" fmla="*/ 22412 h 640977"/>
              <a:gd name="connsiteX36" fmla="*/ 728262 w 2321891"/>
              <a:gd name="connsiteY36" fmla="*/ 35859 h 640977"/>
              <a:gd name="connsiteX37" fmla="*/ 647580 w 2321891"/>
              <a:gd name="connsiteY37" fmla="*/ 35859 h 640977"/>
              <a:gd name="connsiteX38" fmla="*/ 580345 w 2321891"/>
              <a:gd name="connsiteY38" fmla="*/ 22412 h 640977"/>
              <a:gd name="connsiteX39" fmla="*/ 432427 w 2321891"/>
              <a:gd name="connsiteY39" fmla="*/ 49306 h 640977"/>
              <a:gd name="connsiteX40" fmla="*/ 365192 w 2321891"/>
              <a:gd name="connsiteY40" fmla="*/ 49306 h 64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321891" h="640977">
                <a:moveTo>
                  <a:pt x="365192" y="49306"/>
                </a:moveTo>
                <a:cubicBezTo>
                  <a:pt x="342780" y="47065"/>
                  <a:pt x="320812" y="35859"/>
                  <a:pt x="297956" y="35859"/>
                </a:cubicBezTo>
                <a:cubicBezTo>
                  <a:pt x="236150" y="35859"/>
                  <a:pt x="213165" y="46193"/>
                  <a:pt x="163486" y="62753"/>
                </a:cubicBezTo>
                <a:cubicBezTo>
                  <a:pt x="154521" y="76200"/>
                  <a:pt x="147234" y="90931"/>
                  <a:pt x="136592" y="103094"/>
                </a:cubicBezTo>
                <a:cubicBezTo>
                  <a:pt x="115720" y="126947"/>
                  <a:pt x="69356" y="170330"/>
                  <a:pt x="69356" y="170330"/>
                </a:cubicBezTo>
                <a:cubicBezTo>
                  <a:pt x="64874" y="183777"/>
                  <a:pt x="62248" y="197993"/>
                  <a:pt x="55909" y="210671"/>
                </a:cubicBezTo>
                <a:cubicBezTo>
                  <a:pt x="48681" y="225126"/>
                  <a:pt x="33659" y="235532"/>
                  <a:pt x="29015" y="251012"/>
                </a:cubicBezTo>
                <a:cubicBezTo>
                  <a:pt x="19908" y="281370"/>
                  <a:pt x="20050" y="313765"/>
                  <a:pt x="15568" y="345141"/>
                </a:cubicBezTo>
                <a:cubicBezTo>
                  <a:pt x="17948" y="376081"/>
                  <a:pt x="0" y="515567"/>
                  <a:pt x="55909" y="560294"/>
                </a:cubicBezTo>
                <a:cubicBezTo>
                  <a:pt x="66977" y="569149"/>
                  <a:pt x="82803" y="569259"/>
                  <a:pt x="96250" y="573741"/>
                </a:cubicBezTo>
                <a:cubicBezTo>
                  <a:pt x="105215" y="582706"/>
                  <a:pt x="111805" y="594966"/>
                  <a:pt x="123145" y="600636"/>
                </a:cubicBezTo>
                <a:cubicBezTo>
                  <a:pt x="187014" y="632571"/>
                  <a:pt x="240833" y="632156"/>
                  <a:pt x="311403" y="640977"/>
                </a:cubicBezTo>
                <a:cubicBezTo>
                  <a:pt x="418980" y="636495"/>
                  <a:pt x="526757" y="635484"/>
                  <a:pt x="634133" y="627530"/>
                </a:cubicBezTo>
                <a:cubicBezTo>
                  <a:pt x="648269" y="626483"/>
                  <a:pt x="660723" y="617521"/>
                  <a:pt x="674474" y="614083"/>
                </a:cubicBezTo>
                <a:cubicBezTo>
                  <a:pt x="696647" y="608540"/>
                  <a:pt x="719398" y="605594"/>
                  <a:pt x="741709" y="600636"/>
                </a:cubicBezTo>
                <a:cubicBezTo>
                  <a:pt x="759750" y="596627"/>
                  <a:pt x="777568" y="591671"/>
                  <a:pt x="795497" y="587189"/>
                </a:cubicBezTo>
                <a:cubicBezTo>
                  <a:pt x="918108" y="525883"/>
                  <a:pt x="827185" y="562516"/>
                  <a:pt x="1077886" y="546847"/>
                </a:cubicBezTo>
                <a:lnTo>
                  <a:pt x="1279592" y="533400"/>
                </a:lnTo>
                <a:cubicBezTo>
                  <a:pt x="1302004" y="524435"/>
                  <a:pt x="1322772" y="508511"/>
                  <a:pt x="1346827" y="506506"/>
                </a:cubicBezTo>
                <a:cubicBezTo>
                  <a:pt x="1405858" y="501587"/>
                  <a:pt x="1441342" y="524499"/>
                  <a:pt x="1494745" y="533400"/>
                </a:cubicBezTo>
                <a:cubicBezTo>
                  <a:pt x="1530391" y="539341"/>
                  <a:pt x="1566462" y="542365"/>
                  <a:pt x="1602321" y="546847"/>
                </a:cubicBezTo>
                <a:cubicBezTo>
                  <a:pt x="1656109" y="542365"/>
                  <a:pt x="1710081" y="539706"/>
                  <a:pt x="1763686" y="533400"/>
                </a:cubicBezTo>
                <a:cubicBezTo>
                  <a:pt x="1859636" y="522112"/>
                  <a:pt x="1800050" y="509663"/>
                  <a:pt x="1871262" y="533400"/>
                </a:cubicBezTo>
                <a:cubicBezTo>
                  <a:pt x="1934015" y="528918"/>
                  <a:pt x="1997185" y="528453"/>
                  <a:pt x="2059521" y="519953"/>
                </a:cubicBezTo>
                <a:cubicBezTo>
                  <a:pt x="2096144" y="514959"/>
                  <a:pt x="2167097" y="493059"/>
                  <a:pt x="2167097" y="493059"/>
                </a:cubicBezTo>
                <a:cubicBezTo>
                  <a:pt x="2266428" y="426839"/>
                  <a:pt x="2228386" y="465129"/>
                  <a:pt x="2288121" y="385483"/>
                </a:cubicBezTo>
                <a:cubicBezTo>
                  <a:pt x="2297086" y="358589"/>
                  <a:pt x="2321891" y="332303"/>
                  <a:pt x="2315015" y="304800"/>
                </a:cubicBezTo>
                <a:cubicBezTo>
                  <a:pt x="2306050" y="268941"/>
                  <a:pt x="2303416" y="230873"/>
                  <a:pt x="2288121" y="197224"/>
                </a:cubicBezTo>
                <a:cubicBezTo>
                  <a:pt x="2271277" y="160167"/>
                  <a:pt x="2240837" y="152978"/>
                  <a:pt x="2207439" y="143436"/>
                </a:cubicBezTo>
                <a:cubicBezTo>
                  <a:pt x="2189669" y="138359"/>
                  <a:pt x="2171420" y="135066"/>
                  <a:pt x="2153650" y="129989"/>
                </a:cubicBezTo>
                <a:cubicBezTo>
                  <a:pt x="2075021" y="107523"/>
                  <a:pt x="2154122" y="124116"/>
                  <a:pt x="2059521" y="103094"/>
                </a:cubicBezTo>
                <a:cubicBezTo>
                  <a:pt x="1905866" y="68948"/>
                  <a:pt x="2069686" y="108997"/>
                  <a:pt x="1938497" y="76200"/>
                </a:cubicBezTo>
                <a:cubicBezTo>
                  <a:pt x="1925050" y="67235"/>
                  <a:pt x="1913011" y="55672"/>
                  <a:pt x="1898156" y="49306"/>
                </a:cubicBezTo>
                <a:cubicBezTo>
                  <a:pt x="1814730" y="13552"/>
                  <a:pt x="1649642" y="46677"/>
                  <a:pt x="1602321" y="49306"/>
                </a:cubicBezTo>
                <a:cubicBezTo>
                  <a:pt x="1584392" y="53788"/>
                  <a:pt x="1567005" y="63330"/>
                  <a:pt x="1548533" y="62753"/>
                </a:cubicBezTo>
                <a:cubicBezTo>
                  <a:pt x="1209836" y="52169"/>
                  <a:pt x="1285531" y="73698"/>
                  <a:pt x="1131674" y="22412"/>
                </a:cubicBezTo>
                <a:cubicBezTo>
                  <a:pt x="997203" y="26894"/>
                  <a:pt x="862807" y="35859"/>
                  <a:pt x="728262" y="35859"/>
                </a:cubicBezTo>
                <a:cubicBezTo>
                  <a:pt x="620686" y="35859"/>
                  <a:pt x="755156" y="0"/>
                  <a:pt x="647580" y="35859"/>
                </a:cubicBezTo>
                <a:cubicBezTo>
                  <a:pt x="625168" y="31377"/>
                  <a:pt x="603201" y="22412"/>
                  <a:pt x="580345" y="22412"/>
                </a:cubicBezTo>
                <a:cubicBezTo>
                  <a:pt x="531843" y="22412"/>
                  <a:pt x="480523" y="44934"/>
                  <a:pt x="432427" y="49306"/>
                </a:cubicBezTo>
                <a:cubicBezTo>
                  <a:pt x="405643" y="51741"/>
                  <a:pt x="387604" y="51547"/>
                  <a:pt x="365192" y="49306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30841" y="2904565"/>
            <a:ext cx="764241" cy="1264023"/>
          </a:xfrm>
          <a:custGeom>
            <a:avLst/>
            <a:gdLst>
              <a:gd name="connsiteX0" fmla="*/ 764241 w 764241"/>
              <a:gd name="connsiteY0" fmla="*/ 1264023 h 1264023"/>
              <a:gd name="connsiteX1" fmla="*/ 38100 w 764241"/>
              <a:gd name="connsiteY1" fmla="*/ 564776 h 1264023"/>
              <a:gd name="connsiteX2" fmla="*/ 535641 w 764241"/>
              <a:gd name="connsiteY2" fmla="*/ 0 h 1264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241" h="1264023">
                <a:moveTo>
                  <a:pt x="764241" y="1264023"/>
                </a:moveTo>
                <a:cubicBezTo>
                  <a:pt x="420220" y="1019734"/>
                  <a:pt x="76200" y="775446"/>
                  <a:pt x="38100" y="564776"/>
                </a:cubicBezTo>
                <a:cubicBezTo>
                  <a:pt x="0" y="354106"/>
                  <a:pt x="267820" y="177053"/>
                  <a:pt x="535641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226359" y="2312894"/>
            <a:ext cx="795617" cy="2299447"/>
          </a:xfrm>
          <a:custGeom>
            <a:avLst/>
            <a:gdLst>
              <a:gd name="connsiteX0" fmla="*/ 795617 w 795617"/>
              <a:gd name="connsiteY0" fmla="*/ 2299447 h 2299447"/>
              <a:gd name="connsiteX1" fmla="*/ 29135 w 795617"/>
              <a:gd name="connsiteY1" fmla="*/ 1102659 h 2299447"/>
              <a:gd name="connsiteX2" fmla="*/ 620806 w 795617"/>
              <a:gd name="connsiteY2" fmla="*/ 0 h 229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5617" h="2299447">
                <a:moveTo>
                  <a:pt x="795617" y="2299447"/>
                </a:moveTo>
                <a:cubicBezTo>
                  <a:pt x="426943" y="1892673"/>
                  <a:pt x="58270" y="1485900"/>
                  <a:pt x="29135" y="1102659"/>
                </a:cubicBezTo>
                <a:cubicBezTo>
                  <a:pt x="0" y="719418"/>
                  <a:pt x="310403" y="359709"/>
                  <a:pt x="620806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1" grpId="0" animBg="1"/>
      <p:bldP spid="31" grpId="1" animBg="1"/>
      <p:bldP spid="37" grpId="0" animBg="1"/>
      <p:bldP spid="37" grpId="1" animBg="1"/>
      <p:bldP spid="38" grpId="0" animBg="1"/>
      <p:bldP spid="38" grpId="1" animBg="1"/>
      <p:bldP spid="40" grpId="0" animBg="1"/>
      <p:bldP spid="4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r>
              <a:rPr lang="en-US" sz="2800" dirty="0" smtClean="0"/>
              <a:t>Classifying Features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Static Analysis</a:t>
            </a:r>
          </a:p>
          <a:p>
            <a:r>
              <a:rPr lang="en-US" sz="2800" dirty="0" smtClean="0"/>
              <a:t>Determining Configurations To Test</a:t>
            </a:r>
          </a:p>
          <a:p>
            <a:r>
              <a:rPr lang="en-US" sz="2800" dirty="0" smtClean="0"/>
              <a:t>Evaluation</a:t>
            </a:r>
          </a:p>
          <a:p>
            <a:r>
              <a:rPr lang="en-US" sz="2800" dirty="0" smtClean="0"/>
              <a:t>Related Work</a:t>
            </a:r>
          </a:p>
          <a:p>
            <a:r>
              <a:rPr lang="en-US" sz="2800" dirty="0" smtClean="0"/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Static Analysis: High-Level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Uses an off-the-shelf inter-procedural, context-insensitive and flow-insensitive points-to analysis called </a:t>
            </a:r>
            <a:r>
              <a:rPr lang="en-US" sz="2400" i="1" dirty="0" smtClean="0"/>
              <a:t>Spark</a:t>
            </a:r>
            <a:r>
              <a:rPr lang="en-US" sz="2400" dirty="0" smtClean="0"/>
              <a:t> (Soot-based)</a:t>
            </a:r>
          </a:p>
          <a:p>
            <a:pPr lvl="1"/>
            <a:r>
              <a:rPr lang="en-US" sz="2000" dirty="0" smtClean="0"/>
              <a:t>A </a:t>
            </a:r>
            <a:r>
              <a:rPr lang="en-US" sz="2000" dirty="0" err="1" smtClean="0"/>
              <a:t>SysGen</a:t>
            </a:r>
            <a:r>
              <a:rPr lang="en-US" sz="2000" dirty="0" smtClean="0"/>
              <a:t> SPL is just an ordinary Java program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Determines features reachable from the given test and their </a:t>
            </a:r>
            <a:r>
              <a:rPr lang="en-US" sz="2400" i="1" dirty="0" smtClean="0"/>
              <a:t>direct</a:t>
            </a:r>
            <a:r>
              <a:rPr lang="en-US" sz="2400" dirty="0" smtClean="0"/>
              <a:t> and </a:t>
            </a:r>
            <a:r>
              <a:rPr lang="en-US" sz="2400" i="1" dirty="0" smtClean="0"/>
              <a:t>indirect</a:t>
            </a:r>
            <a:r>
              <a:rPr lang="en-US" sz="2400" dirty="0" smtClean="0"/>
              <a:t> effects on the test outcome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Run once against the </a:t>
            </a:r>
            <a:r>
              <a:rPr lang="en-US" sz="2400" dirty="0" err="1" smtClean="0"/>
              <a:t>SysGen</a:t>
            </a:r>
            <a:r>
              <a:rPr lang="en-US" sz="2400" dirty="0" smtClean="0"/>
              <a:t> SPL, not on each feature combination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Effect by Change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Introduction (adds a class member)</a:t>
            </a:r>
          </a:p>
          <a:p>
            <a:pPr lvl="1"/>
            <a:r>
              <a:rPr lang="en-US" sz="2400" dirty="0" smtClean="0"/>
              <a:t>Method overrides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800" dirty="0" smtClean="0"/>
              <a:t>Modification (adds statements to a method)</a:t>
            </a:r>
          </a:p>
          <a:p>
            <a:pPr lvl="1"/>
            <a:r>
              <a:rPr lang="en-US" sz="2400" dirty="0" smtClean="0"/>
              <a:t>Control-flow effect</a:t>
            </a:r>
          </a:p>
          <a:p>
            <a:pPr lvl="2"/>
            <a:r>
              <a:rPr lang="en-US" sz="2000" dirty="0" smtClean="0"/>
              <a:t>Branching statement (i.e.,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continue, break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 smtClean="0"/>
              <a:t>)</a:t>
            </a:r>
          </a:p>
          <a:p>
            <a:pPr lvl="1"/>
            <a:r>
              <a:rPr lang="en-US" sz="2400" dirty="0" smtClean="0"/>
              <a:t>Data-flow effect</a:t>
            </a:r>
          </a:p>
          <a:p>
            <a:pPr lvl="2"/>
            <a:r>
              <a:rPr lang="en-US" sz="2000" dirty="0" smtClean="0"/>
              <a:t>Writes except to own fields and fields of own objects</a:t>
            </a:r>
          </a:p>
          <a:p>
            <a:pPr lvl="2"/>
            <a:r>
              <a:rPr lang="en-US" sz="2000" dirty="0" smtClean="0"/>
              <a:t>Determined by a modified off-the-shelf side-effects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Effect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0976" y="2998694"/>
            <a:ext cx="4424083" cy="355002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Control-flow effect</a:t>
            </a:r>
          </a:p>
          <a:p>
            <a:pPr lvl="1"/>
            <a:r>
              <a:rPr lang="en-US" dirty="0" smtClean="0"/>
              <a:t>Limit</a:t>
            </a:r>
          </a:p>
          <a:p>
            <a:r>
              <a:rPr lang="en-US" dirty="0" smtClean="0"/>
              <a:t>Data-flow effect</a:t>
            </a:r>
          </a:p>
          <a:p>
            <a:pPr lvl="1"/>
            <a:r>
              <a:rPr lang="en-US" dirty="0" smtClean="0"/>
              <a:t>Fatigue</a:t>
            </a:r>
          </a:p>
          <a:p>
            <a:pPr lvl="1"/>
            <a:r>
              <a:rPr lang="en-US" dirty="0" smtClean="0"/>
              <a:t>Note: Fatigue would be ineffective if it modified its own object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if(FATIGUE) {</a:t>
            </a:r>
          </a:p>
          <a:p>
            <a:pPr lvl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p = new Player();</a:t>
            </a:r>
          </a:p>
          <a:p>
            <a:pPr lvl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– 5;</a:t>
            </a:r>
          </a:p>
          <a:p>
            <a:pPr lvl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90034" y="1269986"/>
            <a:ext cx="4244684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Test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static void main(String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Player p = new Player();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p.treasure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(100);           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&gt;= 100;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8541" y="5365375"/>
            <a:ext cx="2658036" cy="44375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5" name="Rectangle 14"/>
          <p:cNvSpPr/>
          <p:nvPr/>
        </p:nvSpPr>
        <p:spPr>
          <a:xfrm>
            <a:off x="883024" y="3662082"/>
            <a:ext cx="2344269" cy="3989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9942" y="2339787"/>
            <a:ext cx="1662952" cy="4975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86645" y="4102019"/>
            <a:ext cx="3268495" cy="443087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4218" y="1274631"/>
            <a:ext cx="3939182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Player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points;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@NOVICE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bonus = 0;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treasure(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points = points + t;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if(NOVICE)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bonus = bonus + 10;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if(FATIGUE)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points = points – penalty();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penalty()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if(LIMIT)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return min(points, 5);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return points*0.1;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3307977" y="3872753"/>
            <a:ext cx="1936377" cy="126402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2124635" y="4249271"/>
            <a:ext cx="2783541" cy="717175"/>
          </a:xfrm>
          <a:custGeom>
            <a:avLst/>
            <a:gdLst>
              <a:gd name="connsiteX0" fmla="*/ 2783541 w 2783541"/>
              <a:gd name="connsiteY0" fmla="*/ 0 h 717175"/>
              <a:gd name="connsiteX1" fmla="*/ 1775012 w 2783541"/>
              <a:gd name="connsiteY1" fmla="*/ 658905 h 717175"/>
              <a:gd name="connsiteX2" fmla="*/ 0 w 2783541"/>
              <a:gd name="connsiteY2" fmla="*/ 349623 h 71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83541" h="717175">
                <a:moveTo>
                  <a:pt x="2783541" y="0"/>
                </a:moveTo>
                <a:cubicBezTo>
                  <a:pt x="2511238" y="300317"/>
                  <a:pt x="2238935" y="600635"/>
                  <a:pt x="1775012" y="658905"/>
                </a:cubicBezTo>
                <a:cubicBezTo>
                  <a:pt x="1311089" y="717175"/>
                  <a:pt x="655544" y="533399"/>
                  <a:pt x="0" y="34962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7869" y="1573306"/>
            <a:ext cx="4047565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Some features enable features with direct effect to be reached</a:t>
            </a:r>
          </a:p>
          <a:p>
            <a:pPr lvl="1"/>
            <a:r>
              <a:rPr lang="en-US" sz="2000" dirty="0" smtClean="0"/>
              <a:t>E.g., Fatigue allows Difficult to be reached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These features have </a:t>
            </a:r>
            <a:r>
              <a:rPr lang="en-US" sz="2400" i="1" dirty="0" smtClean="0"/>
              <a:t>indirect effect</a:t>
            </a:r>
            <a:r>
              <a:rPr lang="en-US" sz="2400" dirty="0" smtClean="0"/>
              <a:t> and are also considered relevant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51647" y="4840939"/>
            <a:ext cx="2658036" cy="443753"/>
          </a:xfrm>
          <a:prstGeom prst="rect">
            <a:avLst/>
          </a:prstGeom>
          <a:solidFill>
            <a:srgbClr val="99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8" name="Rectangle 7"/>
          <p:cNvSpPr/>
          <p:nvPr/>
        </p:nvSpPr>
        <p:spPr>
          <a:xfrm>
            <a:off x="859752" y="3550688"/>
            <a:ext cx="2663378" cy="443087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0771" y="1610806"/>
            <a:ext cx="3401300" cy="41857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Player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points;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treasure(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points = points + t;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if(FATIGUE)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penalize();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penalize()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if(DIFFICULT)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points = points – 5;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r>
              <a:rPr lang="en-US" sz="2800" dirty="0" smtClean="0"/>
              <a:t>Classifying Features</a:t>
            </a:r>
          </a:p>
          <a:p>
            <a:r>
              <a:rPr lang="en-US" sz="2800" dirty="0" smtClean="0"/>
              <a:t>Static Analysis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Determining Configurations To Test</a:t>
            </a:r>
          </a:p>
          <a:p>
            <a:r>
              <a:rPr lang="en-US" sz="2800" dirty="0" smtClean="0"/>
              <a:t>Evaluation</a:t>
            </a:r>
          </a:p>
          <a:p>
            <a:r>
              <a:rPr lang="en-US" sz="2800" dirty="0" smtClean="0"/>
              <a:t>Related Work</a:t>
            </a:r>
          </a:p>
          <a:p>
            <a:r>
              <a:rPr lang="en-US" sz="2800" dirty="0" smtClean="0"/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Configurations to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Iterate through each possible combination of relevant features and treat irrelevant features as don’t-cares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More specifically</a:t>
            </a:r>
          </a:p>
          <a:p>
            <a:pPr lvl="1"/>
            <a:r>
              <a:rPr lang="en-US" sz="2400" dirty="0" smtClean="0"/>
              <a:t>Find one solution to the feature model and add it to configurations to test</a:t>
            </a:r>
          </a:p>
          <a:p>
            <a:pPr lvl="1"/>
            <a:r>
              <a:rPr lang="en-US" sz="2400" dirty="0" smtClean="0"/>
              <a:t>Ensure that the solution’s assignments to the relevant features do not appear again</a:t>
            </a:r>
          </a:p>
          <a:p>
            <a:pPr lvl="2"/>
            <a:r>
              <a:rPr lang="en-US" sz="2000" dirty="0" smtClean="0"/>
              <a:t>By </a:t>
            </a:r>
            <a:r>
              <a:rPr lang="en-US" sz="2000" dirty="0" err="1" smtClean="0"/>
              <a:t>ANDing</a:t>
            </a:r>
            <a:r>
              <a:rPr lang="en-US" sz="2000" dirty="0" smtClean="0"/>
              <a:t> the negation the assignments to the feature model</a:t>
            </a:r>
          </a:p>
          <a:p>
            <a:pPr lvl="1"/>
            <a:r>
              <a:rPr lang="en-US" sz="2400" dirty="0" smtClean="0"/>
              <a:t>Check if there are more solutions and repeat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80245" y="5580527"/>
            <a:ext cx="2617695" cy="43675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0" name="Rectangle 19"/>
          <p:cNvSpPr/>
          <p:nvPr/>
        </p:nvSpPr>
        <p:spPr>
          <a:xfrm>
            <a:off x="1084729" y="3877234"/>
            <a:ext cx="2344269" cy="392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51647" y="2554939"/>
            <a:ext cx="1662952" cy="48969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Up the 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90748" y="1555374"/>
            <a:ext cx="401366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[Limit] [Fatigue] [Novice] Base;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 or Fatigue or Novice;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// Test constraints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88351" y="4317172"/>
            <a:ext cx="2676824" cy="436097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5923" y="1489784"/>
            <a:ext cx="3414747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Player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points;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@NOVICE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bonus = 0;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treasure(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points = points + t;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if(NOVICE)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bonus = bonus + 10;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if(FATIGUE)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points = points – 5;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penalty()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if(LIMIT)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return min(points, 5);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return points*0.1;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15222" y="3206363"/>
            <a:ext cx="3989190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Test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static void main(String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Player p = new Player();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p.treasure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(100);           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&gt;= 100;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26307" y="6289116"/>
            <a:ext cx="2133600" cy="365125"/>
          </a:xfrm>
        </p:spPr>
        <p:txBody>
          <a:bodyPr/>
          <a:lstStyle/>
          <a:p>
            <a:fld id="{2069224F-6195-4ED7-8EB2-4D0B766A0F9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04360" y="1151066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Feature model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4395396" y="2822982"/>
            <a:ext cx="674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Test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343400" y="4811432"/>
            <a:ext cx="4800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Relevant features:</a:t>
            </a:r>
            <a:endParaRPr lang="en-US" sz="2000" dirty="0"/>
          </a:p>
          <a:p>
            <a:r>
              <a:rPr lang="en-US" sz="2000" dirty="0" smtClean="0"/>
              <a:t>Fatigue</a:t>
            </a:r>
          </a:p>
          <a:p>
            <a:endParaRPr lang="en-US" sz="2000" dirty="0" smtClean="0"/>
          </a:p>
          <a:p>
            <a:r>
              <a:rPr lang="en-US" sz="2000" dirty="0" smtClean="0"/>
              <a:t>Configurations to test:</a:t>
            </a:r>
          </a:p>
          <a:p>
            <a:r>
              <a:rPr lang="en-US" sz="2000" dirty="0" smtClean="0"/>
              <a:t>&lt;Base, Limit, Fatigue&gt;.  AND !Fatigue to FM</a:t>
            </a:r>
          </a:p>
          <a:p>
            <a:r>
              <a:rPr lang="en-US" sz="2000" dirty="0" smtClean="0"/>
              <a:t>&lt;Base, Limit&gt;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9534" y="1128653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SysGen</a:t>
            </a:r>
            <a:r>
              <a:rPr lang="en-US" sz="2000" dirty="0" smtClean="0"/>
              <a:t> Program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r>
              <a:rPr lang="en-US" sz="2800" dirty="0" smtClean="0"/>
              <a:t>Classifying Features</a:t>
            </a:r>
          </a:p>
          <a:p>
            <a:r>
              <a:rPr lang="en-US" sz="2800" dirty="0" smtClean="0"/>
              <a:t>Static Analysis</a:t>
            </a:r>
          </a:p>
          <a:p>
            <a:r>
              <a:rPr lang="en-US" sz="2800" dirty="0" smtClean="0"/>
              <a:t>Determining Configurations To Test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Evaluation</a:t>
            </a:r>
          </a:p>
          <a:p>
            <a:r>
              <a:rPr lang="en-US" sz="2800" dirty="0" smtClean="0"/>
              <a:t>Related Work</a:t>
            </a:r>
          </a:p>
          <a:p>
            <a:r>
              <a:rPr lang="en-US" sz="2800" dirty="0" smtClean="0"/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690063"/>
            <a:ext cx="640080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To  our friend Chiba and our </a:t>
            </a:r>
            <a:r>
              <a:rPr lang="en-US" sz="2000" dirty="0" err="1" smtClean="0"/>
              <a:t>AOSD</a:t>
            </a:r>
            <a:r>
              <a:rPr lang="en-US" sz="2000" dirty="0" smtClean="0"/>
              <a:t> Colleagues from Japan: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We were saddened by the events following the earthquake last week, and extend our help and support to you in these times.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We send our best and wish you a good conference,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Don Batory</a:t>
            </a:r>
          </a:p>
          <a:p>
            <a:pPr algn="just"/>
            <a:r>
              <a:rPr lang="en-US" sz="2000" dirty="0" err="1" smtClean="0"/>
              <a:t>Sarfraz</a:t>
            </a:r>
            <a:r>
              <a:rPr lang="en-US" sz="2000" dirty="0" smtClean="0"/>
              <a:t> </a:t>
            </a:r>
            <a:r>
              <a:rPr lang="en-US" sz="2000" dirty="0" err="1" smtClean="0"/>
              <a:t>Khurshid</a:t>
            </a:r>
            <a:endParaRPr lang="en-US" sz="2000" dirty="0" smtClean="0"/>
          </a:p>
          <a:p>
            <a:pPr algn="just"/>
            <a:r>
              <a:rPr lang="en-US" sz="2000" dirty="0" smtClean="0"/>
              <a:t>Peter Kim</a:t>
            </a:r>
          </a:p>
          <a:p>
            <a:pPr algn="just"/>
            <a:r>
              <a:rPr lang="en-US" sz="2000" dirty="0" smtClean="0"/>
              <a:t>University of Texas at Austin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Product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93142" y="1368911"/>
          <a:ext cx="4796118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8059"/>
                <a:gridCol w="2398059"/>
              </a:tblGrid>
              <a:tr h="2055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CycleTest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Reachable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Relevant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1: Undirected (data-flow)</a:t>
                      </a:r>
                      <a:endParaRPr lang="en-US" sz="1600" dirty="0"/>
                    </a:p>
                  </a:txBody>
                  <a:tcPr anchor="ctr"/>
                </a:tc>
              </a:tr>
              <a:tr h="3523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with 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to test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Duration of static analysis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72 sec. (1.20 min.)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StronglyConnected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Reachable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Relevant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with</a:t>
                      </a:r>
                      <a:r>
                        <a:rPr lang="en-US" sz="1600" baseline="0" dirty="0" smtClean="0"/>
                        <a:t> 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to test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Duration of static analysis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72 sec. (1.20 min.)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4095" y="2728259"/>
          <a:ext cx="2407023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5184"/>
                <a:gridCol w="691839"/>
              </a:tblGrid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Lines of Code: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1713</a:t>
                      </a:r>
                      <a:endParaRPr lang="en-US" sz="18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Features: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18</a:t>
                      </a:r>
                      <a:endParaRPr lang="en-US" sz="18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Configurations: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156</a:t>
                      </a:r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21424" y="3993776"/>
            <a:ext cx="4961964" cy="2662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Notepad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39753" y="6329456"/>
            <a:ext cx="2133600" cy="365125"/>
          </a:xfrm>
        </p:spPr>
        <p:txBody>
          <a:bodyPr/>
          <a:lstStyle/>
          <a:p>
            <a:fld id="{2069224F-6195-4ED7-8EB2-4D0B766A0F9B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0307" y="2607236"/>
          <a:ext cx="2407023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5184"/>
                <a:gridCol w="691839"/>
              </a:tblGrid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Lines of Code: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2074</a:t>
                      </a:r>
                      <a:endParaRPr lang="en-US" sz="18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Features: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Configurations: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7057</a:t>
                      </a:r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339354" y="1247888"/>
          <a:ext cx="4796118" cy="54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8059"/>
                <a:gridCol w="2398059"/>
              </a:tblGrid>
              <a:tr h="2055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PersistenceTest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Reachable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Relevant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1: </a:t>
                      </a:r>
                      <a:r>
                        <a:rPr lang="en-US" sz="1600" dirty="0" err="1" smtClean="0"/>
                        <a:t>UndoRedo</a:t>
                      </a:r>
                      <a:r>
                        <a:rPr lang="en-US" sz="1600" dirty="0" smtClean="0"/>
                        <a:t> (data-flow)</a:t>
                      </a:r>
                      <a:endParaRPr lang="en-US" sz="1600" dirty="0"/>
                    </a:p>
                  </a:txBody>
                  <a:tcPr anchor="ctr"/>
                </a:tc>
              </a:tr>
              <a:tr h="3523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with 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5256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to test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Duration of static analysis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2856 sec. (47.60 min.)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PrintTest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Reachable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Relevant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2: </a:t>
                      </a:r>
                      <a:r>
                        <a:rPr lang="en-US" sz="1600" dirty="0" err="1" smtClean="0"/>
                        <a:t>UndoRedo</a:t>
                      </a:r>
                      <a:r>
                        <a:rPr lang="en-US" sz="1600" dirty="0" smtClean="0"/>
                        <a:t> (data-flow), Persistence (introduction)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with</a:t>
                      </a:r>
                      <a:r>
                        <a:rPr lang="en-US" sz="1600" baseline="0" dirty="0" smtClean="0"/>
                        <a:t> unbound features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5256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Configurations to test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2055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Duration of static analysis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2671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sec. (44.51min.)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21424" y="3872753"/>
            <a:ext cx="4961964" cy="281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Assumptions and limitations</a:t>
            </a:r>
          </a:p>
          <a:p>
            <a:pPr lvl="1"/>
            <a:r>
              <a:rPr lang="en-US" sz="2000" dirty="0" smtClean="0"/>
              <a:t>Reflection, native calls, timing, and exceptions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Testing missing functionality</a:t>
            </a:r>
          </a:p>
          <a:p>
            <a:pPr lvl="1"/>
            <a:r>
              <a:rPr lang="en-US" sz="2000" dirty="0" smtClean="0"/>
              <a:t>Suppose a feature is to change the test outcome but does not</a:t>
            </a:r>
          </a:p>
          <a:p>
            <a:pPr lvl="1"/>
            <a:r>
              <a:rPr lang="en-US" sz="2000" dirty="0" smtClean="0"/>
              <a:t>Program analysis cannot know whether this feature is orthogonal or incomplete.  Up to tester to know this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Threats to validity</a:t>
            </a:r>
          </a:p>
          <a:p>
            <a:pPr lvl="1"/>
            <a:r>
              <a:rPr lang="en-US" sz="2000" dirty="0" smtClean="0"/>
              <a:t>Technique can take longer than running the test on all configurations</a:t>
            </a:r>
          </a:p>
          <a:p>
            <a:pPr lvl="1"/>
            <a:r>
              <a:rPr lang="en-US" sz="2000" dirty="0" smtClean="0"/>
              <a:t>But testing even just one program is involves the costly 1) program generation, 2) test run, and 3) test result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r>
              <a:rPr lang="en-US" sz="2800" dirty="0" smtClean="0"/>
              <a:t>Classifying Features</a:t>
            </a:r>
          </a:p>
          <a:p>
            <a:r>
              <a:rPr lang="en-US" sz="2800" dirty="0" smtClean="0"/>
              <a:t>Static Analysis</a:t>
            </a:r>
          </a:p>
          <a:p>
            <a:r>
              <a:rPr lang="en-US" sz="2800" dirty="0" smtClean="0"/>
              <a:t>Determining Configurations To Test</a:t>
            </a:r>
          </a:p>
          <a:p>
            <a:r>
              <a:rPr lang="en-US" sz="2800" dirty="0" smtClean="0"/>
              <a:t>Evaluation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Related Work</a:t>
            </a:r>
          </a:p>
          <a:p>
            <a:r>
              <a:rPr lang="en-US" sz="2800" dirty="0" smtClean="0"/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Product Line Testing and Verification</a:t>
            </a:r>
          </a:p>
          <a:p>
            <a:pPr lvl="1"/>
            <a:r>
              <a:rPr lang="en-US" dirty="0" smtClean="0"/>
              <a:t>Monitoring [Kim et al., RV 2010]</a:t>
            </a:r>
          </a:p>
          <a:p>
            <a:pPr lvl="1"/>
            <a:r>
              <a:rPr lang="en-US" dirty="0" smtClean="0"/>
              <a:t>Model-Checking [</a:t>
            </a:r>
            <a:r>
              <a:rPr lang="en-US" dirty="0" err="1" smtClean="0"/>
              <a:t>Classen</a:t>
            </a:r>
            <a:r>
              <a:rPr lang="en-US" dirty="0" smtClean="0"/>
              <a:t> et al., ICSE 2010]</a:t>
            </a:r>
          </a:p>
          <a:p>
            <a:pPr lvl="1"/>
            <a:r>
              <a:rPr lang="en-US" dirty="0" smtClean="0"/>
              <a:t>Sampling [Cohen et al., ISSTA 2007]</a:t>
            </a:r>
          </a:p>
          <a:p>
            <a:pPr lvl="1"/>
            <a:r>
              <a:rPr lang="en-US" dirty="0" smtClean="0"/>
              <a:t>Specification-Based Test Generation [</a:t>
            </a:r>
            <a:r>
              <a:rPr lang="en-US" dirty="0" err="1" smtClean="0"/>
              <a:t>Uzuncaova</a:t>
            </a:r>
            <a:r>
              <a:rPr lang="en-US" dirty="0" smtClean="0"/>
              <a:t>, PhD 2009]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Program Slicing [Weiser, ICSE 1981]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Feature Interactions</a:t>
            </a:r>
          </a:p>
          <a:p>
            <a:pPr lvl="1"/>
            <a:r>
              <a:rPr lang="en-US" dirty="0" smtClean="0"/>
              <a:t>Harmless advice [</a:t>
            </a:r>
            <a:r>
              <a:rPr lang="en-US" dirty="0" err="1" smtClean="0"/>
              <a:t>Dantas</a:t>
            </a:r>
            <a:r>
              <a:rPr lang="en-US" dirty="0" smtClean="0"/>
              <a:t> et al., POPL 2007]</a:t>
            </a:r>
          </a:p>
          <a:p>
            <a:pPr lvl="1"/>
            <a:r>
              <a:rPr lang="en-US" dirty="0" smtClean="0"/>
              <a:t>Modular Aspects with Ownership [Clifton et al., ECOOP 2007]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Regression Test Selection [</a:t>
            </a:r>
            <a:r>
              <a:rPr lang="en-US" dirty="0" err="1" smtClean="0"/>
              <a:t>Rothermel</a:t>
            </a:r>
            <a:r>
              <a:rPr lang="en-US" dirty="0" smtClean="0"/>
              <a:t> et al., IEEE TSE 1996]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r>
              <a:rPr lang="en-US" sz="2800" dirty="0" smtClean="0"/>
              <a:t>Classifying Features</a:t>
            </a:r>
          </a:p>
          <a:p>
            <a:r>
              <a:rPr lang="en-US" sz="2800" dirty="0" smtClean="0"/>
              <a:t>Static Analysis</a:t>
            </a:r>
          </a:p>
          <a:p>
            <a:r>
              <a:rPr lang="en-US" sz="2800" dirty="0" smtClean="0"/>
              <a:t>Determining Configurations To Test</a:t>
            </a:r>
          </a:p>
          <a:p>
            <a:r>
              <a:rPr lang="en-US" sz="2800" dirty="0" smtClean="0"/>
              <a:t>Evaluation</a:t>
            </a:r>
          </a:p>
          <a:p>
            <a:r>
              <a:rPr lang="en-US" sz="2800" dirty="0" smtClean="0"/>
              <a:t>Related Work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SPLs enable systematic development of a large number of related programs</a:t>
            </a:r>
          </a:p>
          <a:p>
            <a:endParaRPr lang="en-US" sz="2400" dirty="0" smtClean="0"/>
          </a:p>
          <a:p>
            <a:r>
              <a:rPr lang="en-US" sz="2400" dirty="0" smtClean="0"/>
              <a:t>But they are difficult to test due to large # of programs</a:t>
            </a:r>
          </a:p>
          <a:p>
            <a:endParaRPr lang="en-US" sz="2400" dirty="0" smtClean="0"/>
          </a:p>
          <a:p>
            <a:r>
              <a:rPr lang="en-US" sz="2400" dirty="0" smtClean="0"/>
              <a:t>A test evaluates some properties of the product line.  Some features will not affect these properties</a:t>
            </a:r>
          </a:p>
          <a:p>
            <a:endParaRPr lang="en-US" sz="2400" dirty="0" smtClean="0"/>
          </a:p>
          <a:p>
            <a:r>
              <a:rPr lang="en-US" sz="2400" dirty="0" smtClean="0"/>
              <a:t>Our technique statically analyzes both the feature model and the code to determine such features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The test is then run only on combinations of the relevant features</a:t>
            </a:r>
          </a:p>
          <a:p>
            <a:endParaRPr lang="en-US" sz="2400" dirty="0" smtClean="0"/>
          </a:p>
          <a:p>
            <a:r>
              <a:rPr lang="en-US" sz="2400" dirty="0" smtClean="0"/>
              <a:t>Case studies showed that our technique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Interested in unit testing a product line</a:t>
            </a:r>
          </a:p>
          <a:p>
            <a:endParaRPr lang="en-US" sz="2800" dirty="0" smtClean="0"/>
          </a:p>
          <a:p>
            <a:r>
              <a:rPr lang="en-US" sz="2800" dirty="0" smtClean="0"/>
              <a:t>A product line with N optional features generates up to </a:t>
            </a:r>
            <a:r>
              <a:rPr lang="en-US" sz="2800" dirty="0" err="1" smtClean="0"/>
              <a:t>2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programs.  So unit testing could be very expensive</a:t>
            </a:r>
          </a:p>
          <a:p>
            <a:endParaRPr lang="en-US" sz="2800" dirty="0" smtClean="0"/>
          </a:p>
          <a:p>
            <a:r>
              <a:rPr lang="en-US" sz="2800" dirty="0" smtClean="0"/>
              <a:t>But features are often irrelevant for a given unit test</a:t>
            </a:r>
          </a:p>
          <a:p>
            <a:pPr lvl="1"/>
            <a:r>
              <a:rPr lang="en-US" sz="2400" dirty="0" smtClean="0"/>
              <a:t>e.g. if 8/10 features are irrelevant, run test 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=4 times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Idea: statically determine irrelevant features and </a:t>
            </a:r>
            <a:r>
              <a:rPr lang="en-US" sz="2800" i="1" dirty="0" smtClean="0"/>
              <a:t>safely</a:t>
            </a:r>
            <a:r>
              <a:rPr lang="en-US" sz="2800" dirty="0" smtClean="0"/>
              <a:t> reduce the combinatorial number programs to unit test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Lines (SPLs)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An SPL is a family of programs where each program is defined by a combination of features</a:t>
            </a:r>
          </a:p>
          <a:p>
            <a:pPr lvl="1"/>
            <a:r>
              <a:rPr lang="en-US" sz="2000" dirty="0" smtClean="0"/>
              <a:t>E.g. Notepad with 3 optional features encodes 8 programs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One representation is </a:t>
            </a:r>
            <a:r>
              <a:rPr lang="en-US" sz="2400" dirty="0" err="1" smtClean="0"/>
              <a:t>SysGen</a:t>
            </a:r>
            <a:r>
              <a:rPr lang="en-US" sz="2400" dirty="0" smtClean="0"/>
              <a:t>, where features are </a:t>
            </a:r>
            <a:r>
              <a:rPr lang="en-US" sz="2400" dirty="0" err="1" smtClean="0"/>
              <a:t>conditionalized</a:t>
            </a:r>
            <a:r>
              <a:rPr lang="en-US" sz="2400" dirty="0" smtClean="0"/>
              <a:t> using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ifdef</a:t>
            </a:r>
            <a:r>
              <a:rPr lang="en-US" sz="2400" dirty="0"/>
              <a:t> </a:t>
            </a:r>
            <a:r>
              <a:rPr lang="en-US" sz="2400" dirty="0" smtClean="0"/>
              <a:t>statements</a:t>
            </a:r>
            <a:br>
              <a:rPr lang="en-US" sz="2400" dirty="0" smtClean="0"/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Systematically modeling commonalities and variabilities helps reduce development cost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But SPLs are difficult to analyze because they can represent an exponential number of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SPL Test is a Program That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Calls some methods of the </a:t>
            </a:r>
            <a:r>
              <a:rPr lang="en-US" sz="2800" dirty="0" err="1" smtClean="0"/>
              <a:t>SPL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May target only some feature combinations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Has all its inputs set to concrete values.  I.e., is closed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80245" y="5513292"/>
            <a:ext cx="2617695" cy="44375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0" name="Rectangle 19"/>
          <p:cNvSpPr/>
          <p:nvPr/>
        </p:nvSpPr>
        <p:spPr>
          <a:xfrm>
            <a:off x="1084729" y="3809999"/>
            <a:ext cx="2344269" cy="3989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51647" y="2487704"/>
            <a:ext cx="1662952" cy="4975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SPL and Test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65558" y="1689844"/>
            <a:ext cx="4148135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// Grammar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[Limit] [Fatigue] [Novice] Base;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// Constraints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 or Fatigue or Novice;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// Test constraints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88351" y="4249937"/>
            <a:ext cx="2676824" cy="443086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5923" y="1422548"/>
            <a:ext cx="3414747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Player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points;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@NOVICE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bonus = 0;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void treasure(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points = points + t;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if(NOVICE)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bonus = bonus + 10;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if(FATIGUE)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points = points – 5;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@BASE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penalty()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if(LIMIT)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return min(points, 5);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return points*0.1;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63139" y="3892160"/>
            <a:ext cx="4164002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class Test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static void main(String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Player p = new Player();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p.treasure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(100);           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p.points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&gt;= 100;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670821" y="1519517"/>
            <a:ext cx="178015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 </a:t>
            </a:r>
            <a:r>
              <a:rPr lang="en-US" sz="1600" i="1" dirty="0" err="1" smtClean="0"/>
              <a:t>SysGen</a:t>
            </a:r>
            <a:r>
              <a:rPr lang="en-US" sz="1600" dirty="0" smtClean="0"/>
              <a:t> representation, an SPL is an ordinary program where features </a:t>
            </a:r>
            <a:r>
              <a:rPr lang="en-US" sz="1600" dirty="0" err="1" smtClean="0"/>
              <a:t>conditionalize</a:t>
            </a:r>
            <a:r>
              <a:rPr lang="en-US" sz="1600" dirty="0" smtClean="0"/>
              <a:t> and annotate code</a:t>
            </a:r>
            <a:endParaRPr lang="en-US" sz="160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808694" y="6329455"/>
            <a:ext cx="2133600" cy="365125"/>
          </a:xfrm>
        </p:spPr>
        <p:txBody>
          <a:bodyPr/>
          <a:lstStyle/>
          <a:p>
            <a:fld id="{2069224F-6195-4ED7-8EB2-4D0B766A0F9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9171" y="1285536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Feature model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4543313" y="3522227"/>
            <a:ext cx="674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Test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652682" y="2958587"/>
            <a:ext cx="2124636" cy="430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491318" y="5634317"/>
            <a:ext cx="44375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Without analyzing the feature model or the code, the test has to be run on 8 programs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49534" y="1061418"/>
            <a:ext cx="188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SysGen</a:t>
            </a:r>
            <a:r>
              <a:rPr lang="en-US" sz="2000" dirty="0" smtClean="0"/>
              <a:t> Program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0" grpId="0" animBg="1"/>
      <p:bldP spid="19" grpId="0" animBg="1"/>
      <p:bldP spid="7" grpId="0" animBg="1"/>
      <p:bldP spid="13" grpId="0" animBg="1"/>
      <p:bldP spid="25" grpId="0" animBg="1"/>
      <p:bldP spid="39" grpId="0" animBg="1"/>
      <p:bldP spid="16" grpId="0"/>
      <p:bldP spid="66" grpId="0"/>
      <p:bldP spid="15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</a:rPr>
              <a:t>Classifying Features</a:t>
            </a:r>
            <a:endParaRPr lang="en-US" sz="2800" dirty="0" smtClean="0"/>
          </a:p>
          <a:p>
            <a:r>
              <a:rPr lang="en-US" sz="2800" dirty="0" smtClean="0"/>
              <a:t>Static Analysis</a:t>
            </a:r>
          </a:p>
          <a:p>
            <a:r>
              <a:rPr lang="en-US" sz="2800" dirty="0" smtClean="0"/>
              <a:t>Determining Configurations To Test</a:t>
            </a:r>
          </a:p>
          <a:p>
            <a:r>
              <a:rPr lang="en-US" sz="2800" dirty="0" smtClean="0"/>
              <a:t>Evaluation</a:t>
            </a:r>
          </a:p>
          <a:p>
            <a:r>
              <a:rPr lang="en-US" sz="2800" dirty="0" smtClean="0"/>
              <a:t>Related Work</a:t>
            </a:r>
          </a:p>
          <a:p>
            <a:r>
              <a:rPr lang="en-US" sz="2800" dirty="0" smtClean="0"/>
              <a:t>Conclusion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Classification of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5788" y="1600200"/>
            <a:ext cx="4276165" cy="489472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Some features are </a:t>
            </a:r>
            <a:r>
              <a:rPr lang="en-US" i="1" dirty="0" smtClean="0"/>
              <a:t>bound</a:t>
            </a:r>
            <a:r>
              <a:rPr lang="en-US" dirty="0" smtClean="0"/>
              <a:t> to TRUE or FALSE for the test to compile and run as intended</a:t>
            </a:r>
          </a:p>
          <a:p>
            <a:pPr lvl="1"/>
            <a:r>
              <a:rPr lang="en-US" dirty="0" smtClean="0"/>
              <a:t>Determined by feature model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i="1" dirty="0" smtClean="0"/>
              <a:t>Unreachable </a:t>
            </a:r>
            <a:r>
              <a:rPr lang="en-US" dirty="0" smtClean="0"/>
              <a:t>feature cannot be executed by the test</a:t>
            </a:r>
          </a:p>
          <a:p>
            <a:pPr lvl="1"/>
            <a:r>
              <a:rPr lang="en-US" dirty="0" smtClean="0"/>
              <a:t>Determined by static analysis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i="1" dirty="0" smtClean="0"/>
              <a:t>Ineffective </a:t>
            </a:r>
            <a:r>
              <a:rPr lang="en-US" dirty="0" smtClean="0"/>
              <a:t>feature doesn’t influence test outcome</a:t>
            </a:r>
          </a:p>
          <a:p>
            <a:pPr lvl="1"/>
            <a:r>
              <a:rPr lang="en-US" dirty="0" smtClean="0"/>
              <a:t>Determined by static analysis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Test needs only run on combinations of relevant features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35423" y="2057400"/>
            <a:ext cx="1304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Features</a:t>
            </a: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 rot="10800000" flipV="1">
            <a:off x="968187" y="2433917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0317" y="2828365"/>
            <a:ext cx="963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Bound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828798" y="2846294"/>
            <a:ext cx="1201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Unbound</a:t>
            </a:r>
            <a:endParaRPr lang="en-US" sz="2000" dirty="0"/>
          </a:p>
        </p:txBody>
      </p:sp>
      <p:cxnSp>
        <p:nvCxnSpPr>
          <p:cNvPr id="16" name="Straight Connector 15"/>
          <p:cNvCxnSpPr/>
          <p:nvPr/>
        </p:nvCxnSpPr>
        <p:spPr>
          <a:xfrm rot="10800000" flipH="1" flipV="1">
            <a:off x="1739152" y="2438399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2617693" y="3263152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1846729" y="3272117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60611" y="3697941"/>
            <a:ext cx="1528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Unreachable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2653553" y="3675530"/>
            <a:ext cx="1528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Reachable</a:t>
            </a:r>
            <a:endParaRPr lang="en-US" sz="2000" dirty="0"/>
          </a:p>
        </p:txBody>
      </p:sp>
      <p:cxnSp>
        <p:nvCxnSpPr>
          <p:cNvPr id="21" name="Straight Connector 20"/>
          <p:cNvCxnSpPr/>
          <p:nvPr/>
        </p:nvCxnSpPr>
        <p:spPr>
          <a:xfrm rot="10800000" flipH="1" flipV="1">
            <a:off x="3388657" y="4074458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451412" y="4513730"/>
            <a:ext cx="1241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Relevant</a:t>
            </a:r>
            <a:endParaRPr lang="en-US" sz="2000" b="1" dirty="0"/>
          </a:p>
        </p:txBody>
      </p:sp>
      <p:cxnSp>
        <p:nvCxnSpPr>
          <p:cNvPr id="24" name="Straight Connector 23"/>
          <p:cNvCxnSpPr/>
          <p:nvPr/>
        </p:nvCxnSpPr>
        <p:spPr>
          <a:xfrm rot="10800000" flipV="1">
            <a:off x="2658035" y="4083423"/>
            <a:ext cx="457200" cy="4168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10870" y="4527177"/>
            <a:ext cx="1528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Ineffective</a:t>
            </a:r>
            <a:endParaRPr lang="en-US" sz="2000" dirty="0"/>
          </a:p>
        </p:txBody>
      </p:sp>
      <p:sp>
        <p:nvSpPr>
          <p:cNvPr id="23" name="Left Brace 22"/>
          <p:cNvSpPr/>
          <p:nvPr/>
        </p:nvSpPr>
        <p:spPr>
          <a:xfrm rot="16200000">
            <a:off x="1492624" y="3738282"/>
            <a:ext cx="376518" cy="282388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102659" y="5365377"/>
            <a:ext cx="1241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Irrelevant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5" grpId="0"/>
      <p:bldP spid="23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ineffective feature preserves</a:t>
            </a:r>
          </a:p>
          <a:p>
            <a:pPr lvl="1"/>
            <a:r>
              <a:rPr lang="en-US" sz="2000" i="1" dirty="0" smtClean="0"/>
              <a:t>Control-flow</a:t>
            </a:r>
            <a:r>
              <a:rPr lang="en-US" sz="2000" dirty="0" smtClean="0"/>
              <a:t> by adding code to existing basic blocks of the control-flow graph (CFG) and thereby maintaining its shape</a:t>
            </a:r>
          </a:p>
          <a:p>
            <a:pPr lvl="1"/>
            <a:r>
              <a:rPr lang="en-US" sz="2000" i="1" dirty="0" smtClean="0"/>
              <a:t>Data-flow </a:t>
            </a:r>
            <a:r>
              <a:rPr lang="en-US" sz="2000" dirty="0" smtClean="0"/>
              <a:t>by writing only to variables it introduces, keeping the existing def-use chains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A relevant feature is simply a feature that is not ineffective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More/less precise definitions possible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Static analysis determines relevant features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224F-6195-4ED7-8EB2-4D0B766A0F9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5871</TotalTime>
  <Words>1652</Words>
  <Application>Microsoft Office PowerPoint</Application>
  <PresentationFormat>On-screen Show (4:3)</PresentationFormat>
  <Paragraphs>469</Paragraphs>
  <Slides>26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Reducing Combinatorics in Testing Product Lines</vt:lpstr>
      <vt:lpstr>PowerPoint Presentation</vt:lpstr>
      <vt:lpstr>Overview</vt:lpstr>
      <vt:lpstr>Software Product Lines (SPLs)</vt:lpstr>
      <vt:lpstr>An SPL Test is a Program That</vt:lpstr>
      <vt:lpstr>Example SPL and Test</vt:lpstr>
      <vt:lpstr>Outline</vt:lpstr>
      <vt:lpstr>Our Classification of Features</vt:lpstr>
      <vt:lpstr>Relevant Features</vt:lpstr>
      <vt:lpstr>Example: Classifying Features</vt:lpstr>
      <vt:lpstr>Outline</vt:lpstr>
      <vt:lpstr>Static Analysis: High-Level Description</vt:lpstr>
      <vt:lpstr>Direct Effect by Change Type</vt:lpstr>
      <vt:lpstr>Direct Effect Example</vt:lpstr>
      <vt:lpstr>Indirect Effect</vt:lpstr>
      <vt:lpstr>Outline</vt:lpstr>
      <vt:lpstr>Determining Configurations to Test</vt:lpstr>
      <vt:lpstr>Wrapping Up the Example</vt:lpstr>
      <vt:lpstr>Outline</vt:lpstr>
      <vt:lpstr>Graph Product Line</vt:lpstr>
      <vt:lpstr>Notepad</vt:lpstr>
      <vt:lpstr>Discussion</vt:lpstr>
      <vt:lpstr>Outline</vt:lpstr>
      <vt:lpstr>Related Work</vt:lpstr>
      <vt:lpstr>Outline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Configurations in Product-Line Monitoring</dc:title>
  <dc:creator>Karl Lieberherr</dc:creator>
  <cp:lastModifiedBy>Karl Lieberherr</cp:lastModifiedBy>
  <cp:revision>2769</cp:revision>
  <dcterms:created xsi:type="dcterms:W3CDTF">2009-12-11T07:24:29Z</dcterms:created>
  <dcterms:modified xsi:type="dcterms:W3CDTF">2011-03-28T21:30:46Z</dcterms:modified>
</cp:coreProperties>
</file>