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58" r:id="rId4"/>
    <p:sldId id="265" r:id="rId5"/>
    <p:sldId id="259" r:id="rId6"/>
    <p:sldId id="266" r:id="rId7"/>
    <p:sldId id="260" r:id="rId8"/>
    <p:sldId id="261" r:id="rId9"/>
    <p:sldId id="262" r:id="rId10"/>
    <p:sldId id="264" r:id="rId11"/>
    <p:sldId id="263" r:id="rId12"/>
    <p:sldId id="25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42AC7-7847-4E06-9E05-19FE1F808BD4}" type="datetimeFigureOut">
              <a:rPr lang="en-US" smtClean="0"/>
              <a:pPr/>
              <a:t>9/11/2009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4CA45-F8B4-4F81-B132-2FA624EBFA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24FC4-D284-4D38-8CDC-8E059284B764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E78A2-E93A-4569-9DFD-31BE122EA844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31FB2-3EC5-45A8-AA86-FD3239E2A500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AC6D-981A-407D-AA3D-FDDE50347E93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4A7B2-84C4-417E-BF71-585CF0B78225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0564B-B9D5-4051-B20D-242082416109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46B1-3E95-4BB6-9E11-74BEFB875DE0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26715-758A-4C1E-94AD-2B46585AE33B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DA3B6-3E1D-41E7-9AC0-374278C5B111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33C3-9CE1-490F-8CBE-2A7F47C8017C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67AA3-D9C7-4889-92F4-056F86043026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0A401-245E-4ECD-9AA4-CBAC10933113}" type="datetime1">
              <a:rPr lang="en-US" smtClean="0"/>
              <a:pPr/>
              <a:t>9/11/2009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959D9-5160-48A5-B149-13A28EE367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Development using artificial markets of constructively egoistic agents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Karl </a:t>
            </a:r>
            <a:r>
              <a:rPr lang="en-US" dirty="0" err="1" smtClean="0"/>
              <a:t>Lieberherr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Belief is supported: By giving problem in domain X to buyer for which it cannot find a solution that contradicts the belief.</a:t>
            </a:r>
          </a:p>
          <a:p>
            <a:r>
              <a:rPr lang="en-US" dirty="0" smtClean="0"/>
              <a:t>Belief is discounted: By giving problem in domain X to buyer for which it can find a solution that contradicts the belief.</a:t>
            </a:r>
          </a:p>
          <a:p>
            <a:r>
              <a:rPr lang="en-US" dirty="0" smtClean="0"/>
              <a:t>Belief language needs to be carefully chosen.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Agents are constructively egoistic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have an ego. They can constructively show that they are better than other agents by playing the game.</a:t>
            </a:r>
          </a:p>
          <a:p>
            <a:r>
              <a:rPr lang="en-US" dirty="0" smtClean="0"/>
              <a:t>They give constructive feedback to other agents.</a:t>
            </a:r>
          </a:p>
          <a:p>
            <a:r>
              <a:rPr lang="en-US" dirty="0" smtClean="0"/>
              <a:t>The social welfare consists of improving software/algorithms.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SCG(X)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X: optimization problem.</a:t>
            </a:r>
          </a:p>
          <a:p>
            <a:r>
              <a:rPr lang="en-US" dirty="0" smtClean="0"/>
              <a:t>Classic beliefs: </a:t>
            </a:r>
          </a:p>
          <a:p>
            <a:pPr lvl="1"/>
            <a:r>
              <a:rPr lang="en-US" dirty="0" smtClean="0"/>
              <a:t>I believe that I can give you a problem satisfying predicate </a:t>
            </a:r>
            <a:r>
              <a:rPr lang="en-US" dirty="0" err="1" smtClean="0"/>
              <a:t>pred</a:t>
            </a:r>
            <a:r>
              <a:rPr lang="en-US" dirty="0" smtClean="0"/>
              <a:t> so that you cannot find an assignment satisfying the fraction q of all constraints. (exists p in </a:t>
            </a:r>
            <a:r>
              <a:rPr lang="en-US" dirty="0" err="1" smtClean="0"/>
              <a:t>pred</a:t>
            </a:r>
            <a:r>
              <a:rPr lang="en-US" dirty="0" smtClean="0"/>
              <a:t> for all J </a:t>
            </a:r>
            <a:r>
              <a:rPr lang="en-US" dirty="0" err="1" smtClean="0"/>
              <a:t>fsat</a:t>
            </a:r>
            <a:r>
              <a:rPr lang="en-US" dirty="0" smtClean="0"/>
              <a:t>(</a:t>
            </a:r>
            <a:r>
              <a:rPr lang="en-US" dirty="0" err="1" smtClean="0"/>
              <a:t>p,J</a:t>
            </a:r>
            <a:r>
              <a:rPr lang="en-US" dirty="0" smtClean="0"/>
              <a:t>) &lt; q)</a:t>
            </a:r>
          </a:p>
          <a:p>
            <a:pPr lvl="1"/>
            <a:r>
              <a:rPr lang="en-US" dirty="0" smtClean="0"/>
              <a:t>I believe that for all problems satisfying predicate </a:t>
            </a:r>
            <a:r>
              <a:rPr lang="en-US" dirty="0" err="1" smtClean="0"/>
              <a:t>pred</a:t>
            </a:r>
            <a:r>
              <a:rPr lang="en-US" dirty="0" smtClean="0"/>
              <a:t> I can find an assignment satisfying the fraction q of all constraints. (for all p in </a:t>
            </a:r>
            <a:r>
              <a:rPr lang="en-US" dirty="0" err="1" smtClean="0"/>
              <a:t>pred</a:t>
            </a:r>
            <a:r>
              <a:rPr lang="en-US" dirty="0" smtClean="0"/>
              <a:t> exists J </a:t>
            </a:r>
            <a:r>
              <a:rPr lang="en-US" dirty="0" err="1" smtClean="0"/>
              <a:t>fsat</a:t>
            </a:r>
            <a:r>
              <a:rPr lang="en-US" dirty="0" smtClean="0"/>
              <a:t>(</a:t>
            </a:r>
            <a:r>
              <a:rPr lang="en-US" dirty="0" err="1" smtClean="0"/>
              <a:t>p,J</a:t>
            </a:r>
            <a:r>
              <a:rPr lang="en-US" dirty="0" smtClean="0"/>
              <a:t>) &gt;= q)</a:t>
            </a:r>
          </a:p>
          <a:p>
            <a:pPr lvl="1"/>
            <a:r>
              <a:rPr lang="en-US" dirty="0" smtClean="0"/>
              <a:t>Is one the negation of the other?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believe that if you give me 10 problems of kind X and you give me 10 problems of kind X, I solve your problems better than you solve mine. (time limit 1 minute for both).</a:t>
            </a:r>
          </a:p>
          <a:p>
            <a:r>
              <a:rPr lang="en-US" dirty="0" smtClean="0"/>
              <a:t>We call this a duel belief.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believe that if I give you an optimization problem of kind X for which I have a secret solution, you cannot find a solution that is at least as good as mine (time limit 1 minute).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 Solving Software</a:t>
            </a:r>
            <a:br>
              <a:rPr lang="en-US" dirty="0" smtClean="0"/>
            </a:br>
            <a:r>
              <a:rPr lang="en-US" dirty="0" smtClean="0"/>
              <a:t>for computationally hard problems:</a:t>
            </a:r>
            <a:br>
              <a:rPr lang="en-US" dirty="0" smtClean="0"/>
            </a:b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transportation task, find the optimal way of carrying it out.</a:t>
            </a:r>
          </a:p>
          <a:p>
            <a:r>
              <a:rPr lang="en-US" dirty="0" smtClean="0"/>
              <a:t>Given an employment market, find the optimal assignment of workers to companies.</a:t>
            </a:r>
          </a:p>
          <a:p>
            <a:r>
              <a:rPr lang="en-US" dirty="0" smtClean="0"/>
              <a:t>Given a Boolean formula, is it </a:t>
            </a:r>
            <a:r>
              <a:rPr lang="en-US" dirty="0" err="1" smtClean="0"/>
              <a:t>satisfiable</a:t>
            </a:r>
            <a:r>
              <a:rPr lang="en-US" dirty="0" smtClean="0"/>
              <a:t>?</a:t>
            </a:r>
          </a:p>
          <a:p>
            <a:r>
              <a:rPr lang="en-US" dirty="0" smtClean="0"/>
              <a:t>Given a Boolean formula in conjunctive normal form, find an assignment that maximizes the fraction of satisfied clauses.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use of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Design an artificial market AM(X) for artificial organisms (agents) that are developed by humans. X is a problem solving domain (optimization problem, decision problem).</a:t>
            </a:r>
          </a:p>
          <a:p>
            <a:r>
              <a:rPr lang="en-US" dirty="0" smtClean="0"/>
              <a:t>Purpose of artificial market AM(X): Develop good algorithms and useful knowledge about a problem solving domain X. The market leader has the best algorithm and the best knowledge compared to all the other agents.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Approach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57600" y="2057400"/>
            <a:ext cx="197265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Human Developers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0" y="4419600"/>
            <a:ext cx="299735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Develop new software</a:t>
            </a:r>
          </a:p>
          <a:p>
            <a:r>
              <a:rPr lang="en-US" dirty="0" smtClean="0"/>
              <a:t>for problem solving domain X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20103214">
            <a:off x="1930489" y="3205502"/>
            <a:ext cx="1786258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Static Evaluation.</a:t>
            </a:r>
          </a:p>
          <a:p>
            <a:r>
              <a:rPr lang="en-US" dirty="0" smtClean="0"/>
              <a:t>No competition.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038600" y="2590800"/>
            <a:ext cx="2466877" cy="369332"/>
            <a:chOff x="5867400" y="2667000"/>
            <a:chExt cx="2466877" cy="369332"/>
          </a:xfrm>
        </p:grpSpPr>
        <p:sp>
          <p:nvSpPr>
            <p:cNvPr id="18" name="TextBox 17"/>
            <p:cNvSpPr txBox="1"/>
            <p:nvPr/>
          </p:nvSpPr>
          <p:spPr>
            <a:xfrm>
              <a:off x="5867400" y="2667000"/>
              <a:ext cx="962123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human1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86600" y="2667000"/>
              <a:ext cx="962123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human2</a:t>
              </a:r>
              <a:endParaRPr lang="en-US" dirty="0"/>
            </a:p>
          </p:txBody>
        </p:sp>
        <p:cxnSp>
          <p:nvCxnSpPr>
            <p:cNvPr id="21" name="Straight Connector 20"/>
            <p:cNvCxnSpPr>
              <a:stCxn id="18" idx="3"/>
              <a:endCxn id="19" idx="1"/>
            </p:cNvCxnSpPr>
            <p:nvPr/>
          </p:nvCxnSpPr>
          <p:spPr>
            <a:xfrm>
              <a:off x="6829523" y="2851666"/>
              <a:ext cx="25707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8077200" y="2819400"/>
              <a:ext cx="25707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Straight Arrow Connector 22"/>
          <p:cNvCxnSpPr/>
          <p:nvPr/>
        </p:nvCxnSpPr>
        <p:spPr>
          <a:xfrm rot="5400000">
            <a:off x="5334001" y="3429001"/>
            <a:ext cx="1676400" cy="304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629400" y="3581400"/>
            <a:ext cx="2009974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Testing</a:t>
            </a:r>
          </a:p>
          <a:p>
            <a:r>
              <a:rPr lang="en-US" dirty="0"/>
              <a:t> </a:t>
            </a:r>
            <a:r>
              <a:rPr lang="en-US" dirty="0" smtClean="0"/>
              <a:t> unit testing</a:t>
            </a:r>
          </a:p>
          <a:p>
            <a:r>
              <a:rPr lang="en-US" dirty="0"/>
              <a:t> </a:t>
            </a:r>
            <a:r>
              <a:rPr lang="en-US" dirty="0" smtClean="0"/>
              <a:t> integration testing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505200" y="5334000"/>
            <a:ext cx="211051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Benchmark is used</a:t>
            </a:r>
          </a:p>
          <a:p>
            <a:r>
              <a:rPr lang="en-US" dirty="0" smtClean="0"/>
              <a:t>to evaluate software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6477000" y="2590800"/>
            <a:ext cx="2181323" cy="369332"/>
            <a:chOff x="5867400" y="2667000"/>
            <a:chExt cx="2181323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5867400" y="2667000"/>
              <a:ext cx="962123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human3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086600" y="2667000"/>
              <a:ext cx="962123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human4</a:t>
              </a:r>
              <a:endParaRPr lang="en-US" dirty="0"/>
            </a:p>
          </p:txBody>
        </p:sp>
        <p:cxnSp>
          <p:nvCxnSpPr>
            <p:cNvPr id="31" name="Straight Connector 30"/>
            <p:cNvCxnSpPr>
              <a:stCxn id="29" idx="3"/>
              <a:endCxn id="30" idx="1"/>
            </p:cNvCxnSpPr>
            <p:nvPr/>
          </p:nvCxnSpPr>
          <p:spPr>
            <a:xfrm>
              <a:off x="6829523" y="2851666"/>
              <a:ext cx="25707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38200" y="5410200"/>
            <a:ext cx="70326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Users</a:t>
            </a:r>
            <a:endParaRPr lang="en-US" dirty="0"/>
          </a:p>
        </p:txBody>
      </p:sp>
      <p:cxnSp>
        <p:nvCxnSpPr>
          <p:cNvPr id="36" name="Straight Arrow Connector 35"/>
          <p:cNvCxnSpPr>
            <a:stCxn id="34" idx="3"/>
            <a:endCxn id="25" idx="1"/>
          </p:cNvCxnSpPr>
          <p:nvPr/>
        </p:nvCxnSpPr>
        <p:spPr>
          <a:xfrm>
            <a:off x="1541469" y="5594866"/>
            <a:ext cx="1963731" cy="62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657600" y="1524000"/>
            <a:ext cx="199003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 for X</a:t>
            </a:r>
            <a:endParaRPr lang="en-US" dirty="0"/>
          </a:p>
        </p:txBody>
      </p:sp>
      <p:cxnSp>
        <p:nvCxnSpPr>
          <p:cNvPr id="39" name="Curved Connector 38"/>
          <p:cNvCxnSpPr>
            <a:endCxn id="37" idx="1"/>
          </p:cNvCxnSpPr>
          <p:nvPr/>
        </p:nvCxnSpPr>
        <p:spPr>
          <a:xfrm rot="5400000" flipH="1" flipV="1">
            <a:off x="397133" y="2149733"/>
            <a:ext cx="3701534" cy="28194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3" name="Footer Placeholder 4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Software Development through an artificial market?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57600" y="2057400"/>
            <a:ext cx="1972656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Human Developers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5257800"/>
            <a:ext cx="2997359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Develop new software</a:t>
            </a:r>
          </a:p>
          <a:p>
            <a:r>
              <a:rPr lang="en-US" dirty="0" smtClean="0"/>
              <a:t>for problem solving domain X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57600" y="3505200"/>
            <a:ext cx="1955343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Artificial Market(X)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43600" y="4267200"/>
            <a:ext cx="2016258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Erika-Patrick-agent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86600" y="4876800"/>
            <a:ext cx="157043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winning-agent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5" idx="2"/>
            <a:endCxn id="8" idx="0"/>
          </p:cNvCxnSpPr>
          <p:nvPr/>
        </p:nvCxnSpPr>
        <p:spPr>
          <a:xfrm rot="5400000">
            <a:off x="4100366" y="2961638"/>
            <a:ext cx="1078468" cy="8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2"/>
          </p:cNvCxnSpPr>
          <p:nvPr/>
        </p:nvCxnSpPr>
        <p:spPr>
          <a:xfrm rot="5400000">
            <a:off x="6482774" y="4478359"/>
            <a:ext cx="621268" cy="21568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20103214">
            <a:off x="513394" y="1908814"/>
            <a:ext cx="2696700" cy="230832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Evaluates fairly, frequently,</a:t>
            </a:r>
          </a:p>
          <a:p>
            <a:r>
              <a:rPr lang="en-US" dirty="0" smtClean="0"/>
              <a:t>constructively and</a:t>
            </a:r>
          </a:p>
          <a:p>
            <a:r>
              <a:rPr lang="en-US" dirty="0" smtClean="0"/>
              <a:t>dynamically.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Drives innovation.</a:t>
            </a:r>
          </a:p>
          <a:p>
            <a:r>
              <a:rPr lang="en-US" dirty="0" smtClean="0"/>
              <a:t>Challenges humans.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Agents point humans to</a:t>
            </a:r>
          </a:p>
          <a:p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rgbClr val="FF0000"/>
                </a:solidFill>
              </a:rPr>
              <a:t>hat needs attention in</a:t>
            </a:r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he software.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7400" y="2667000"/>
            <a:ext cx="962123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human1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086600" y="2667000"/>
            <a:ext cx="962123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human2</a:t>
            </a:r>
            <a:endParaRPr lang="en-US" dirty="0"/>
          </a:p>
        </p:txBody>
      </p:sp>
      <p:cxnSp>
        <p:nvCxnSpPr>
          <p:cNvPr id="21" name="Straight Connector 20"/>
          <p:cNvCxnSpPr>
            <a:stCxn id="18" idx="3"/>
            <a:endCxn id="19" idx="1"/>
          </p:cNvCxnSpPr>
          <p:nvPr/>
        </p:nvCxnSpPr>
        <p:spPr>
          <a:xfrm>
            <a:off x="6829523" y="2851666"/>
            <a:ext cx="25707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1" idx="0"/>
          </p:cNvCxnSpPr>
          <p:nvPr/>
        </p:nvCxnSpPr>
        <p:spPr>
          <a:xfrm rot="5400000">
            <a:off x="6295277" y="3552054"/>
            <a:ext cx="1371599" cy="586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43600" y="3124200"/>
            <a:ext cx="640753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Erika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086600" y="3124200"/>
            <a:ext cx="818814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Patrick</a:t>
            </a:r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5572930" y="3775841"/>
            <a:ext cx="3405532" cy="1852449"/>
          </a:xfrm>
          <a:custGeom>
            <a:avLst/>
            <a:gdLst>
              <a:gd name="connsiteX0" fmla="*/ 23829 w 3405532"/>
              <a:gd name="connsiteY0" fmla="*/ 110359 h 1852449"/>
              <a:gd name="connsiteX1" fmla="*/ 15946 w 3405532"/>
              <a:gd name="connsiteY1" fmla="*/ 134007 h 1852449"/>
              <a:gd name="connsiteX2" fmla="*/ 180 w 3405532"/>
              <a:gd name="connsiteY2" fmla="*/ 315311 h 1852449"/>
              <a:gd name="connsiteX3" fmla="*/ 8063 w 3405532"/>
              <a:gd name="connsiteY3" fmla="*/ 654269 h 1852449"/>
              <a:gd name="connsiteX4" fmla="*/ 31711 w 3405532"/>
              <a:gd name="connsiteY4" fmla="*/ 796159 h 1852449"/>
              <a:gd name="connsiteX5" fmla="*/ 47477 w 3405532"/>
              <a:gd name="connsiteY5" fmla="*/ 851338 h 1852449"/>
              <a:gd name="connsiteX6" fmla="*/ 55360 w 3405532"/>
              <a:gd name="connsiteY6" fmla="*/ 874987 h 1852449"/>
              <a:gd name="connsiteX7" fmla="*/ 79008 w 3405532"/>
              <a:gd name="connsiteY7" fmla="*/ 953814 h 1852449"/>
              <a:gd name="connsiteX8" fmla="*/ 86891 w 3405532"/>
              <a:gd name="connsiteY8" fmla="*/ 977462 h 1852449"/>
              <a:gd name="connsiteX9" fmla="*/ 102656 w 3405532"/>
              <a:gd name="connsiteY9" fmla="*/ 1008993 h 1852449"/>
              <a:gd name="connsiteX10" fmla="*/ 118422 w 3405532"/>
              <a:gd name="connsiteY10" fmla="*/ 1056290 h 1852449"/>
              <a:gd name="connsiteX11" fmla="*/ 142070 w 3405532"/>
              <a:gd name="connsiteY11" fmla="*/ 1095704 h 1852449"/>
              <a:gd name="connsiteX12" fmla="*/ 181484 w 3405532"/>
              <a:gd name="connsiteY12" fmla="*/ 1190297 h 1852449"/>
              <a:gd name="connsiteX13" fmla="*/ 205132 w 3405532"/>
              <a:gd name="connsiteY13" fmla="*/ 1229711 h 1852449"/>
              <a:gd name="connsiteX14" fmla="*/ 220898 w 3405532"/>
              <a:gd name="connsiteY14" fmla="*/ 1261242 h 1852449"/>
              <a:gd name="connsiteX15" fmla="*/ 236663 w 3405532"/>
              <a:gd name="connsiteY15" fmla="*/ 1284890 h 1852449"/>
              <a:gd name="connsiteX16" fmla="*/ 260311 w 3405532"/>
              <a:gd name="connsiteY16" fmla="*/ 1324304 h 1852449"/>
              <a:gd name="connsiteX17" fmla="*/ 291842 w 3405532"/>
              <a:gd name="connsiteY17" fmla="*/ 1387366 h 1852449"/>
              <a:gd name="connsiteX18" fmla="*/ 347022 w 3405532"/>
              <a:gd name="connsiteY18" fmla="*/ 1458311 h 1852449"/>
              <a:gd name="connsiteX19" fmla="*/ 402201 w 3405532"/>
              <a:gd name="connsiteY19" fmla="*/ 1513490 h 1852449"/>
              <a:gd name="connsiteX20" fmla="*/ 425849 w 3405532"/>
              <a:gd name="connsiteY20" fmla="*/ 1529256 h 1852449"/>
              <a:gd name="connsiteX21" fmla="*/ 457380 w 3405532"/>
              <a:gd name="connsiteY21" fmla="*/ 1552904 h 1852449"/>
              <a:gd name="connsiteX22" fmla="*/ 559856 w 3405532"/>
              <a:gd name="connsiteY22" fmla="*/ 1584435 h 1852449"/>
              <a:gd name="connsiteX23" fmla="*/ 615036 w 3405532"/>
              <a:gd name="connsiteY23" fmla="*/ 1608083 h 1852449"/>
              <a:gd name="connsiteX24" fmla="*/ 646567 w 3405532"/>
              <a:gd name="connsiteY24" fmla="*/ 1615966 h 1852449"/>
              <a:gd name="connsiteX25" fmla="*/ 709629 w 3405532"/>
              <a:gd name="connsiteY25" fmla="*/ 1647497 h 1852449"/>
              <a:gd name="connsiteX26" fmla="*/ 741160 w 3405532"/>
              <a:gd name="connsiteY26" fmla="*/ 1663262 h 1852449"/>
              <a:gd name="connsiteX27" fmla="*/ 772691 w 3405532"/>
              <a:gd name="connsiteY27" fmla="*/ 1671145 h 1852449"/>
              <a:gd name="connsiteX28" fmla="*/ 827870 w 3405532"/>
              <a:gd name="connsiteY28" fmla="*/ 1702676 h 1852449"/>
              <a:gd name="connsiteX29" fmla="*/ 867284 w 3405532"/>
              <a:gd name="connsiteY29" fmla="*/ 1718442 h 1852449"/>
              <a:gd name="connsiteX30" fmla="*/ 890932 w 3405532"/>
              <a:gd name="connsiteY30" fmla="*/ 1734207 h 1852449"/>
              <a:gd name="connsiteX31" fmla="*/ 914580 w 3405532"/>
              <a:gd name="connsiteY31" fmla="*/ 1742090 h 1852449"/>
              <a:gd name="connsiteX32" fmla="*/ 977642 w 3405532"/>
              <a:gd name="connsiteY32" fmla="*/ 1773621 h 1852449"/>
              <a:gd name="connsiteX33" fmla="*/ 1001291 w 3405532"/>
              <a:gd name="connsiteY33" fmla="*/ 1781504 h 1852449"/>
              <a:gd name="connsiteX34" fmla="*/ 1064353 w 3405532"/>
              <a:gd name="connsiteY34" fmla="*/ 1797269 h 1852449"/>
              <a:gd name="connsiteX35" fmla="*/ 1143180 w 3405532"/>
              <a:gd name="connsiteY35" fmla="*/ 1820918 h 1852449"/>
              <a:gd name="connsiteX36" fmla="*/ 1222008 w 3405532"/>
              <a:gd name="connsiteY36" fmla="*/ 1836683 h 1852449"/>
              <a:gd name="connsiteX37" fmla="*/ 1742270 w 3405532"/>
              <a:gd name="connsiteY37" fmla="*/ 1852449 h 1852449"/>
              <a:gd name="connsiteX38" fmla="*/ 1915691 w 3405532"/>
              <a:gd name="connsiteY38" fmla="*/ 1844566 h 1852449"/>
              <a:gd name="connsiteX39" fmla="*/ 2002401 w 3405532"/>
              <a:gd name="connsiteY39" fmla="*/ 1836683 h 1852449"/>
              <a:gd name="connsiteX40" fmla="*/ 2262532 w 3405532"/>
              <a:gd name="connsiteY40" fmla="*/ 1828800 h 1852449"/>
              <a:gd name="connsiteX41" fmla="*/ 2380773 w 3405532"/>
              <a:gd name="connsiteY41" fmla="*/ 1820918 h 1852449"/>
              <a:gd name="connsiteX42" fmla="*/ 2562077 w 3405532"/>
              <a:gd name="connsiteY42" fmla="*/ 1813035 h 1852449"/>
              <a:gd name="connsiteX43" fmla="*/ 2696084 w 3405532"/>
              <a:gd name="connsiteY43" fmla="*/ 1805152 h 1852449"/>
              <a:gd name="connsiteX44" fmla="*/ 2743380 w 3405532"/>
              <a:gd name="connsiteY44" fmla="*/ 1797269 h 1852449"/>
              <a:gd name="connsiteX45" fmla="*/ 2798560 w 3405532"/>
              <a:gd name="connsiteY45" fmla="*/ 1789387 h 1852449"/>
              <a:gd name="connsiteX46" fmla="*/ 2822208 w 3405532"/>
              <a:gd name="connsiteY46" fmla="*/ 1781504 h 1852449"/>
              <a:gd name="connsiteX47" fmla="*/ 2853739 w 3405532"/>
              <a:gd name="connsiteY47" fmla="*/ 1773621 h 1852449"/>
              <a:gd name="connsiteX48" fmla="*/ 2924684 w 3405532"/>
              <a:gd name="connsiteY48" fmla="*/ 1749973 h 1852449"/>
              <a:gd name="connsiteX49" fmla="*/ 2956215 w 3405532"/>
              <a:gd name="connsiteY49" fmla="*/ 1734207 h 1852449"/>
              <a:gd name="connsiteX50" fmla="*/ 3011394 w 3405532"/>
              <a:gd name="connsiteY50" fmla="*/ 1718442 h 1852449"/>
              <a:gd name="connsiteX51" fmla="*/ 3066573 w 3405532"/>
              <a:gd name="connsiteY51" fmla="*/ 1694793 h 1852449"/>
              <a:gd name="connsiteX52" fmla="*/ 3153284 w 3405532"/>
              <a:gd name="connsiteY52" fmla="*/ 1631731 h 1852449"/>
              <a:gd name="connsiteX53" fmla="*/ 3224229 w 3405532"/>
              <a:gd name="connsiteY53" fmla="*/ 1568669 h 1852449"/>
              <a:gd name="connsiteX54" fmla="*/ 3239994 w 3405532"/>
              <a:gd name="connsiteY54" fmla="*/ 1545021 h 1852449"/>
              <a:gd name="connsiteX55" fmla="*/ 3263642 w 3405532"/>
              <a:gd name="connsiteY55" fmla="*/ 1513490 h 1852449"/>
              <a:gd name="connsiteX56" fmla="*/ 3279408 w 3405532"/>
              <a:gd name="connsiteY56" fmla="*/ 1481959 h 1852449"/>
              <a:gd name="connsiteX57" fmla="*/ 3326704 w 3405532"/>
              <a:gd name="connsiteY57" fmla="*/ 1418897 h 1852449"/>
              <a:gd name="connsiteX58" fmla="*/ 3342470 w 3405532"/>
              <a:gd name="connsiteY58" fmla="*/ 1395249 h 1852449"/>
              <a:gd name="connsiteX59" fmla="*/ 3358236 w 3405532"/>
              <a:gd name="connsiteY59" fmla="*/ 1347952 h 1852449"/>
              <a:gd name="connsiteX60" fmla="*/ 3389767 w 3405532"/>
              <a:gd name="connsiteY60" fmla="*/ 1292773 h 1852449"/>
              <a:gd name="connsiteX61" fmla="*/ 3405532 w 3405532"/>
              <a:gd name="connsiteY61" fmla="*/ 1245476 h 1852449"/>
              <a:gd name="connsiteX62" fmla="*/ 3397649 w 3405532"/>
              <a:gd name="connsiteY62" fmla="*/ 1166649 h 1852449"/>
              <a:gd name="connsiteX63" fmla="*/ 3389767 w 3405532"/>
              <a:gd name="connsiteY63" fmla="*/ 1127235 h 1852449"/>
              <a:gd name="connsiteX64" fmla="*/ 3381884 w 3405532"/>
              <a:gd name="connsiteY64" fmla="*/ 1072056 h 1852449"/>
              <a:gd name="connsiteX65" fmla="*/ 3366118 w 3405532"/>
              <a:gd name="connsiteY65" fmla="*/ 977462 h 1852449"/>
              <a:gd name="connsiteX66" fmla="*/ 3358236 w 3405532"/>
              <a:gd name="connsiteY66" fmla="*/ 906518 h 1852449"/>
              <a:gd name="connsiteX67" fmla="*/ 3342470 w 3405532"/>
              <a:gd name="connsiteY67" fmla="*/ 819807 h 1852449"/>
              <a:gd name="connsiteX68" fmla="*/ 3318822 w 3405532"/>
              <a:gd name="connsiteY68" fmla="*/ 740980 h 1852449"/>
              <a:gd name="connsiteX69" fmla="*/ 3318822 w 3405532"/>
              <a:gd name="connsiteY69" fmla="*/ 740980 h 1852449"/>
              <a:gd name="connsiteX70" fmla="*/ 3303056 w 3405532"/>
              <a:gd name="connsiteY70" fmla="*/ 677918 h 1852449"/>
              <a:gd name="connsiteX71" fmla="*/ 3295173 w 3405532"/>
              <a:gd name="connsiteY71" fmla="*/ 646387 h 1852449"/>
              <a:gd name="connsiteX72" fmla="*/ 3287291 w 3405532"/>
              <a:gd name="connsiteY72" fmla="*/ 622738 h 1852449"/>
              <a:gd name="connsiteX73" fmla="*/ 3279408 w 3405532"/>
              <a:gd name="connsiteY73" fmla="*/ 591207 h 1852449"/>
              <a:gd name="connsiteX74" fmla="*/ 3263642 w 3405532"/>
              <a:gd name="connsiteY74" fmla="*/ 543911 h 1852449"/>
              <a:gd name="connsiteX75" fmla="*/ 3255760 w 3405532"/>
              <a:gd name="connsiteY75" fmla="*/ 520262 h 1852449"/>
              <a:gd name="connsiteX76" fmla="*/ 3239994 w 3405532"/>
              <a:gd name="connsiteY76" fmla="*/ 465083 h 1852449"/>
              <a:gd name="connsiteX77" fmla="*/ 3224229 w 3405532"/>
              <a:gd name="connsiteY77" fmla="*/ 441435 h 1852449"/>
              <a:gd name="connsiteX78" fmla="*/ 3176932 w 3405532"/>
              <a:gd name="connsiteY78" fmla="*/ 362607 h 1852449"/>
              <a:gd name="connsiteX79" fmla="*/ 3161167 w 3405532"/>
              <a:gd name="connsiteY79" fmla="*/ 338959 h 1852449"/>
              <a:gd name="connsiteX80" fmla="*/ 3137518 w 3405532"/>
              <a:gd name="connsiteY80" fmla="*/ 315311 h 1852449"/>
              <a:gd name="connsiteX81" fmla="*/ 3098104 w 3405532"/>
              <a:gd name="connsiteY81" fmla="*/ 268014 h 1852449"/>
              <a:gd name="connsiteX82" fmla="*/ 3066573 w 3405532"/>
              <a:gd name="connsiteY82" fmla="*/ 252249 h 1852449"/>
              <a:gd name="connsiteX83" fmla="*/ 3050808 w 3405532"/>
              <a:gd name="connsiteY83" fmla="*/ 228600 h 1852449"/>
              <a:gd name="connsiteX84" fmla="*/ 2995629 w 3405532"/>
              <a:gd name="connsiteY84" fmla="*/ 197069 h 1852449"/>
              <a:gd name="connsiteX85" fmla="*/ 2924684 w 3405532"/>
              <a:gd name="connsiteY85" fmla="*/ 149773 h 1852449"/>
              <a:gd name="connsiteX86" fmla="*/ 2877387 w 3405532"/>
              <a:gd name="connsiteY86" fmla="*/ 134007 h 1852449"/>
              <a:gd name="connsiteX87" fmla="*/ 2782794 w 3405532"/>
              <a:gd name="connsiteY87" fmla="*/ 102476 h 1852449"/>
              <a:gd name="connsiteX88" fmla="*/ 2727615 w 3405532"/>
              <a:gd name="connsiteY88" fmla="*/ 86711 h 1852449"/>
              <a:gd name="connsiteX89" fmla="*/ 2609373 w 3405532"/>
              <a:gd name="connsiteY89" fmla="*/ 70945 h 1852449"/>
              <a:gd name="connsiteX90" fmla="*/ 2443836 w 3405532"/>
              <a:gd name="connsiteY90" fmla="*/ 55180 h 1852449"/>
              <a:gd name="connsiteX91" fmla="*/ 2286180 w 3405532"/>
              <a:gd name="connsiteY91" fmla="*/ 39414 h 1852449"/>
              <a:gd name="connsiteX92" fmla="*/ 2231001 w 3405532"/>
              <a:gd name="connsiteY92" fmla="*/ 31531 h 1852449"/>
              <a:gd name="connsiteX93" fmla="*/ 1781684 w 3405532"/>
              <a:gd name="connsiteY93" fmla="*/ 15766 h 1852449"/>
              <a:gd name="connsiteX94" fmla="*/ 1434842 w 3405532"/>
              <a:gd name="connsiteY94" fmla="*/ 0 h 1852449"/>
              <a:gd name="connsiteX95" fmla="*/ 946111 w 3405532"/>
              <a:gd name="connsiteY95" fmla="*/ 7883 h 1852449"/>
              <a:gd name="connsiteX96" fmla="*/ 607153 w 3405532"/>
              <a:gd name="connsiteY96" fmla="*/ 23649 h 1852449"/>
              <a:gd name="connsiteX97" fmla="*/ 118422 w 3405532"/>
              <a:gd name="connsiteY97" fmla="*/ 15766 h 1852449"/>
              <a:gd name="connsiteX98" fmla="*/ 79008 w 3405532"/>
              <a:gd name="connsiteY98" fmla="*/ 23649 h 1852449"/>
              <a:gd name="connsiteX99" fmla="*/ 71125 w 3405532"/>
              <a:gd name="connsiteY99" fmla="*/ 47297 h 1852449"/>
              <a:gd name="connsiteX100" fmla="*/ 47477 w 3405532"/>
              <a:gd name="connsiteY100" fmla="*/ 55180 h 1852449"/>
              <a:gd name="connsiteX101" fmla="*/ 23829 w 3405532"/>
              <a:gd name="connsiteY101" fmla="*/ 110359 h 1852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3405532" h="1852449">
                <a:moveTo>
                  <a:pt x="23829" y="110359"/>
                </a:moveTo>
                <a:cubicBezTo>
                  <a:pt x="18574" y="123497"/>
                  <a:pt x="17961" y="125946"/>
                  <a:pt x="15946" y="134007"/>
                </a:cubicBezTo>
                <a:cubicBezTo>
                  <a:pt x="0" y="197791"/>
                  <a:pt x="4469" y="238107"/>
                  <a:pt x="180" y="315311"/>
                </a:cubicBezTo>
                <a:cubicBezTo>
                  <a:pt x="2808" y="428297"/>
                  <a:pt x="3634" y="541339"/>
                  <a:pt x="8063" y="654269"/>
                </a:cubicBezTo>
                <a:cubicBezTo>
                  <a:pt x="9153" y="682072"/>
                  <a:pt x="24588" y="774791"/>
                  <a:pt x="31711" y="796159"/>
                </a:cubicBezTo>
                <a:cubicBezTo>
                  <a:pt x="50610" y="852853"/>
                  <a:pt x="27683" y="782060"/>
                  <a:pt x="47477" y="851338"/>
                </a:cubicBezTo>
                <a:cubicBezTo>
                  <a:pt x="49760" y="859328"/>
                  <a:pt x="53077" y="866997"/>
                  <a:pt x="55360" y="874987"/>
                </a:cubicBezTo>
                <a:cubicBezTo>
                  <a:pt x="79183" y="958370"/>
                  <a:pt x="41546" y="841432"/>
                  <a:pt x="79008" y="953814"/>
                </a:cubicBezTo>
                <a:cubicBezTo>
                  <a:pt x="81636" y="961697"/>
                  <a:pt x="83175" y="970030"/>
                  <a:pt x="86891" y="977462"/>
                </a:cubicBezTo>
                <a:cubicBezTo>
                  <a:pt x="92146" y="987972"/>
                  <a:pt x="98292" y="998083"/>
                  <a:pt x="102656" y="1008993"/>
                </a:cubicBezTo>
                <a:cubicBezTo>
                  <a:pt x="108828" y="1024423"/>
                  <a:pt x="109872" y="1042040"/>
                  <a:pt x="118422" y="1056290"/>
                </a:cubicBezTo>
                <a:cubicBezTo>
                  <a:pt x="126305" y="1069428"/>
                  <a:pt x="135546" y="1081841"/>
                  <a:pt x="142070" y="1095704"/>
                </a:cubicBezTo>
                <a:cubicBezTo>
                  <a:pt x="156615" y="1126611"/>
                  <a:pt x="163910" y="1161006"/>
                  <a:pt x="181484" y="1190297"/>
                </a:cubicBezTo>
                <a:cubicBezTo>
                  <a:pt x="189367" y="1203435"/>
                  <a:pt x="197691" y="1216318"/>
                  <a:pt x="205132" y="1229711"/>
                </a:cubicBezTo>
                <a:cubicBezTo>
                  <a:pt x="210839" y="1239983"/>
                  <a:pt x="215068" y="1251039"/>
                  <a:pt x="220898" y="1261242"/>
                </a:cubicBezTo>
                <a:cubicBezTo>
                  <a:pt x="225598" y="1269467"/>
                  <a:pt x="231642" y="1276856"/>
                  <a:pt x="236663" y="1284890"/>
                </a:cubicBezTo>
                <a:cubicBezTo>
                  <a:pt x="244783" y="1297883"/>
                  <a:pt x="253047" y="1310814"/>
                  <a:pt x="260311" y="1324304"/>
                </a:cubicBezTo>
                <a:cubicBezTo>
                  <a:pt x="271453" y="1344997"/>
                  <a:pt x="277413" y="1368815"/>
                  <a:pt x="291842" y="1387366"/>
                </a:cubicBezTo>
                <a:cubicBezTo>
                  <a:pt x="310235" y="1411014"/>
                  <a:pt x="325838" y="1437127"/>
                  <a:pt x="347022" y="1458311"/>
                </a:cubicBezTo>
                <a:cubicBezTo>
                  <a:pt x="365415" y="1476704"/>
                  <a:pt x="380558" y="1499061"/>
                  <a:pt x="402201" y="1513490"/>
                </a:cubicBezTo>
                <a:cubicBezTo>
                  <a:pt x="410084" y="1518745"/>
                  <a:pt x="418140" y="1523749"/>
                  <a:pt x="425849" y="1529256"/>
                </a:cubicBezTo>
                <a:cubicBezTo>
                  <a:pt x="436540" y="1536892"/>
                  <a:pt x="445895" y="1546524"/>
                  <a:pt x="457380" y="1552904"/>
                </a:cubicBezTo>
                <a:cubicBezTo>
                  <a:pt x="575856" y="1618723"/>
                  <a:pt x="392806" y="1500913"/>
                  <a:pt x="559856" y="1584435"/>
                </a:cubicBezTo>
                <a:cubicBezTo>
                  <a:pt x="587884" y="1598449"/>
                  <a:pt x="587972" y="1600350"/>
                  <a:pt x="615036" y="1608083"/>
                </a:cubicBezTo>
                <a:cubicBezTo>
                  <a:pt x="625453" y="1611059"/>
                  <a:pt x="636567" y="1611799"/>
                  <a:pt x="646567" y="1615966"/>
                </a:cubicBezTo>
                <a:cubicBezTo>
                  <a:pt x="668261" y="1625005"/>
                  <a:pt x="688608" y="1636987"/>
                  <a:pt x="709629" y="1647497"/>
                </a:cubicBezTo>
                <a:cubicBezTo>
                  <a:pt x="720139" y="1652752"/>
                  <a:pt x="729760" y="1660412"/>
                  <a:pt x="741160" y="1663262"/>
                </a:cubicBezTo>
                <a:cubicBezTo>
                  <a:pt x="751670" y="1665890"/>
                  <a:pt x="762547" y="1667341"/>
                  <a:pt x="772691" y="1671145"/>
                </a:cubicBezTo>
                <a:cubicBezTo>
                  <a:pt x="827967" y="1691874"/>
                  <a:pt x="782133" y="1679807"/>
                  <a:pt x="827870" y="1702676"/>
                </a:cubicBezTo>
                <a:cubicBezTo>
                  <a:pt x="840526" y="1709004"/>
                  <a:pt x="854628" y="1712114"/>
                  <a:pt x="867284" y="1718442"/>
                </a:cubicBezTo>
                <a:cubicBezTo>
                  <a:pt x="875758" y="1722679"/>
                  <a:pt x="882458" y="1729970"/>
                  <a:pt x="890932" y="1734207"/>
                </a:cubicBezTo>
                <a:cubicBezTo>
                  <a:pt x="898364" y="1737923"/>
                  <a:pt x="907016" y="1738652"/>
                  <a:pt x="914580" y="1742090"/>
                </a:cubicBezTo>
                <a:cubicBezTo>
                  <a:pt x="935975" y="1751815"/>
                  <a:pt x="955346" y="1766189"/>
                  <a:pt x="977642" y="1773621"/>
                </a:cubicBezTo>
                <a:cubicBezTo>
                  <a:pt x="985525" y="1776249"/>
                  <a:pt x="993274" y="1779318"/>
                  <a:pt x="1001291" y="1781504"/>
                </a:cubicBezTo>
                <a:cubicBezTo>
                  <a:pt x="1022195" y="1787205"/>
                  <a:pt x="1064353" y="1797269"/>
                  <a:pt x="1064353" y="1797269"/>
                </a:cubicBezTo>
                <a:cubicBezTo>
                  <a:pt x="1105717" y="1824846"/>
                  <a:pt x="1074197" y="1808745"/>
                  <a:pt x="1143180" y="1820918"/>
                </a:cubicBezTo>
                <a:cubicBezTo>
                  <a:pt x="1169569" y="1825575"/>
                  <a:pt x="1195220" y="1836030"/>
                  <a:pt x="1222008" y="1836683"/>
                </a:cubicBezTo>
                <a:cubicBezTo>
                  <a:pt x="1610924" y="1846169"/>
                  <a:pt x="1437524" y="1840259"/>
                  <a:pt x="1742270" y="1852449"/>
                </a:cubicBezTo>
                <a:lnTo>
                  <a:pt x="1915691" y="1844566"/>
                </a:lnTo>
                <a:cubicBezTo>
                  <a:pt x="1944660" y="1842810"/>
                  <a:pt x="1973408" y="1838001"/>
                  <a:pt x="2002401" y="1836683"/>
                </a:cubicBezTo>
                <a:cubicBezTo>
                  <a:pt x="2089062" y="1832744"/>
                  <a:pt x="2175822" y="1831428"/>
                  <a:pt x="2262532" y="1828800"/>
                </a:cubicBezTo>
                <a:lnTo>
                  <a:pt x="2380773" y="1820918"/>
                </a:lnTo>
                <a:lnTo>
                  <a:pt x="2562077" y="1813035"/>
                </a:lnTo>
                <a:lnTo>
                  <a:pt x="2696084" y="1805152"/>
                </a:lnTo>
                <a:lnTo>
                  <a:pt x="2743380" y="1797269"/>
                </a:lnTo>
                <a:cubicBezTo>
                  <a:pt x="2761744" y="1794444"/>
                  <a:pt x="2780341" y="1793031"/>
                  <a:pt x="2798560" y="1789387"/>
                </a:cubicBezTo>
                <a:cubicBezTo>
                  <a:pt x="2806708" y="1787758"/>
                  <a:pt x="2814219" y="1783787"/>
                  <a:pt x="2822208" y="1781504"/>
                </a:cubicBezTo>
                <a:cubicBezTo>
                  <a:pt x="2832625" y="1778528"/>
                  <a:pt x="2843384" y="1776807"/>
                  <a:pt x="2853739" y="1773621"/>
                </a:cubicBezTo>
                <a:cubicBezTo>
                  <a:pt x="2877564" y="1766290"/>
                  <a:pt x="2902388" y="1761121"/>
                  <a:pt x="2924684" y="1749973"/>
                </a:cubicBezTo>
                <a:cubicBezTo>
                  <a:pt x="2935194" y="1744718"/>
                  <a:pt x="2945212" y="1738333"/>
                  <a:pt x="2956215" y="1734207"/>
                </a:cubicBezTo>
                <a:cubicBezTo>
                  <a:pt x="2976428" y="1726627"/>
                  <a:pt x="2992331" y="1727974"/>
                  <a:pt x="3011394" y="1718442"/>
                </a:cubicBezTo>
                <a:cubicBezTo>
                  <a:pt x="3065831" y="1691222"/>
                  <a:pt x="3000951" y="1711199"/>
                  <a:pt x="3066573" y="1694793"/>
                </a:cubicBezTo>
                <a:cubicBezTo>
                  <a:pt x="3212336" y="1603694"/>
                  <a:pt x="3079167" y="1693496"/>
                  <a:pt x="3153284" y="1631731"/>
                </a:cubicBezTo>
                <a:cubicBezTo>
                  <a:pt x="3188827" y="1602111"/>
                  <a:pt x="3185899" y="1626165"/>
                  <a:pt x="3224229" y="1568669"/>
                </a:cubicBezTo>
                <a:cubicBezTo>
                  <a:pt x="3229484" y="1560786"/>
                  <a:pt x="3234488" y="1552730"/>
                  <a:pt x="3239994" y="1545021"/>
                </a:cubicBezTo>
                <a:cubicBezTo>
                  <a:pt x="3247630" y="1534330"/>
                  <a:pt x="3256679" y="1524631"/>
                  <a:pt x="3263642" y="1513490"/>
                </a:cubicBezTo>
                <a:cubicBezTo>
                  <a:pt x="3269870" y="1503525"/>
                  <a:pt x="3272890" y="1491736"/>
                  <a:pt x="3279408" y="1481959"/>
                </a:cubicBezTo>
                <a:cubicBezTo>
                  <a:pt x="3293983" y="1460096"/>
                  <a:pt x="3312128" y="1440759"/>
                  <a:pt x="3326704" y="1418897"/>
                </a:cubicBezTo>
                <a:lnTo>
                  <a:pt x="3342470" y="1395249"/>
                </a:lnTo>
                <a:cubicBezTo>
                  <a:pt x="3347725" y="1379483"/>
                  <a:pt x="3349018" y="1361780"/>
                  <a:pt x="3358236" y="1347952"/>
                </a:cubicBezTo>
                <a:cubicBezTo>
                  <a:pt x="3372455" y="1326624"/>
                  <a:pt x="3379767" y="1317772"/>
                  <a:pt x="3389767" y="1292773"/>
                </a:cubicBezTo>
                <a:cubicBezTo>
                  <a:pt x="3395939" y="1277343"/>
                  <a:pt x="3405532" y="1245476"/>
                  <a:pt x="3405532" y="1245476"/>
                </a:cubicBezTo>
                <a:cubicBezTo>
                  <a:pt x="3402904" y="1219200"/>
                  <a:pt x="3401139" y="1192824"/>
                  <a:pt x="3397649" y="1166649"/>
                </a:cubicBezTo>
                <a:cubicBezTo>
                  <a:pt x="3395878" y="1153368"/>
                  <a:pt x="3391970" y="1140451"/>
                  <a:pt x="3389767" y="1127235"/>
                </a:cubicBezTo>
                <a:cubicBezTo>
                  <a:pt x="3386713" y="1108908"/>
                  <a:pt x="3384340" y="1090473"/>
                  <a:pt x="3381884" y="1072056"/>
                </a:cubicBezTo>
                <a:cubicBezTo>
                  <a:pt x="3371339" y="992970"/>
                  <a:pt x="3379813" y="1032242"/>
                  <a:pt x="3366118" y="977462"/>
                </a:cubicBezTo>
                <a:cubicBezTo>
                  <a:pt x="3363491" y="953814"/>
                  <a:pt x="3361381" y="930103"/>
                  <a:pt x="3358236" y="906518"/>
                </a:cubicBezTo>
                <a:cubicBezTo>
                  <a:pt x="3355384" y="885128"/>
                  <a:pt x="3347424" y="842099"/>
                  <a:pt x="3342470" y="819807"/>
                </a:cubicBezTo>
                <a:cubicBezTo>
                  <a:pt x="3334528" y="784069"/>
                  <a:pt x="3331921" y="780277"/>
                  <a:pt x="3318822" y="740980"/>
                </a:cubicBezTo>
                <a:lnTo>
                  <a:pt x="3318822" y="740980"/>
                </a:lnTo>
                <a:lnTo>
                  <a:pt x="3303056" y="677918"/>
                </a:lnTo>
                <a:cubicBezTo>
                  <a:pt x="3300428" y="667408"/>
                  <a:pt x="3298599" y="656665"/>
                  <a:pt x="3295173" y="646387"/>
                </a:cubicBezTo>
                <a:cubicBezTo>
                  <a:pt x="3292546" y="638504"/>
                  <a:pt x="3289574" y="630728"/>
                  <a:pt x="3287291" y="622738"/>
                </a:cubicBezTo>
                <a:cubicBezTo>
                  <a:pt x="3284315" y="612321"/>
                  <a:pt x="3282521" y="601584"/>
                  <a:pt x="3279408" y="591207"/>
                </a:cubicBezTo>
                <a:cubicBezTo>
                  <a:pt x="3274633" y="575290"/>
                  <a:pt x="3268897" y="559676"/>
                  <a:pt x="3263642" y="543911"/>
                </a:cubicBezTo>
                <a:cubicBezTo>
                  <a:pt x="3261014" y="536028"/>
                  <a:pt x="3257775" y="528323"/>
                  <a:pt x="3255760" y="520262"/>
                </a:cubicBezTo>
                <a:cubicBezTo>
                  <a:pt x="3253234" y="510158"/>
                  <a:pt x="3245649" y="476393"/>
                  <a:pt x="3239994" y="465083"/>
                </a:cubicBezTo>
                <a:cubicBezTo>
                  <a:pt x="3235757" y="456609"/>
                  <a:pt x="3228929" y="449660"/>
                  <a:pt x="3224229" y="441435"/>
                </a:cubicBezTo>
                <a:cubicBezTo>
                  <a:pt x="3175751" y="356599"/>
                  <a:pt x="3254064" y="478306"/>
                  <a:pt x="3176932" y="362607"/>
                </a:cubicBezTo>
                <a:cubicBezTo>
                  <a:pt x="3171677" y="354724"/>
                  <a:pt x="3167866" y="345658"/>
                  <a:pt x="3161167" y="338959"/>
                </a:cubicBezTo>
                <a:cubicBezTo>
                  <a:pt x="3153284" y="331076"/>
                  <a:pt x="3144655" y="323875"/>
                  <a:pt x="3137518" y="315311"/>
                </a:cubicBezTo>
                <a:cubicBezTo>
                  <a:pt x="3117179" y="290904"/>
                  <a:pt x="3126558" y="288338"/>
                  <a:pt x="3098104" y="268014"/>
                </a:cubicBezTo>
                <a:cubicBezTo>
                  <a:pt x="3088542" y="261184"/>
                  <a:pt x="3077083" y="257504"/>
                  <a:pt x="3066573" y="252249"/>
                </a:cubicBezTo>
                <a:cubicBezTo>
                  <a:pt x="3061318" y="244366"/>
                  <a:pt x="3057507" y="235299"/>
                  <a:pt x="3050808" y="228600"/>
                </a:cubicBezTo>
                <a:cubicBezTo>
                  <a:pt x="3036347" y="214139"/>
                  <a:pt x="3012111" y="207370"/>
                  <a:pt x="2995629" y="197069"/>
                </a:cubicBezTo>
                <a:cubicBezTo>
                  <a:pt x="2956814" y="172809"/>
                  <a:pt x="2969564" y="170173"/>
                  <a:pt x="2924684" y="149773"/>
                </a:cubicBezTo>
                <a:cubicBezTo>
                  <a:pt x="2909555" y="142896"/>
                  <a:pt x="2892251" y="141439"/>
                  <a:pt x="2877387" y="134007"/>
                </a:cubicBezTo>
                <a:cubicBezTo>
                  <a:pt x="2806279" y="98454"/>
                  <a:pt x="2894496" y="139712"/>
                  <a:pt x="2782794" y="102476"/>
                </a:cubicBezTo>
                <a:cubicBezTo>
                  <a:pt x="2760250" y="94961"/>
                  <a:pt x="2752367" y="91661"/>
                  <a:pt x="2727615" y="86711"/>
                </a:cubicBezTo>
                <a:cubicBezTo>
                  <a:pt x="2677491" y="76687"/>
                  <a:pt x="2665473" y="77958"/>
                  <a:pt x="2609373" y="70945"/>
                </a:cubicBezTo>
                <a:cubicBezTo>
                  <a:pt x="2487126" y="55664"/>
                  <a:pt x="2633384" y="68718"/>
                  <a:pt x="2443836" y="55180"/>
                </a:cubicBezTo>
                <a:cubicBezTo>
                  <a:pt x="2341915" y="38193"/>
                  <a:pt x="2454583" y="55453"/>
                  <a:pt x="2286180" y="39414"/>
                </a:cubicBezTo>
                <a:cubicBezTo>
                  <a:pt x="2267684" y="37652"/>
                  <a:pt x="2249522" y="33013"/>
                  <a:pt x="2231001" y="31531"/>
                </a:cubicBezTo>
                <a:cubicBezTo>
                  <a:pt x="2096611" y="20780"/>
                  <a:pt x="1898742" y="18768"/>
                  <a:pt x="1781684" y="15766"/>
                </a:cubicBezTo>
                <a:lnTo>
                  <a:pt x="1434842" y="0"/>
                </a:lnTo>
                <a:cubicBezTo>
                  <a:pt x="1271910" y="0"/>
                  <a:pt x="1109021" y="5255"/>
                  <a:pt x="946111" y="7883"/>
                </a:cubicBezTo>
                <a:lnTo>
                  <a:pt x="607153" y="23649"/>
                </a:lnTo>
                <a:cubicBezTo>
                  <a:pt x="444221" y="23649"/>
                  <a:pt x="281332" y="18394"/>
                  <a:pt x="118422" y="15766"/>
                </a:cubicBezTo>
                <a:cubicBezTo>
                  <a:pt x="105284" y="18394"/>
                  <a:pt x="90156" y="16217"/>
                  <a:pt x="79008" y="23649"/>
                </a:cubicBezTo>
                <a:cubicBezTo>
                  <a:pt x="72094" y="28258"/>
                  <a:pt x="77000" y="41422"/>
                  <a:pt x="71125" y="47297"/>
                </a:cubicBezTo>
                <a:cubicBezTo>
                  <a:pt x="65250" y="53172"/>
                  <a:pt x="54602" y="50905"/>
                  <a:pt x="47477" y="55180"/>
                </a:cubicBezTo>
                <a:cubicBezTo>
                  <a:pt x="41104" y="59004"/>
                  <a:pt x="29084" y="97221"/>
                  <a:pt x="23829" y="11035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7239000" y="4648200"/>
            <a:ext cx="381000" cy="228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352800" y="6019800"/>
            <a:ext cx="211051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Benchmark is used</a:t>
            </a:r>
          </a:p>
          <a:p>
            <a:r>
              <a:rPr lang="en-US" dirty="0" smtClean="0"/>
              <a:t>to evaluate software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85800" y="6096000"/>
            <a:ext cx="70326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Users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31" idx="3"/>
            <a:endCxn id="30" idx="1"/>
          </p:cNvCxnSpPr>
          <p:nvPr/>
        </p:nvCxnSpPr>
        <p:spPr>
          <a:xfrm>
            <a:off x="1389069" y="6280666"/>
            <a:ext cx="1963731" cy="62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1295400" y="3886200"/>
            <a:ext cx="23622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352800" y="1600200"/>
            <a:ext cx="199003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 for X</a:t>
            </a:r>
            <a:endParaRPr lang="en-US" dirty="0"/>
          </a:p>
        </p:txBody>
      </p:sp>
      <p:cxnSp>
        <p:nvCxnSpPr>
          <p:cNvPr id="39" name="Curved Connector 38"/>
          <p:cNvCxnSpPr/>
          <p:nvPr/>
        </p:nvCxnSpPr>
        <p:spPr>
          <a:xfrm rot="5400000" flipH="1" flipV="1">
            <a:off x="0" y="2667000"/>
            <a:ext cx="4114800" cy="27432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 rot="5400000">
            <a:off x="7620000" y="3352800"/>
            <a:ext cx="2362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Erika-Patrick Agent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Surrogate of combined knowledge of Erika and Patrick successfully transferred to agent.</a:t>
            </a:r>
          </a:p>
          <a:p>
            <a:r>
              <a:rPr lang="en-US" dirty="0" smtClean="0"/>
              <a:t>Transfer knowledge by programming.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design an artificial organism?</a:t>
            </a:r>
          </a:p>
          <a:p>
            <a:pPr lvl="1"/>
            <a:r>
              <a:rPr lang="en-US" dirty="0" smtClean="0"/>
              <a:t>Has a basic need: maximize life energy, money.</a:t>
            </a:r>
          </a:p>
          <a:p>
            <a:pPr lvl="1"/>
            <a:r>
              <a:rPr lang="en-US" dirty="0" smtClean="0"/>
              <a:t>Has a rhythm. Every round the same activity happens.</a:t>
            </a:r>
          </a:p>
          <a:p>
            <a:pPr lvl="1"/>
            <a:r>
              <a:rPr lang="en-US" dirty="0" smtClean="0"/>
              <a:t>Interacts with other agents by offering and buying challenges. Offering and buying a challenge might create a big win but it also makes the agent vulnerable to a loss. There is uncertainty when offering or buying a challenge.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hallenge = (belief, price)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Belief expresses a fact about problem solving domain X believed to be true.</a:t>
            </a:r>
          </a:p>
          <a:p>
            <a:pPr marL="742950" lvl="2" indent="-342900"/>
            <a:r>
              <a:rPr lang="en-US" dirty="0" smtClean="0"/>
              <a:t>Belief is result of experiments with problem solving algorithm.</a:t>
            </a:r>
          </a:p>
          <a:p>
            <a:pPr marL="742950" lvl="2" indent="-342900"/>
            <a:r>
              <a:rPr lang="en-US" dirty="0" smtClean="0"/>
              <a:t>If problem solving algorithm is not good (has bugs, is inefficient compared to others), the belief can be discounted by buyer/acceptor of challenge.</a:t>
            </a:r>
          </a:p>
          <a:p>
            <a:pPr marL="742950" lvl="2" indent="-342900"/>
            <a:r>
              <a:rPr lang="en-US" dirty="0" smtClean="0"/>
              <a:t>If belief is successfully discounted, the seller has to pay more than the initial price to buyer.</a:t>
            </a:r>
          </a:p>
          <a:p>
            <a:pPr marL="742950" lvl="2" indent="-342900"/>
            <a:r>
              <a:rPr lang="en-US" dirty="0" smtClean="0"/>
              <a:t>If belief is not discounted, the buyer lost the price he paid.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means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Agents should only buy a challenge whose belief they think they can discount.</a:t>
            </a:r>
          </a:p>
          <a:p>
            <a:r>
              <a:rPr lang="en-US" dirty="0" smtClean="0"/>
              <a:t>Agents should only offer a challenge if they can successfully support the belief against a buyer.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959D9-5160-48A5-B149-13A28EE3676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SD-F09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2798</TotalTime>
  <Words>774</Words>
  <Application>Microsoft Office PowerPoint</Application>
  <PresentationFormat>On-screen Show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Software Development using artificial markets of constructively egoistic agents</vt:lpstr>
      <vt:lpstr>Problem Solving Software for computationally hard problems: examples</vt:lpstr>
      <vt:lpstr>A new use of computers</vt:lpstr>
      <vt:lpstr>Traditional Approach</vt:lpstr>
      <vt:lpstr>Why Software Development through an artificial market?</vt:lpstr>
      <vt:lpstr>Erika-Patrick Agent</vt:lpstr>
      <vt:lpstr>Agent design</vt:lpstr>
      <vt:lpstr>Agent design</vt:lpstr>
      <vt:lpstr>Which means</vt:lpstr>
      <vt:lpstr>Beliefs</vt:lpstr>
      <vt:lpstr>Agents are constructively egoistic</vt:lpstr>
      <vt:lpstr>SCG(X)</vt:lpstr>
      <vt:lpstr>More beliefs</vt:lpstr>
      <vt:lpstr>More beliefs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SD-AM</dc:title>
  <dc:creator>Karl Lieberherr</dc:creator>
  <cp:lastModifiedBy>lieber</cp:lastModifiedBy>
  <cp:revision>5</cp:revision>
  <dcterms:created xsi:type="dcterms:W3CDTF">2009-09-09T20:19:49Z</dcterms:created>
  <dcterms:modified xsi:type="dcterms:W3CDTF">2009-09-11T19:06:14Z</dcterms:modified>
</cp:coreProperties>
</file>