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1"/>
  </p:notesMasterIdLst>
  <p:sldIdLst>
    <p:sldId id="256" r:id="rId2"/>
    <p:sldId id="312" r:id="rId3"/>
    <p:sldId id="313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4" r:id="rId12"/>
    <p:sldId id="275" r:id="rId13"/>
    <p:sldId id="276" r:id="rId14"/>
    <p:sldId id="277" r:id="rId15"/>
    <p:sldId id="278" r:id="rId16"/>
    <p:sldId id="323" r:id="rId17"/>
    <p:sldId id="324" r:id="rId18"/>
    <p:sldId id="325" r:id="rId19"/>
    <p:sldId id="280" r:id="rId20"/>
    <p:sldId id="279" r:id="rId21"/>
    <p:sldId id="315" r:id="rId22"/>
    <p:sldId id="316" r:id="rId23"/>
    <p:sldId id="319" r:id="rId24"/>
    <p:sldId id="320" r:id="rId25"/>
    <p:sldId id="321" r:id="rId26"/>
    <p:sldId id="322" r:id="rId27"/>
    <p:sldId id="326" r:id="rId28"/>
    <p:sldId id="283" r:id="rId29"/>
    <p:sldId id="295" r:id="rId30"/>
    <p:sldId id="311" r:id="rId31"/>
    <p:sldId id="281" r:id="rId32"/>
    <p:sldId id="282" r:id="rId33"/>
    <p:sldId id="308" r:id="rId34"/>
    <p:sldId id="310" r:id="rId35"/>
    <p:sldId id="284" r:id="rId36"/>
    <p:sldId id="296" r:id="rId37"/>
    <p:sldId id="297" r:id="rId38"/>
    <p:sldId id="298" r:id="rId39"/>
    <p:sldId id="299" r:id="rId40"/>
    <p:sldId id="304" r:id="rId41"/>
    <p:sldId id="300" r:id="rId42"/>
    <p:sldId id="301" r:id="rId43"/>
    <p:sldId id="302" r:id="rId44"/>
    <p:sldId id="303" r:id="rId45"/>
    <p:sldId id="305" r:id="rId46"/>
    <p:sldId id="306" r:id="rId47"/>
    <p:sldId id="307" r:id="rId48"/>
    <p:sldId id="285" r:id="rId49"/>
    <p:sldId id="286" r:id="rId50"/>
    <p:sldId id="287" r:id="rId51"/>
    <p:sldId id="288" r:id="rId52"/>
    <p:sldId id="289" r:id="rId53"/>
    <p:sldId id="291" r:id="rId54"/>
    <p:sldId id="292" r:id="rId55"/>
    <p:sldId id="293" r:id="rId56"/>
    <p:sldId id="294" r:id="rId57"/>
    <p:sldId id="257" r:id="rId58"/>
    <p:sldId id="261" r:id="rId59"/>
    <p:sldId id="258" r:id="rId60"/>
    <p:sldId id="260" r:id="rId61"/>
    <p:sldId id="259" r:id="rId62"/>
    <p:sldId id="262" r:id="rId63"/>
    <p:sldId id="264" r:id="rId64"/>
    <p:sldId id="265" r:id="rId65"/>
    <p:sldId id="333" r:id="rId66"/>
    <p:sldId id="330" r:id="rId67"/>
    <p:sldId id="331" r:id="rId68"/>
    <p:sldId id="332" r:id="rId69"/>
    <p:sldId id="327" r:id="rId70"/>
    <p:sldId id="328" r:id="rId71"/>
    <p:sldId id="329" r:id="rId72"/>
    <p:sldId id="334" r:id="rId73"/>
    <p:sldId id="336" r:id="rId74"/>
    <p:sldId id="338" r:id="rId75"/>
    <p:sldId id="337" r:id="rId76"/>
    <p:sldId id="339" r:id="rId77"/>
    <p:sldId id="263" r:id="rId78"/>
    <p:sldId id="314" r:id="rId79"/>
    <p:sldId id="273" r:id="rId80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029" autoAdjust="0"/>
  </p:normalViewPr>
  <p:slideViewPr>
    <p:cSldViewPr>
      <p:cViewPr varScale="1">
        <p:scale>
          <a:sx n="78" d="100"/>
          <a:sy n="78" d="100"/>
        </p:scale>
        <p:origin x="15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presProps" Target="presProp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6014D4FD-01C0-47DC-9B04-94AC29B34374}" type="datetimeFigureOut">
              <a:rPr lang="en-US" smtClean="0"/>
              <a:t>1/6/2014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50963" y="1162050"/>
            <a:ext cx="4179887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73892"/>
            <a:ext cx="5505450" cy="3660458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41699993-A59C-482A-8FCC-6BF03DC2E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726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99993-A59C-482A-8FCC-6BF03DC2ED9C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176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99993-A59C-482A-8FCC-6BF03DC2ED9C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3452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99993-A59C-482A-8FCC-6BF03DC2ED9C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604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27FF8-B6DF-42B6-AD43-833D4AB0C6A6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0CE543-792C-4E20-9BEA-5DC3ACFD8B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587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3E3C4-ECD3-40CF-9B33-1AE13098E556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0D3896-0E4F-4BD1-9CD5-B5AB473FF0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211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B91D5-635A-427B-9B91-96B313F46A6D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CDACFC-5478-4ED9-9748-B29DD18044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74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02028-9562-4E7C-B737-952B0D47FF9A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55A5E9-4188-473B-829D-68C862B6B2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323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00517-C40E-4F64-85E9-CB4AD8AB428A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9BE0AE-AE23-4B72-9B60-CD64BDF97E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382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36A4C-50F1-44BE-8E03-AE3780CC9EB6}" type="datetime1">
              <a:rPr lang="en-US" smtClean="0"/>
              <a:t>1/6/2014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02B6F0-0E9B-4C94-996E-02363A536C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801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B0133-BCB7-4486-8224-ACA6B63026CD}" type="datetime1">
              <a:rPr lang="en-US" smtClean="0"/>
              <a:t>1/6/2014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4CCE92-BCFB-41F0-87D3-9261161876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68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F1B8D-42FE-45B2-8B65-0B0B424F9DFC}" type="datetime1">
              <a:rPr lang="en-US" smtClean="0"/>
              <a:t>1/6/2014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46041F-BEB8-431D-B01B-4538DB74AA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076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C9E3A-E1A2-41C7-A33E-5676EE9BC58E}" type="datetime1">
              <a:rPr lang="en-US" smtClean="0"/>
              <a:t>1/6/2014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AB6BA-BCD4-4C53-896B-F2E6BCAF79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527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FB27F-2CA6-4F62-8C05-0EC932515C93}" type="datetime1">
              <a:rPr lang="en-US" smtClean="0"/>
              <a:t>1/6/2014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1BCF4C-805D-4DCD-B054-388DB832FF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645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C3D9A-7745-4BB6-B89C-91D0B5A3FDD0}" type="datetime1">
              <a:rPr lang="en-US" smtClean="0"/>
              <a:t>1/6/2014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F55691-67FD-41EB-A01F-BE73A33865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662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15B74A-02B7-439C-9F5D-D8D19B2521F0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6800E12-8289-4B03-9356-BA2630C509D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6.png"/><Relationship Id="rId7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Debates / Socratic Method</a:t>
            </a:r>
            <a:br>
              <a:rPr lang="en-US" altLang="en-US" dirty="0" smtClean="0"/>
            </a:br>
            <a:r>
              <a:rPr lang="en-US" altLang="en-US" dirty="0" smtClean="0"/>
              <a:t>for Computational Problems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Karl Lieberherr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Based on Ahmed </a:t>
            </a:r>
            <a:r>
              <a:rPr lang="en-US" dirty="0" err="1" smtClean="0"/>
              <a:t>Abdelmeged’s</a:t>
            </a:r>
            <a:r>
              <a:rPr lang="en-US" dirty="0" smtClean="0"/>
              <a:t> Dissertation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F9E14A-D2D9-4D64-A082-D701BFAE5AF5}" type="datetime1">
              <a:rPr lang="en-US" smtClean="0"/>
              <a:t>1/6/2014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E543-792C-4E20-9BEA-5DC3ACFD8B7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419600" y="1219200"/>
            <a:ext cx="11465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mtClean="0"/>
              <a:t>Version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Existential Quantifier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Exists x: P(x)</a:t>
            </a:r>
          </a:p>
          <a:p>
            <a:r>
              <a:rPr lang="en-US" dirty="0" smtClean="0"/>
              <a:t>Existential quantifier and connective or.</a:t>
            </a:r>
          </a:p>
          <a:p>
            <a:pPr lvl="1"/>
            <a:r>
              <a:rPr lang="en-US" dirty="0" smtClean="0"/>
              <a:t>Exists x: P(x)</a:t>
            </a:r>
          </a:p>
          <a:p>
            <a:pPr lvl="1"/>
            <a:r>
              <a:rPr lang="en-US" dirty="0" smtClean="0"/>
              <a:t>P(c1) or P(c2) or P(c3) or (Pc4) (if the domain of x only contains 4 elements)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E4531F-A33A-4D2E-B240-784D6F4B0830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46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 of Quantifiers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positions of the same type of consecutive quantifiers can be switched.</a:t>
            </a:r>
          </a:p>
          <a:p>
            <a:r>
              <a:rPr lang="en-US" dirty="0" smtClean="0"/>
              <a:t>The positions of different types of quantifiers can not be switched.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066DB7-EE38-4968-BAF8-AB137F53CFC1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7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Well-Formed Formulas (</a:t>
            </a:r>
            <a:r>
              <a:rPr lang="en-US" dirty="0" err="1" smtClean="0"/>
              <a:t>wffs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Syntax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Important for game definition.</a:t>
            </a:r>
          </a:p>
          <a:p>
            <a:r>
              <a:rPr lang="en-US" dirty="0" smtClean="0"/>
              <a:t>We consider logical formulas which are interpreted in some structure defined by a signature.</a:t>
            </a:r>
          </a:p>
          <a:p>
            <a:r>
              <a:rPr lang="en-US" dirty="0" smtClean="0"/>
              <a:t>The signature specifies the constant symbols, relation symbols and function symbols.</a:t>
            </a:r>
          </a:p>
          <a:p>
            <a:r>
              <a:rPr lang="en-US" dirty="0" smtClean="0"/>
              <a:t>We think of a structure as a set of classes with methods (defining the functions and relations).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4431CA-3EEA-4A2D-BF9B-50FAB32009D9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07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variable is a term.</a:t>
            </a:r>
          </a:p>
          <a:p>
            <a:r>
              <a:rPr lang="en-US" dirty="0" smtClean="0"/>
              <a:t>Any constant symbol from the signature is a term.</a:t>
            </a:r>
          </a:p>
          <a:p>
            <a:r>
              <a:rPr lang="en-US" dirty="0" smtClean="0"/>
              <a:t>An expression of the form f(t1, … ,</a:t>
            </a:r>
            <a:r>
              <a:rPr lang="en-US" dirty="0" err="1" smtClean="0"/>
              <a:t>tn</a:t>
            </a:r>
            <a:r>
              <a:rPr lang="en-US" dirty="0" smtClean="0"/>
              <a:t>), where f is an n-</a:t>
            </a:r>
            <a:r>
              <a:rPr lang="en-US" dirty="0" err="1" smtClean="0"/>
              <a:t>ary</a:t>
            </a:r>
            <a:r>
              <a:rPr lang="en-US" dirty="0" smtClean="0"/>
              <a:t> function symbol, and t1, … ,</a:t>
            </a:r>
            <a:r>
              <a:rPr lang="en-US" dirty="0" err="1" smtClean="0"/>
              <a:t>tn</a:t>
            </a:r>
            <a:r>
              <a:rPr lang="en-US" dirty="0" smtClean="0"/>
              <a:t> are terms, is again a term.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E0FCC5-5FDF-4505-84B8-22A173CD3E73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1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Formulas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t1 and t2 are terms then t1=t2 is an atomic formula.</a:t>
            </a:r>
          </a:p>
          <a:p>
            <a:r>
              <a:rPr lang="en-US" dirty="0" smtClean="0"/>
              <a:t>If R is an n-</a:t>
            </a:r>
            <a:r>
              <a:rPr lang="en-US" dirty="0" err="1" smtClean="0"/>
              <a:t>ary</a:t>
            </a:r>
            <a:r>
              <a:rPr lang="en-US" dirty="0" smtClean="0"/>
              <a:t> relation symbol, and t1, … ,</a:t>
            </a:r>
            <a:r>
              <a:rPr lang="en-US" dirty="0" err="1" smtClean="0"/>
              <a:t>tn</a:t>
            </a:r>
            <a:r>
              <a:rPr lang="en-US" dirty="0" smtClean="0"/>
              <a:t> are terms, then R(t1, … ,</a:t>
            </a:r>
            <a:r>
              <a:rPr lang="en-US" dirty="0" err="1" smtClean="0"/>
              <a:t>tn</a:t>
            </a:r>
            <a:r>
              <a:rPr lang="en-US" dirty="0" smtClean="0"/>
              <a:t>) is an atomic formula..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D7C266-087F-4D02-BD99-A6AA5A231571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02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Formulas</a:t>
            </a:r>
            <a:br>
              <a:rPr lang="en-US" dirty="0" smtClean="0"/>
            </a:br>
            <a:r>
              <a:rPr lang="en-US" dirty="0" smtClean="0"/>
              <a:t>(well-formed formulas)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set of formulas is defined to be the smallest set containing the set of atomic formulas such that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!</a:t>
            </a:r>
            <a:r>
              <a:rPr lang="en-US" dirty="0"/>
              <a:t> φ</a:t>
            </a:r>
            <a:r>
              <a:rPr lang="en-US" dirty="0" smtClean="0"/>
              <a:t> is a formula when </a:t>
            </a:r>
            <a:r>
              <a:rPr lang="en-US" dirty="0"/>
              <a:t>φ</a:t>
            </a:r>
            <a:r>
              <a:rPr lang="en-US" dirty="0" smtClean="0"/>
              <a:t> is a formula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(φ and </a:t>
            </a:r>
            <a:r>
              <a:rPr lang="el-GR" dirty="0" smtClean="0"/>
              <a:t>ψ</a:t>
            </a:r>
            <a:r>
              <a:rPr lang="en-US" dirty="0" smtClean="0"/>
              <a:t>) and (</a:t>
            </a:r>
            <a:r>
              <a:rPr lang="en-US" dirty="0"/>
              <a:t>φ </a:t>
            </a:r>
            <a:r>
              <a:rPr lang="en-US" dirty="0" smtClean="0"/>
              <a:t>or </a:t>
            </a:r>
            <a:r>
              <a:rPr lang="el-GR" dirty="0" smtClean="0"/>
              <a:t>ψ</a:t>
            </a:r>
            <a:r>
              <a:rPr lang="en-US" dirty="0"/>
              <a:t>) </a:t>
            </a:r>
            <a:r>
              <a:rPr lang="en-US" dirty="0" smtClean="0"/>
              <a:t>are formulas when </a:t>
            </a:r>
            <a:r>
              <a:rPr lang="en-US" dirty="0"/>
              <a:t>φ and </a:t>
            </a:r>
            <a:r>
              <a:rPr lang="el-GR" dirty="0" smtClean="0"/>
              <a:t>ψ</a:t>
            </a:r>
            <a:r>
              <a:rPr lang="en-US" dirty="0" smtClean="0"/>
              <a:t> are formulas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(Exists x φ) </a:t>
            </a:r>
            <a:r>
              <a:rPr lang="en-US" dirty="0"/>
              <a:t>is a formula when </a:t>
            </a:r>
            <a:r>
              <a:rPr lang="en-US" dirty="0" smtClean="0"/>
              <a:t>x is a variable and φ </a:t>
            </a:r>
            <a:r>
              <a:rPr lang="en-US" dirty="0"/>
              <a:t>is a </a:t>
            </a:r>
            <a:r>
              <a:rPr lang="en-US" dirty="0" smtClean="0"/>
              <a:t>formula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(</a:t>
            </a:r>
            <a:r>
              <a:rPr lang="en-US" dirty="0" err="1" smtClean="0"/>
              <a:t>ForAll</a:t>
            </a:r>
            <a:r>
              <a:rPr lang="en-US" dirty="0" smtClean="0"/>
              <a:t> x </a:t>
            </a:r>
            <a:r>
              <a:rPr lang="en-US" dirty="0"/>
              <a:t>φ) is a formula when x is a variable and φ is a formula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14DC22-A30C-4D1F-A6E5-DEED0124EE74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88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ea typeface="Apple Symbols"/>
                <a:cs typeface="Apple Symbols"/>
              </a:rPr>
              <a:t>Claim⟨φ</a:t>
            </a:r>
            <a:r>
              <a:rPr lang="en-US" dirty="0">
                <a:ea typeface="Apple Symbols"/>
                <a:cs typeface="Apple Symbols"/>
              </a:rPr>
              <a:t>, A⟩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ea typeface="Apple Symbols"/>
                <a:cs typeface="Apple Symbols"/>
              </a:rPr>
              <a:t>φ</a:t>
            </a:r>
            <a:r>
              <a:rPr lang="en-US" dirty="0" smtClean="0">
                <a:ea typeface="Apple Symbols"/>
                <a:cs typeface="Apple Symbols"/>
              </a:rPr>
              <a:t> is a well-formed formula.</a:t>
            </a:r>
          </a:p>
          <a:p>
            <a:r>
              <a:rPr lang="en-US" dirty="0" smtClean="0"/>
              <a:t>A is a structure, often consisting of several substructures. Think of A as a collection of data types that are needed to define the claim.</a:t>
            </a:r>
          </a:p>
          <a:p>
            <a:pPr lvl="1"/>
            <a:r>
              <a:rPr lang="el-GR" dirty="0">
                <a:ea typeface="Apple Symbols"/>
                <a:cs typeface="Apple Symbols"/>
              </a:rPr>
              <a:t>φ</a:t>
            </a:r>
            <a:r>
              <a:rPr lang="en-US" dirty="0">
                <a:ea typeface="Apple Symbols"/>
                <a:cs typeface="Apple Symbols"/>
              </a:rPr>
              <a:t> </a:t>
            </a:r>
            <a:r>
              <a:rPr lang="en-US" dirty="0" smtClean="0">
                <a:ea typeface="Apple Symbols"/>
                <a:cs typeface="Apple Symbols"/>
              </a:rPr>
              <a:t>refers to the functions defined in those data types.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0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17638"/>
                <a:ext cx="8229600" cy="4525963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𝑁𝑎𝑡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: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&gt;5 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This claim uses the structure called Nat (natural numbers: 0, 1, 2, ….).</a:t>
                </a:r>
              </a:p>
              <a:p>
                <a:r>
                  <a:rPr lang="en-US" dirty="0" smtClean="0"/>
                  <a:t>Various functions are defined for natural numbers, like addition and comparison.</a:t>
                </a:r>
              </a:p>
              <a:p>
                <a:r>
                  <a:rPr lang="en-US" dirty="0" smtClean="0"/>
                  <a:t>If we use Java, we define Nat by reusing Integer and allowing only 0 and positive integers.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17638"/>
                <a:ext cx="8229600" cy="4525963"/>
              </a:xfrm>
              <a:blipFill rotWithShape="0">
                <a:blip r:embed="rId2"/>
                <a:stretch>
                  <a:fillRect l="-1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18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is very important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is defined in your favorite programming language.</a:t>
            </a:r>
          </a:p>
          <a:p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 smtClean="0"/>
              <a:t> may consist of complex programs.</a:t>
            </a:r>
          </a:p>
          <a:p>
            <a:r>
              <a:rPr lang="en-US" dirty="0" smtClean="0"/>
              <a:t>The sentence </a:t>
            </a:r>
            <a:r>
              <a:rPr lang="en-US" dirty="0" smtClean="0">
                <a:ea typeface="Apple Symbols"/>
                <a:cs typeface="Apple Symbols"/>
              </a:rPr>
              <a:t>φ in </a:t>
            </a:r>
            <a:r>
              <a:rPr lang="en-US" dirty="0" err="1" smtClean="0">
                <a:ea typeface="Apple Symbols"/>
                <a:cs typeface="Apple Symbols"/>
              </a:rPr>
              <a:t>claim⟨φ</a:t>
            </a:r>
            <a:r>
              <a:rPr lang="en-US" dirty="0">
                <a:ea typeface="Apple Symbols"/>
                <a:cs typeface="Apple Symbols"/>
              </a:rPr>
              <a:t>, </a:t>
            </a:r>
            <a:r>
              <a:rPr lang="en-US" dirty="0">
                <a:solidFill>
                  <a:srgbClr val="FF0000"/>
                </a:solidFill>
                <a:ea typeface="Apple Symbols"/>
                <a:cs typeface="Apple Symbols"/>
              </a:rPr>
              <a:t>A</a:t>
            </a:r>
            <a:r>
              <a:rPr lang="en-US" dirty="0">
                <a:ea typeface="Apple Symbols"/>
                <a:cs typeface="Apple Symbols"/>
              </a:rPr>
              <a:t>⟩ </a:t>
            </a:r>
            <a:r>
              <a:rPr lang="en-US" dirty="0" smtClean="0">
                <a:ea typeface="Apple Symbols"/>
                <a:cs typeface="Apple Symbols"/>
              </a:rPr>
              <a:t>is interpreted in (or uses) structure </a:t>
            </a:r>
            <a:r>
              <a:rPr lang="en-US" dirty="0" smtClean="0">
                <a:solidFill>
                  <a:srgbClr val="FF0000"/>
                </a:solidFill>
                <a:ea typeface="Apple Symbols"/>
                <a:cs typeface="Apple Symbols"/>
              </a:rPr>
              <a:t>A</a:t>
            </a:r>
            <a:r>
              <a:rPr lang="en-US" dirty="0" smtClean="0">
                <a:ea typeface="Apple Symbols"/>
                <a:cs typeface="Apple Symbols"/>
              </a:rPr>
              <a:t>.</a:t>
            </a:r>
          </a:p>
          <a:p>
            <a:r>
              <a:rPr lang="en-US" dirty="0" smtClean="0"/>
              <a:t>We use quantifiers only to express the requirements in a </a:t>
            </a:r>
          </a:p>
          <a:p>
            <a:pPr lvl="1"/>
            <a:r>
              <a:rPr lang="en-US" dirty="0" smtClean="0"/>
              <a:t>Clean, correct way</a:t>
            </a:r>
          </a:p>
          <a:p>
            <a:pPr lvl="1"/>
            <a:r>
              <a:rPr lang="en-US" dirty="0" smtClean="0"/>
              <a:t>Get interesting debates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11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83B519E9-F33A-4295-980D-6081DBCCE725}" type="slidenum">
              <a:rPr lang="en-US">
                <a:solidFill>
                  <a:srgbClr val="898989"/>
                </a:solidFill>
                <a:latin typeface="Calibri" panose="020F0502020204030204" pitchFamily="34" charset="0"/>
              </a:rPr>
              <a:pPr algn="l" eaLnBrk="1" hangingPunct="1"/>
              <a:t>19</a:t>
            </a:fld>
            <a:endParaRPr 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Semantic </a:t>
            </a:r>
            <a:r>
              <a:rPr lang="en-US" dirty="0"/>
              <a:t>Games (SGs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for interpreted formulas</a:t>
            </a:r>
            <a:endParaRPr lang="en-US" dirty="0"/>
          </a:p>
        </p:txBody>
      </p:sp>
      <p:sp>
        <p:nvSpPr>
          <p:cNvPr id="8499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23888" eaLnBrk="1" hangingPunct="1"/>
            <a:r>
              <a:rPr lang="en-US" dirty="0" smtClean="0">
                <a:ea typeface="Apple Symbols"/>
                <a:cs typeface="Apple Symbols"/>
              </a:rPr>
              <a:t>A semantic game for a given </a:t>
            </a:r>
            <a:r>
              <a:rPr lang="en-US" dirty="0" err="1" smtClean="0">
                <a:ea typeface="Apple Symbols"/>
                <a:cs typeface="Apple Symbols"/>
              </a:rPr>
              <a:t>claim⟨φ</a:t>
            </a:r>
            <a:r>
              <a:rPr lang="en-US" dirty="0" smtClean="0">
                <a:ea typeface="Apple Symbols"/>
                <a:cs typeface="Apple Symbols"/>
              </a:rPr>
              <a:t>, A⟩ is a game played by a verifier and a falsifier, denoted SG(⟨φ, A⟩, verifier, falsifier), such that:</a:t>
            </a:r>
            <a:endParaRPr lang="en-US" dirty="0" smtClean="0"/>
          </a:p>
          <a:p>
            <a:pPr marL="936625" lvl="1" eaLnBrk="1" hangingPunct="1"/>
            <a:r>
              <a:rPr lang="en-US" dirty="0" smtClean="0">
                <a:ea typeface="Lucida Grande"/>
                <a:cs typeface="Lucida Grande"/>
              </a:rPr>
              <a:t>A |= φ</a:t>
            </a:r>
            <a:r>
              <a:rPr lang="en-US" dirty="0" smtClean="0"/>
              <a:t> &lt;=&gt; the verifier has a winning strategy for </a:t>
            </a:r>
            <a:r>
              <a:rPr lang="en-US" dirty="0" smtClean="0">
                <a:ea typeface="Lucida Grande"/>
                <a:cs typeface="Lucida Grande"/>
              </a:rPr>
              <a:t>φ</a:t>
            </a:r>
            <a:r>
              <a:rPr lang="en-US" dirty="0" smtClean="0"/>
              <a:t>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219200" y="6300851"/>
            <a:ext cx="2133600" cy="365125"/>
          </a:xfrm>
        </p:spPr>
        <p:txBody>
          <a:bodyPr/>
          <a:lstStyle/>
          <a:p>
            <a:pPr>
              <a:defRPr/>
            </a:pPr>
            <a:fld id="{95F08F57-A894-4FE1-BDFF-C16C91D09BDB}" type="datetime1">
              <a:rPr lang="en-US" smtClean="0"/>
              <a:t>1/6/2014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4372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Defining interpreted logical formulas</a:t>
            </a:r>
          </a:p>
          <a:p>
            <a:r>
              <a:rPr lang="en-US" dirty="0" smtClean="0"/>
              <a:t>Defining semantic games for interpreted logical formulas</a:t>
            </a:r>
          </a:p>
          <a:p>
            <a:r>
              <a:rPr lang="en-US" dirty="0" smtClean="0"/>
              <a:t>Examples, including deriving a simple algorithm involving numbers.</a:t>
            </a:r>
          </a:p>
          <a:p>
            <a:r>
              <a:rPr lang="en-US" dirty="0" smtClean="0"/>
              <a:t>Evaluation of semantic games</a:t>
            </a:r>
          </a:p>
          <a:p>
            <a:pPr lvl="1"/>
            <a:r>
              <a:rPr lang="en-US" dirty="0" smtClean="0"/>
              <a:t>Debate graph</a:t>
            </a:r>
          </a:p>
          <a:p>
            <a:pPr lvl="1"/>
            <a:r>
              <a:rPr lang="en-US" dirty="0" smtClean="0"/>
              <a:t>Merit graph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87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B12484DF-5F7C-4523-A2CD-43F5D436198E}" type="slidenum">
              <a:rPr lang="en-US">
                <a:solidFill>
                  <a:srgbClr val="000000"/>
                </a:solidFill>
                <a:latin typeface="Calibri" panose="020F0502020204030204" pitchFamily="34" charset="0"/>
              </a:rPr>
              <a:pPr algn="l" eaLnBrk="1" hangingPunct="1"/>
              <a:t>20</a:t>
            </a:fld>
            <a:endParaRPr 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75779" name="Picture 2" descr="D:\talks\summer2013\for-karl\proposal-images\Proposal-presentation.015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533400"/>
            <a:ext cx="8432800" cy="6324600"/>
          </a:xfr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B98FCB-838C-4A9A-84B3-845374E96986}" type="datetime1">
              <a:rPr lang="en-US" smtClean="0"/>
              <a:t>1/6/2014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6392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Rule-based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input to this algorithm is a logical sentence and two players, one playing the verifier role and the other the falsifier role. The players assign values to variables and choose from </a:t>
            </a:r>
            <a:r>
              <a:rPr lang="en-US" dirty="0" err="1" smtClean="0"/>
              <a:t>subexpressions</a:t>
            </a:r>
            <a:r>
              <a:rPr lang="en-US" dirty="0"/>
              <a:t> </a:t>
            </a:r>
            <a:r>
              <a:rPr lang="en-US" dirty="0" smtClean="0"/>
              <a:t>for “and” and “or”</a:t>
            </a:r>
          </a:p>
          <a:p>
            <a:r>
              <a:rPr lang="en-US" dirty="0" smtClean="0"/>
              <a:t>The output is one of the players: the winner.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5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Algorithmic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Imperative</a:t>
            </a:r>
          </a:p>
          <a:p>
            <a:r>
              <a:rPr lang="en-US" dirty="0" smtClean="0"/>
              <a:t>Functional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Rule-based</a:t>
            </a:r>
          </a:p>
          <a:p>
            <a:r>
              <a:rPr lang="en-US" dirty="0" smtClean="0"/>
              <a:t>Special-purpose (not Turing complete): decision-trees, finite state machines, etc.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1/6/2014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274638"/>
            <a:ext cx="7520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Most of the time we use imperative languages for expressing algorithms.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09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Rules &amp;</a:t>
            </a:r>
            <a:r>
              <a:rPr lang="en-US" dirty="0" smtClean="0"/>
              <a:t>Examples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2667000"/>
                <a:ext cx="8229600" cy="4525963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𝑁𝑎𝑡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: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&gt;5 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Falsifier goes first, providing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dirty="0" smtClean="0"/>
                  <a:t>4.</a:t>
                </a:r>
              </a:p>
              <a:p>
                <a:pPr marL="0" indent="0">
                  <a:buNone/>
                </a:pPr>
                <a:r>
                  <a:rPr lang="en-US" dirty="0" smtClean="0"/>
                  <a:t>Next Game: </a:t>
                </a:r>
                <a:r>
                  <a:rPr lang="en-US" dirty="0"/>
                  <a:t>4</a:t>
                </a:r>
                <a:r>
                  <a:rPr lang="en-US" dirty="0" smtClean="0"/>
                  <a:t>&gt;5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F</a:t>
                </a:r>
                <a:r>
                  <a:rPr lang="en-US" dirty="0" smtClean="0"/>
                  <a:t>alse. </a:t>
                </a: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Falsifier wins.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2667000"/>
                <a:ext cx="8229600" cy="4525963"/>
              </a:xfrm>
              <a:blipFill rotWithShape="0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6" name="Picture 2" descr="D:\talks\summer2013\for-karl\proposal-images\Proposal-presentation.015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1" t="24095" r="-1651" b="57833"/>
          <a:stretch/>
        </p:blipFill>
        <p:spPr bwMode="auto">
          <a:xfrm>
            <a:off x="367792" y="1314324"/>
            <a:ext cx="843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419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Rules &amp;</a:t>
            </a:r>
            <a:r>
              <a:rPr lang="en-US" dirty="0" smtClean="0"/>
              <a:t>Examples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2667000"/>
                <a:ext cx="8229600" cy="4525963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3&gt;2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𝑎𝑛𝑑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5&lt;4</m:t>
                        </m:r>
                      </m:e>
                    </m:d>
                  </m:oMath>
                </a14:m>
                <a:endParaRPr lang="en-US" sz="28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sz="2800" dirty="0" smtClean="0"/>
                  <a:t>Falsifier goes first, attacking either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3&gt;2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𝑜𝑟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(5&lt;4)</m:t>
                    </m:r>
                  </m:oMath>
                </a14:m>
                <a:r>
                  <a:rPr lang="en-US" sz="2800" dirty="0" smtClean="0"/>
                  <a:t>. Falsifier attacks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5&lt;4</m:t>
                        </m:r>
                      </m:e>
                    </m:d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in</m:t>
                    </m:r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this</m:t>
                    </m:r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case</m:t>
                    </m:r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 smtClean="0"/>
              </a:p>
              <a:p>
                <a:pPr marL="0" indent="0">
                  <a:buNone/>
                </a:pPr>
                <a:r>
                  <a:rPr lang="en-US" sz="2800" dirty="0" smtClean="0"/>
                  <a:t>Next Game: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5&lt;4</m:t>
                    </m:r>
                  </m:oMath>
                </a14:m>
                <a:endParaRPr lang="en-US" sz="2800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sz="2800" dirty="0" smtClean="0"/>
                  <a:t>False. </a:t>
                </a:r>
                <a:endParaRPr lang="en-US" sz="2800" dirty="0" smtClean="0"/>
              </a:p>
              <a:p>
                <a:pPr marL="0" indent="0">
                  <a:buNone/>
                </a:pPr>
                <a:endParaRPr lang="en-US" sz="2800" dirty="0"/>
              </a:p>
              <a:p>
                <a:pPr marL="0" indent="0">
                  <a:buNone/>
                </a:pPr>
                <a:r>
                  <a:rPr lang="en-US" sz="2800" dirty="0" smtClean="0"/>
                  <a:t>Falsifier wins.</a:t>
                </a:r>
                <a:endParaRPr lang="en-US" sz="28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2667000"/>
                <a:ext cx="8229600" cy="4525963"/>
              </a:xfrm>
              <a:blipFill rotWithShape="0">
                <a:blip r:embed="rId2"/>
                <a:stretch>
                  <a:fillRect l="-1481" r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6" name="Picture 2" descr="D:\talks\summer2013\for-karl\proposal-images\Proposal-presentation.015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1" t="24095" r="-1651" b="57833"/>
          <a:stretch/>
        </p:blipFill>
        <p:spPr bwMode="auto">
          <a:xfrm>
            <a:off x="367792" y="1314324"/>
            <a:ext cx="843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D:\talks\summer2013\for-karl\proposal-images\Proposal-presentation.015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1" t="41314" r="-1651" b="50253"/>
          <a:stretch/>
        </p:blipFill>
        <p:spPr bwMode="auto">
          <a:xfrm>
            <a:off x="367792" y="1892970"/>
            <a:ext cx="8432800" cy="533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139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Rules &amp;</a:t>
            </a:r>
            <a:r>
              <a:rPr lang="en-US" dirty="0" smtClean="0"/>
              <a:t>Examples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2667000"/>
                <a:ext cx="8229600" cy="4525963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∃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𝑁𝑎𝑡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&gt;5</m:t>
                    </m:r>
                  </m:oMath>
                </a14:m>
                <a:endParaRPr lang="en-US" sz="28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sz="2800" dirty="0" smtClean="0"/>
                  <a:t>Verifier goes first, providing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=6</m:t>
                    </m:r>
                  </m:oMath>
                </a14:m>
                <a:endParaRPr lang="en-US" sz="2800" dirty="0" smtClean="0"/>
              </a:p>
              <a:p>
                <a:pPr marL="0" indent="0">
                  <a:buNone/>
                </a:pPr>
                <a:r>
                  <a:rPr lang="en-US" sz="2800" dirty="0" smtClean="0"/>
                  <a:t>Next </a:t>
                </a:r>
                <a:r>
                  <a:rPr lang="en-US" sz="2800" dirty="0" smtClean="0"/>
                  <a:t>Game:  </a:t>
                </a:r>
                <a:r>
                  <a:rPr lang="en-US" sz="2800" dirty="0" smtClean="0"/>
                  <a:t>6</a:t>
                </a:r>
                <a:r>
                  <a:rPr lang="en-US" sz="2800" dirty="0" smtClean="0"/>
                  <a:t>&gt;5.</a:t>
                </a:r>
              </a:p>
              <a:p>
                <a:pPr marL="0" indent="0">
                  <a:buNone/>
                </a:pPr>
                <a:r>
                  <a:rPr lang="en-US" sz="2800" dirty="0" smtClean="0"/>
                  <a:t>True.</a:t>
                </a:r>
                <a:endParaRPr lang="en-US" sz="2800" dirty="0" smtClean="0"/>
              </a:p>
              <a:p>
                <a:pPr marL="0" indent="0">
                  <a:buNone/>
                </a:pPr>
                <a:endParaRPr lang="en-US" sz="2800" dirty="0"/>
              </a:p>
              <a:p>
                <a:pPr marL="0" indent="0">
                  <a:buNone/>
                </a:pPr>
                <a:r>
                  <a:rPr lang="en-US" sz="2800" dirty="0" smtClean="0"/>
                  <a:t>Verifier wins.</a:t>
                </a:r>
                <a:endParaRPr lang="en-US" sz="28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2667000"/>
                <a:ext cx="8229600" cy="4525963"/>
              </a:xfrm>
              <a:blipFill rotWithShape="0"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6" name="Picture 2" descr="D:\talks\summer2013\for-karl\proposal-images\Proposal-presentation.015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1" t="24095" r="-1651" b="57833"/>
          <a:stretch/>
        </p:blipFill>
        <p:spPr bwMode="auto">
          <a:xfrm>
            <a:off x="367792" y="1314324"/>
            <a:ext cx="843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D:\talks\summer2013\for-karl\proposal-images\Proposal-presentation.015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1" t="49521" r="-1651" b="40841"/>
          <a:stretch/>
        </p:blipFill>
        <p:spPr bwMode="auto">
          <a:xfrm>
            <a:off x="367792" y="1864488"/>
            <a:ext cx="8432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864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Rules &amp;</a:t>
            </a:r>
            <a:r>
              <a:rPr lang="en-US" dirty="0" smtClean="0"/>
              <a:t>Examples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60400" y="2667000"/>
                <a:ext cx="8229600" cy="4525963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3&gt;2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𝑜𝑟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5&gt;4</m:t>
                        </m:r>
                      </m:e>
                    </m:d>
                  </m:oMath>
                </a14:m>
                <a:endParaRPr lang="en-US" sz="28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sz="2800" dirty="0" smtClean="0"/>
                  <a:t>Verifier goes first, </a:t>
                </a:r>
                <a:r>
                  <a:rPr lang="en-US" sz="2800" dirty="0" smtClean="0"/>
                  <a:t>choosing either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3&gt;2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𝑜𝑟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(5&gt;4)</m:t>
                    </m:r>
                  </m:oMath>
                </a14:m>
                <a:r>
                  <a:rPr lang="en-US" sz="2800" dirty="0" smtClean="0"/>
                  <a:t> for falsifier to challenge.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5&gt;4)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smtClean="0"/>
                  <a:t>in this case.</a:t>
                </a:r>
              </a:p>
              <a:p>
                <a:pPr marL="0" indent="0">
                  <a:buNone/>
                </a:pPr>
                <a:r>
                  <a:rPr lang="en-US" sz="2800" dirty="0" smtClean="0"/>
                  <a:t>Next Game: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5&gt;4</m:t>
                    </m:r>
                  </m:oMath>
                </a14:m>
                <a:r>
                  <a:rPr lang="en-US" sz="2800" b="0" dirty="0" smtClean="0">
                    <a:ea typeface="Cambria Math" panose="02040503050406030204" pitchFamily="18" charset="0"/>
                  </a:rPr>
                  <a:t>.</a:t>
                </a:r>
                <a:endParaRPr lang="en-US" sz="2800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sz="2800" dirty="0" smtClean="0"/>
                  <a:t>True.</a:t>
                </a:r>
                <a:endParaRPr lang="en-US" sz="2800" dirty="0" smtClean="0"/>
              </a:p>
              <a:p>
                <a:pPr marL="0" indent="0">
                  <a:buNone/>
                </a:pPr>
                <a:endParaRPr lang="en-US" sz="2800" dirty="0"/>
              </a:p>
              <a:p>
                <a:pPr marL="0" indent="0">
                  <a:buNone/>
                </a:pPr>
                <a:r>
                  <a:rPr lang="en-US" sz="2800" dirty="0" smtClean="0"/>
                  <a:t>Verifier wins.</a:t>
                </a:r>
                <a:endParaRPr lang="en-US" sz="28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0400" y="2667000"/>
                <a:ext cx="8229600" cy="4525963"/>
              </a:xfrm>
              <a:blipFill rotWithShape="0"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6" name="Picture 2" descr="D:\talks\summer2013\for-karl\proposal-images\Proposal-presentation.015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1" t="24095" r="-1651" b="57833"/>
          <a:stretch/>
        </p:blipFill>
        <p:spPr bwMode="auto">
          <a:xfrm>
            <a:off x="367792" y="1314324"/>
            <a:ext cx="843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D:\talks\summer2013\for-karl\proposal-images\Proposal-presentation.015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1" t="57949" r="-2711" b="32867"/>
          <a:stretch/>
        </p:blipFill>
        <p:spPr bwMode="auto">
          <a:xfrm>
            <a:off x="457200" y="1885824"/>
            <a:ext cx="8432800" cy="58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112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Rule-based Algorithm</a:t>
            </a:r>
            <a:br>
              <a:rPr lang="en-US" dirty="0" smtClean="0"/>
            </a:br>
            <a:r>
              <a:rPr lang="en-US" dirty="0" smtClean="0"/>
              <a:t>must handle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Illegal objects are provided. x in X means that only objects in set X are allowed.</a:t>
            </a:r>
          </a:p>
          <a:p>
            <a:r>
              <a:rPr lang="en-US" dirty="0" smtClean="0"/>
              <a:t>Any game rule violation, e.g., an atomic predicate which is true is evaluated as false.</a:t>
            </a:r>
          </a:p>
          <a:p>
            <a:r>
              <a:rPr lang="en-US" dirty="0" smtClean="0"/>
              <a:t>Player who commits violation loses the game independent of whether player is forced. It counts as a fault.</a:t>
            </a:r>
          </a:p>
          <a:p>
            <a:r>
              <a:rPr lang="en-US" dirty="0" smtClean="0"/>
              <a:t>Rationale: The player had a chance to win but instead he violated the game rules.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1/7/2014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30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4918673D-4BE8-4E2E-9FFE-8ACED73247AA}" type="slidenum">
              <a:rPr 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algn="l" eaLnBrk="1" hangingPunct="1"/>
              <a:t>28</a:t>
            </a:fld>
            <a:endParaRPr lang="en-US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909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Strategies</a:t>
            </a:r>
          </a:p>
        </p:txBody>
      </p:sp>
      <p:sp>
        <p:nvSpPr>
          <p:cNvPr id="8909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strategy is a set of functions, one for each potential move.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069108"/>
            <a:ext cx="2133600" cy="365125"/>
          </a:xfrm>
        </p:spPr>
        <p:txBody>
          <a:bodyPr/>
          <a:lstStyle/>
          <a:p>
            <a:pPr>
              <a:defRPr/>
            </a:pPr>
            <a:fld id="{065DE47F-A5C6-4026-A5DB-CE4C88599578}" type="datetime1">
              <a:rPr lang="en-US" smtClean="0"/>
              <a:t>1/6/2014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97867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Truth and Clever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dirty="0" smtClean="0"/>
              <a:t>We are not just interested in WHETHER a claim is true but WHY it is true.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dirty="0" smtClean="0"/>
              <a:t>We are NOT asking for a PROOF why a claim is true but for a constructive demonstration that the claim is true.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dirty="0" smtClean="0"/>
              <a:t>Having a proof is ideal but is not required for supporting a claim. It is enough knowing the CLEVER </a:t>
            </a:r>
            <a:r>
              <a:rPr lang="en-US" dirty="0"/>
              <a:t>a</a:t>
            </a:r>
            <a:r>
              <a:rPr lang="en-US" dirty="0" smtClean="0"/>
              <a:t>lgorithms without having a proof why they work.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D061862-A40F-46DB-9FC9-9067E8A66886}" type="datetime1">
              <a:rPr lang="en-US" smtClean="0">
                <a:solidFill>
                  <a:srgbClr val="000000"/>
                </a:solidFill>
              </a:rPr>
              <a:t>1/6/2014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893EFF6-8C97-4B67-B953-7740037D6CB0}" type="slidenum">
              <a:rPr lang="en-US">
                <a:solidFill>
                  <a:srgbClr val="000000"/>
                </a:solidFill>
                <a:latin typeface="Calibri" panose="020F0502020204030204" pitchFamily="34" charset="0"/>
              </a:rPr>
              <a:pPr eaLnBrk="1" hangingPunct="1"/>
              <a:t>29</a:t>
            </a:fld>
            <a:endParaRPr 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14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learn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standard logical notation to define computational problems precisely.</a:t>
            </a:r>
          </a:p>
          <a:p>
            <a:r>
              <a:rPr lang="en-US" dirty="0" smtClean="0"/>
              <a:t>How to argue about claims and computational problems and convincingly demonstrate that your solution is right.</a:t>
            </a:r>
          </a:p>
          <a:p>
            <a:r>
              <a:rPr lang="en-US" dirty="0" smtClean="0"/>
              <a:t>Maintain balance: make sure that your solution is not underrated and the solution of others is not overrated.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24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Toy Example</a:t>
            </a:r>
          </a:p>
          <a:p>
            <a:r>
              <a:rPr lang="en-US" dirty="0" smtClean="0"/>
              <a:t>Silver Ratio Example</a:t>
            </a:r>
          </a:p>
          <a:p>
            <a:pPr lvl="1"/>
            <a:r>
              <a:rPr lang="en-US" dirty="0" smtClean="0"/>
              <a:t>Illustrate incremental development of winning strategy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88E990-5D41-49BE-BC30-BA4F422F2B5B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39479C2A-7F93-4466-807E-CE8D64A770E9}" type="slidenum">
              <a:rPr lang="en-US">
                <a:solidFill>
                  <a:srgbClr val="898989"/>
                </a:solidFill>
                <a:latin typeface="Calibri" panose="020F0502020204030204" pitchFamily="34" charset="0"/>
              </a:rPr>
              <a:pPr algn="l" eaLnBrk="1" hangingPunct="1"/>
              <a:t>31</a:t>
            </a:fld>
            <a:endParaRPr 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601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Toy Example</a:t>
            </a:r>
          </a:p>
        </p:txBody>
      </p:sp>
      <p:sp>
        <p:nvSpPr>
          <p:cNvPr id="8602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23888" eaLnBrk="1" hangingPunct="1"/>
            <a:r>
              <a:rPr lang="en-US" sz="2800" smtClean="0">
                <a:ea typeface="Apple Symbols"/>
                <a:cs typeface="Apple Symbols"/>
              </a:rPr>
              <a:t>S(c ∈ [0,2]) = ∀x ∈ [0,1]: ∃ y ∈ [0,1]: x + y &gt; c</a:t>
            </a:r>
            <a:endParaRPr lang="en-US" sz="2800" smtClean="0"/>
          </a:p>
          <a:p>
            <a:pPr marL="623888" eaLnBrk="1" hangingPunct="1"/>
            <a:r>
              <a:rPr lang="en-US" sz="2800" smtClean="0">
                <a:ea typeface="Apple Symbols"/>
                <a:cs typeface="Apple Symbols"/>
              </a:rPr>
              <a:t>S(c) is true for c ∈ [0,1) and false for c ∈ [1,2]</a:t>
            </a:r>
            <a:endParaRPr lang="en-US" sz="2800" smtClean="0"/>
          </a:p>
          <a:p>
            <a:pPr marL="623888" eaLnBrk="1" hangingPunct="1"/>
            <a:r>
              <a:rPr lang="en-US" sz="2800" smtClean="0"/>
              <a:t>Best strategy:</a:t>
            </a:r>
          </a:p>
          <a:p>
            <a:pPr marL="936625" lvl="1" eaLnBrk="1" hangingPunct="1"/>
            <a:r>
              <a:rPr lang="en-US" smtClean="0"/>
              <a:t>for the falsifier: x=0</a:t>
            </a:r>
          </a:p>
          <a:p>
            <a:pPr marL="936625" lvl="1" eaLnBrk="1" hangingPunct="1"/>
            <a:r>
              <a:rPr lang="en-US" smtClean="0"/>
              <a:t>for the verifier: y=1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990600" y="6356349"/>
            <a:ext cx="2133600" cy="365125"/>
          </a:xfrm>
        </p:spPr>
        <p:txBody>
          <a:bodyPr/>
          <a:lstStyle/>
          <a:p>
            <a:pPr>
              <a:defRPr/>
            </a:pPr>
            <a:fld id="{E1516BA0-2280-46EB-8F3D-9B37691570AC}" type="datetime1">
              <a:rPr lang="en-US" smtClean="0"/>
              <a:t>1/6/2014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6336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9D06B540-288A-489D-AAF7-2F4E35B087DB}" type="slidenum">
              <a:rPr lang="en-US">
                <a:solidFill>
                  <a:srgbClr val="000000"/>
                </a:solidFill>
                <a:latin typeface="Calibri" panose="020F0502020204030204" pitchFamily="34" charset="0"/>
              </a:rPr>
              <a:pPr algn="l" eaLnBrk="1" hangingPunct="1"/>
              <a:t>32</a:t>
            </a:fld>
            <a:endParaRPr 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7043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160338"/>
            <a:ext cx="8205787" cy="1714500"/>
          </a:xfrm>
        </p:spPr>
        <p:txBody>
          <a:bodyPr/>
          <a:lstStyle/>
          <a:p>
            <a:pPr eaLnBrk="1" hangingPunct="1"/>
            <a:r>
              <a:rPr lang="en-US" smtClean="0"/>
              <a:t>Toy Example: SG Trace</a:t>
            </a:r>
          </a:p>
        </p:txBody>
      </p:sp>
      <p:sp>
        <p:nvSpPr>
          <p:cNvPr id="87044" name="Rectangle 2"/>
          <p:cNvSpPr>
            <a:spLocks/>
          </p:cNvSpPr>
          <p:nvPr/>
        </p:nvSpPr>
        <p:spPr bwMode="auto">
          <a:xfrm>
            <a:off x="214313" y="2251075"/>
            <a:ext cx="74295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SG(</a:t>
            </a:r>
            <a:r>
              <a:rPr lang="en-US" sz="2800">
                <a:solidFill>
                  <a:srgbClr val="000000"/>
                </a:solidFill>
                <a:ea typeface="Apple Symbols"/>
                <a:cs typeface="Apple Symbols"/>
                <a:sym typeface="Gill Sans"/>
              </a:rPr>
              <a:t>∀x ∈ [0,1]: ∃ y ∈ [0,1]:  x + y &gt; 1.5</a:t>
            </a:r>
          </a:p>
          <a:p>
            <a:pPr algn="ctr" eaLnBrk="1" hangingPunct="1"/>
            <a:endParaRPr lang="en-US" sz="3000">
              <a:solidFill>
                <a:srgbClr val="000000"/>
              </a:solidFill>
              <a:ea typeface="Gill Sans"/>
              <a:cs typeface="Gill Sans"/>
              <a:sym typeface="Gill Sans"/>
            </a:endParaRPr>
          </a:p>
        </p:txBody>
      </p:sp>
      <p:sp>
        <p:nvSpPr>
          <p:cNvPr id="87045" name="Rectangle 3"/>
          <p:cNvSpPr>
            <a:spLocks/>
          </p:cNvSpPr>
          <p:nvPr/>
        </p:nvSpPr>
        <p:spPr bwMode="auto">
          <a:xfrm>
            <a:off x="6791325" y="2201863"/>
            <a:ext cx="2143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 ,</a:t>
            </a:r>
          </a:p>
        </p:txBody>
      </p:sp>
      <p:sp>
        <p:nvSpPr>
          <p:cNvPr id="87046" name="Rectangle 4"/>
          <p:cNvSpPr>
            <a:spLocks/>
          </p:cNvSpPr>
          <p:nvPr/>
        </p:nvSpPr>
        <p:spPr bwMode="auto">
          <a:xfrm>
            <a:off x="7367588" y="2201863"/>
            <a:ext cx="107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,</a:t>
            </a:r>
          </a:p>
        </p:txBody>
      </p:sp>
      <p:sp>
        <p:nvSpPr>
          <p:cNvPr id="87047" name="Rectangle 5"/>
          <p:cNvSpPr>
            <a:spLocks/>
          </p:cNvSpPr>
          <p:nvPr/>
        </p:nvSpPr>
        <p:spPr bwMode="auto">
          <a:xfrm>
            <a:off x="7993063" y="2200275"/>
            <a:ext cx="1301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)</a:t>
            </a:r>
          </a:p>
        </p:txBody>
      </p:sp>
      <p:sp>
        <p:nvSpPr>
          <p:cNvPr id="87048" name="Rectangle 7"/>
          <p:cNvSpPr>
            <a:spLocks/>
          </p:cNvSpPr>
          <p:nvPr/>
        </p:nvSpPr>
        <p:spPr bwMode="auto">
          <a:xfrm>
            <a:off x="928688" y="3941763"/>
            <a:ext cx="49387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SG(</a:t>
            </a:r>
            <a:r>
              <a:rPr lang="en-US" sz="2800">
                <a:solidFill>
                  <a:srgbClr val="000000"/>
                </a:solidFill>
                <a:ea typeface="Apple Symbols"/>
                <a:cs typeface="Apple Symbols"/>
                <a:sym typeface="Gill Sans"/>
              </a:rPr>
              <a:t>∃ y ∈ [0,1]:  1 + y &gt; 1.5</a:t>
            </a:r>
          </a:p>
        </p:txBody>
      </p:sp>
      <p:sp>
        <p:nvSpPr>
          <p:cNvPr id="87049" name="Rectangle 8"/>
          <p:cNvSpPr>
            <a:spLocks/>
          </p:cNvSpPr>
          <p:nvPr/>
        </p:nvSpPr>
        <p:spPr bwMode="auto">
          <a:xfrm>
            <a:off x="5313363" y="3916363"/>
            <a:ext cx="3222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  ,</a:t>
            </a:r>
          </a:p>
        </p:txBody>
      </p:sp>
      <p:sp>
        <p:nvSpPr>
          <p:cNvPr id="87050" name="Rectangle 9"/>
          <p:cNvSpPr>
            <a:spLocks/>
          </p:cNvSpPr>
          <p:nvPr/>
        </p:nvSpPr>
        <p:spPr bwMode="auto">
          <a:xfrm>
            <a:off x="5948363" y="3916363"/>
            <a:ext cx="1063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,</a:t>
            </a:r>
          </a:p>
        </p:txBody>
      </p:sp>
      <p:sp>
        <p:nvSpPr>
          <p:cNvPr id="87051" name="Rectangle 10"/>
          <p:cNvSpPr>
            <a:spLocks/>
          </p:cNvSpPr>
          <p:nvPr/>
        </p:nvSpPr>
        <p:spPr bwMode="auto">
          <a:xfrm>
            <a:off x="6572250" y="3914775"/>
            <a:ext cx="1301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)</a:t>
            </a:r>
          </a:p>
        </p:txBody>
      </p:sp>
      <p:sp>
        <p:nvSpPr>
          <p:cNvPr id="87052" name="Line 11"/>
          <p:cNvSpPr>
            <a:spLocks noChangeShapeType="1"/>
          </p:cNvSpPr>
          <p:nvPr/>
        </p:nvSpPr>
        <p:spPr bwMode="auto">
          <a:xfrm rot="10800000" flipH="1">
            <a:off x="3687763" y="2900363"/>
            <a:ext cx="0" cy="1109662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8705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2894013"/>
            <a:ext cx="295275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054" name="Rectangle 13"/>
          <p:cNvSpPr>
            <a:spLocks/>
          </p:cNvSpPr>
          <p:nvPr/>
        </p:nvSpPr>
        <p:spPr bwMode="auto">
          <a:xfrm>
            <a:off x="919163" y="3157538"/>
            <a:ext cx="2670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Provides 1 for x</a:t>
            </a:r>
          </a:p>
        </p:txBody>
      </p:sp>
      <p:sp>
        <p:nvSpPr>
          <p:cNvPr id="87055" name="Rectangle 14"/>
          <p:cNvSpPr>
            <a:spLocks/>
          </p:cNvSpPr>
          <p:nvPr/>
        </p:nvSpPr>
        <p:spPr bwMode="auto">
          <a:xfrm>
            <a:off x="1384300" y="5792788"/>
            <a:ext cx="26304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SG( 1 + 1 &gt; 1.5</a:t>
            </a:r>
          </a:p>
        </p:txBody>
      </p:sp>
      <p:sp>
        <p:nvSpPr>
          <p:cNvPr id="87056" name="Rectangle 15"/>
          <p:cNvSpPr>
            <a:spLocks/>
          </p:cNvSpPr>
          <p:nvPr/>
        </p:nvSpPr>
        <p:spPr bwMode="auto">
          <a:xfrm>
            <a:off x="4010025" y="5756275"/>
            <a:ext cx="107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,</a:t>
            </a:r>
          </a:p>
        </p:txBody>
      </p:sp>
      <p:sp>
        <p:nvSpPr>
          <p:cNvPr id="87057" name="Rectangle 16"/>
          <p:cNvSpPr>
            <a:spLocks/>
          </p:cNvSpPr>
          <p:nvPr/>
        </p:nvSpPr>
        <p:spPr bwMode="auto">
          <a:xfrm>
            <a:off x="4537075" y="5756275"/>
            <a:ext cx="1063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,</a:t>
            </a:r>
          </a:p>
        </p:txBody>
      </p:sp>
      <p:sp>
        <p:nvSpPr>
          <p:cNvPr id="87058" name="Rectangle 17"/>
          <p:cNvSpPr>
            <a:spLocks/>
          </p:cNvSpPr>
          <p:nvPr/>
        </p:nvSpPr>
        <p:spPr bwMode="auto">
          <a:xfrm>
            <a:off x="5160963" y="5754688"/>
            <a:ext cx="1301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)</a:t>
            </a:r>
          </a:p>
        </p:txBody>
      </p:sp>
      <p:sp>
        <p:nvSpPr>
          <p:cNvPr id="87059" name="Line 18"/>
          <p:cNvSpPr>
            <a:spLocks noChangeShapeType="1"/>
          </p:cNvSpPr>
          <p:nvPr/>
        </p:nvSpPr>
        <p:spPr bwMode="auto">
          <a:xfrm rot="10800000" flipH="1">
            <a:off x="3687763" y="4456113"/>
            <a:ext cx="0" cy="1233487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7060" name="Rectangle 19"/>
          <p:cNvSpPr>
            <a:spLocks/>
          </p:cNvSpPr>
          <p:nvPr/>
        </p:nvSpPr>
        <p:spPr bwMode="auto">
          <a:xfrm>
            <a:off x="836613" y="4719638"/>
            <a:ext cx="284003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Provides 1 for y</a:t>
            </a:r>
          </a:p>
        </p:txBody>
      </p:sp>
      <p:sp>
        <p:nvSpPr>
          <p:cNvPr id="87061" name="Rectangle 20"/>
          <p:cNvSpPr>
            <a:spLocks/>
          </p:cNvSpPr>
          <p:nvPr/>
        </p:nvSpPr>
        <p:spPr bwMode="auto">
          <a:xfrm>
            <a:off x="5710238" y="5778500"/>
            <a:ext cx="854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Wins</a:t>
            </a:r>
          </a:p>
        </p:txBody>
      </p:sp>
      <p:pic>
        <p:nvPicPr>
          <p:cNvPr id="87062" name="Picture 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5" y="3170238"/>
            <a:ext cx="2047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63" name="Picture 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4840288"/>
            <a:ext cx="204787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64" name="Picture 2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4625975"/>
            <a:ext cx="258763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65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900" y="2062163"/>
            <a:ext cx="29527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66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38" y="2339975"/>
            <a:ext cx="20478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67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9650" y="3732213"/>
            <a:ext cx="296863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68" name="Picture 2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088" y="4010025"/>
            <a:ext cx="2063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69" name="Picture 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963" y="5608638"/>
            <a:ext cx="295275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70" name="Picture 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5884863"/>
            <a:ext cx="2047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71" name="Picture 3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13" y="2276475"/>
            <a:ext cx="204787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72" name="Picture 3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2062163"/>
            <a:ext cx="2587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73" name="Picture 3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038" y="3965575"/>
            <a:ext cx="206375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74" name="Picture 3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8638" y="3751263"/>
            <a:ext cx="258762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75" name="Picture 3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3" y="5822950"/>
            <a:ext cx="204787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76" name="Picture 3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7825" y="5608638"/>
            <a:ext cx="258763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77" name="Picture 3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75" y="5884863"/>
            <a:ext cx="258763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078" name="Rectangle 37"/>
          <p:cNvSpPr>
            <a:spLocks/>
          </p:cNvSpPr>
          <p:nvPr/>
        </p:nvSpPr>
        <p:spPr bwMode="auto">
          <a:xfrm>
            <a:off x="3802063" y="3152775"/>
            <a:ext cx="3965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Weakening (too much!)</a:t>
            </a:r>
          </a:p>
        </p:txBody>
      </p:sp>
      <p:sp>
        <p:nvSpPr>
          <p:cNvPr id="87079" name="Rectangle 38"/>
          <p:cNvSpPr>
            <a:spLocks/>
          </p:cNvSpPr>
          <p:nvPr/>
        </p:nvSpPr>
        <p:spPr bwMode="auto">
          <a:xfrm>
            <a:off x="3800475" y="4748213"/>
            <a:ext cx="23907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Strengthening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74713" y="6347334"/>
            <a:ext cx="2133600" cy="365125"/>
          </a:xfrm>
        </p:spPr>
        <p:txBody>
          <a:bodyPr/>
          <a:lstStyle/>
          <a:p>
            <a:pPr>
              <a:defRPr/>
            </a:pPr>
            <a:fld id="{D828960C-5DBB-4842-87F4-5675B229EBA3}" type="datetime1">
              <a:rPr lang="en-US" smtClean="0"/>
              <a:t>1/6/2014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64978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Lab Definition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Apple Symbols"/>
                <a:cs typeface="Apple Symbols"/>
              </a:rPr>
              <a:t>φ(c ∈ C)= ∀ x ∈ X   ∃ y ∈ Y : p(x,y,c)</a:t>
            </a:r>
          </a:p>
          <a:p>
            <a:pPr lvl="1" eaLnBrk="1" hangingPunct="1"/>
            <a:r>
              <a:rPr lang="en-US" smtClean="0">
                <a:ea typeface="Apple Symbols"/>
                <a:cs typeface="Apple Symbols"/>
              </a:rPr>
              <a:t>B(ingran): φ(c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true: verifier</a:t>
            </a:r>
          </a:p>
          <a:p>
            <a:pPr lvl="1" eaLnBrk="1" hangingPunct="1"/>
            <a:r>
              <a:rPr lang="en-US" smtClean="0">
                <a:ea typeface="Apple Symbols"/>
                <a:cs typeface="Apple Symbols"/>
              </a:rPr>
              <a:t>K(arl): φ(c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false: falsifier</a:t>
            </a:r>
          </a:p>
          <a:p>
            <a:pPr lvl="1" eaLnBrk="1" hangingPunct="1"/>
            <a:endParaRPr lang="en-US" baseline="-25000" smtClean="0">
              <a:ea typeface="Apple Symbols"/>
              <a:cs typeface="Apple Symbols"/>
            </a:endParaRPr>
          </a:p>
          <a:p>
            <a:pPr eaLnBrk="1" hangingPunct="1"/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22533E7-EC99-47E4-9768-4FE0DFD9BFEF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4420FB1-A7F0-4A96-9FD8-F17219569DF8}" type="slidenum">
              <a:rPr lang="en-US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33</a:t>
            </a:fld>
            <a:endParaRPr 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3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Silver Ratio Lab</a:t>
            </a:r>
            <a:endParaRPr lang="en-US" dirty="0"/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Apple Symbols"/>
                <a:cs typeface="Apple Symbols"/>
              </a:rPr>
              <a:t>φ(c ∈ C)= ∀ x ∈ X   ∃ y ∈ Y : p(x,y,c)</a:t>
            </a:r>
          </a:p>
          <a:p>
            <a:pPr eaLnBrk="1" hangingPunct="1"/>
            <a:r>
              <a:rPr lang="en-US" smtClean="0"/>
              <a:t>X = [0,1]</a:t>
            </a:r>
          </a:p>
          <a:p>
            <a:pPr eaLnBrk="1" hangingPunct="1"/>
            <a:r>
              <a:rPr lang="en-US" smtClean="0"/>
              <a:t>Y = [0,1]</a:t>
            </a:r>
          </a:p>
          <a:p>
            <a:pPr eaLnBrk="1" hangingPunct="1"/>
            <a:r>
              <a:rPr lang="en-US" smtClean="0"/>
              <a:t>C = [0,1]</a:t>
            </a:r>
          </a:p>
          <a:p>
            <a:pPr eaLnBrk="1" hangingPunct="1"/>
            <a:r>
              <a:rPr lang="en-US" smtClean="0"/>
              <a:t>p(x,y,c) = x*y + (1-x)*(1-y</a:t>
            </a:r>
            <a:r>
              <a:rPr lang="en-US" baseline="30000" smtClean="0"/>
              <a:t>2</a:t>
            </a:r>
            <a:r>
              <a:rPr lang="en-US" smtClean="0"/>
              <a:t>) &gt;= c</a:t>
            </a:r>
          </a:p>
          <a:p>
            <a:pPr eaLnBrk="1" hangingPunct="1"/>
            <a:r>
              <a:rPr lang="en-US" smtClean="0">
                <a:ea typeface="Apple Symbols"/>
                <a:cs typeface="Apple Symbols"/>
              </a:rPr>
              <a:t>φ(0.5) is true</a:t>
            </a:r>
          </a:p>
          <a:p>
            <a:pPr eaLnBrk="1" hangingPunct="1"/>
            <a:r>
              <a:rPr lang="en-US" smtClean="0">
                <a:ea typeface="Apple Symbols"/>
                <a:cs typeface="Apple Symbols"/>
              </a:rPr>
              <a:t>φ(0.7) is false</a:t>
            </a:r>
          </a:p>
          <a:p>
            <a:pPr eaLnBrk="1" hangingPunct="1"/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994CD2F-0EAC-4B1B-8DAF-94C101B54C82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6C3FEF9-307F-4C04-B3B8-98A5CBF4B6CE}" type="slidenum">
              <a:rPr lang="en-US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34</a:t>
            </a:fld>
            <a:endParaRPr 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67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4" name="Content Placeholder 3" descr="s16.b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892175"/>
            <a:ext cx="7543800" cy="5657850"/>
          </a:xfrm>
        </p:spPr>
      </p:pic>
      <p:sp>
        <p:nvSpPr>
          <p:cNvPr id="90115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8C36A7A-994E-4E33-9320-988B068F565F}" type="datetime1">
              <a:rPr lang="en-US" smtClean="0">
                <a:solidFill>
                  <a:srgbClr val="898989"/>
                </a:solidFill>
              </a:rPr>
              <a:t>1/6/2014</a:t>
            </a:fld>
            <a:endParaRPr lang="en-US">
              <a:solidFill>
                <a:srgbClr val="898989"/>
              </a:solidFill>
            </a:endParaRPr>
          </a:p>
        </p:txBody>
      </p:sp>
      <p:sp>
        <p:nvSpPr>
          <p:cNvPr id="9011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37FD79D-CCCD-4B5F-BA8C-6D33E85D2DA8}" type="slidenum">
              <a:rPr lang="en-US">
                <a:solidFill>
                  <a:srgbClr val="898989"/>
                </a:solidFill>
              </a:rPr>
              <a:pPr eaLnBrk="1" hangingPunct="1"/>
              <a:t>35</a:t>
            </a:fld>
            <a:endParaRPr lang="en-US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98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xtLst/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dirty="0" smtClean="0">
                <a:ea typeface="Apple Symbols" charset="0"/>
                <a:cs typeface="Apple Symbols" charset="0"/>
              </a:rPr>
              <a:t>φ(c ∈ C)= ∀ x ∈ X   ∃ y ∈ Y : p(</a:t>
            </a:r>
            <a:r>
              <a:rPr lang="en-US" dirty="0" err="1" smtClean="0">
                <a:ea typeface="Apple Symbols" charset="0"/>
                <a:cs typeface="Apple Symbols" charset="0"/>
              </a:rPr>
              <a:t>x,y,c</a:t>
            </a:r>
            <a:r>
              <a:rPr lang="en-US" dirty="0" smtClean="0">
                <a:ea typeface="Apple Symbols" charset="0"/>
                <a:cs typeface="Apple Symbols" charset="0"/>
              </a:rPr>
              <a:t>)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dirty="0" smtClean="0">
                <a:ea typeface="Apple Symbols" charset="0"/>
                <a:cs typeface="Apple Symbols" charset="0"/>
              </a:rPr>
              <a:t>B(</a:t>
            </a:r>
            <a:r>
              <a:rPr lang="en-US" dirty="0" err="1" smtClean="0">
                <a:ea typeface="Apple Symbols" charset="0"/>
                <a:cs typeface="Apple Symbols" charset="0"/>
              </a:rPr>
              <a:t>ingran</a:t>
            </a:r>
            <a:r>
              <a:rPr lang="en-US" dirty="0" smtClean="0">
                <a:ea typeface="Apple Symbols" charset="0"/>
                <a:cs typeface="Apple Symbols" charset="0"/>
              </a:rPr>
              <a:t>): φ(c</a:t>
            </a:r>
            <a:r>
              <a:rPr lang="en-US" baseline="-25000" dirty="0" smtClean="0">
                <a:ea typeface="Apple Symbols" charset="0"/>
                <a:cs typeface="Apple Symbols" charset="0"/>
              </a:rPr>
              <a:t>0</a:t>
            </a:r>
            <a:r>
              <a:rPr lang="en-US" dirty="0" smtClean="0">
                <a:ea typeface="Apple Symbols" charset="0"/>
                <a:cs typeface="Apple Symbols" charset="0"/>
              </a:rPr>
              <a:t>) true: verifier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dirty="0" smtClean="0">
                <a:ea typeface="Apple Symbols" charset="0"/>
                <a:cs typeface="Apple Symbols" charset="0"/>
              </a:rPr>
              <a:t>K(</a:t>
            </a:r>
            <a:r>
              <a:rPr lang="en-US" dirty="0" err="1" smtClean="0">
                <a:ea typeface="Apple Symbols" charset="0"/>
                <a:cs typeface="Apple Symbols" charset="0"/>
              </a:rPr>
              <a:t>arl</a:t>
            </a:r>
            <a:r>
              <a:rPr lang="en-US" dirty="0" smtClean="0">
                <a:ea typeface="Apple Symbols" charset="0"/>
                <a:cs typeface="Apple Symbols" charset="0"/>
              </a:rPr>
              <a:t>): φ(c</a:t>
            </a:r>
            <a:r>
              <a:rPr lang="en-US" baseline="-25000" dirty="0" smtClean="0">
                <a:ea typeface="Apple Symbols" charset="0"/>
                <a:cs typeface="Apple Symbols" charset="0"/>
              </a:rPr>
              <a:t>0</a:t>
            </a:r>
            <a:r>
              <a:rPr lang="en-US" dirty="0" smtClean="0">
                <a:ea typeface="Apple Symbols" charset="0"/>
                <a:cs typeface="Apple Symbols" charset="0"/>
              </a:rPr>
              <a:t>) false: falsifier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dirty="0" smtClean="0">
                <a:ea typeface="Apple Symbols" charset="0"/>
                <a:cs typeface="Apple Symbols" charset="0"/>
              </a:rPr>
              <a:t>Experiment</a:t>
            </a:r>
          </a:p>
          <a:p>
            <a:pPr lvl="2" eaLnBrk="1" hangingPunct="1">
              <a:buFont typeface="Arial" charset="0"/>
              <a:buChar char="•"/>
              <a:defRPr/>
            </a:pPr>
            <a:r>
              <a:rPr lang="en-US" dirty="0" smtClean="0">
                <a:ea typeface="Apple Symbols" charset="0"/>
                <a:cs typeface="Apple Symbols" charset="0"/>
              </a:rPr>
              <a:t>K:x</a:t>
            </a:r>
            <a:r>
              <a:rPr lang="en-US" baseline="-25000" dirty="0" smtClean="0">
                <a:ea typeface="Apple Symbols" charset="0"/>
                <a:cs typeface="Apple Symbols" charset="0"/>
              </a:rPr>
              <a:t>0 </a:t>
            </a:r>
            <a:r>
              <a:rPr lang="en-US" dirty="0">
                <a:ea typeface="Apple Symbols" charset="0"/>
                <a:cs typeface="Apple Symbols" charset="0"/>
              </a:rPr>
              <a:t>B</a:t>
            </a:r>
            <a:r>
              <a:rPr lang="en-US" dirty="0" smtClean="0">
                <a:ea typeface="Apple Symbols" charset="0"/>
                <a:cs typeface="Apple Symbols" charset="0"/>
              </a:rPr>
              <a:t>:y</a:t>
            </a:r>
            <a:r>
              <a:rPr lang="en-US" baseline="-25000" dirty="0" smtClean="0">
                <a:ea typeface="Apple Symbols" charset="0"/>
                <a:cs typeface="Apple Symbols" charset="0"/>
              </a:rPr>
              <a:t>0   </a:t>
            </a:r>
            <a:r>
              <a:rPr lang="en-US" dirty="0" smtClean="0">
                <a:ea typeface="Apple Symbols" charset="0"/>
                <a:cs typeface="Apple Symbols" charset="0"/>
              </a:rPr>
              <a:t>p(x</a:t>
            </a:r>
            <a:r>
              <a:rPr lang="en-US" baseline="-25000" dirty="0" smtClean="0">
                <a:ea typeface="Apple Symbols" charset="0"/>
                <a:cs typeface="Apple Symbols" charset="0"/>
              </a:rPr>
              <a:t>0</a:t>
            </a:r>
            <a:r>
              <a:rPr lang="en-US" dirty="0" smtClean="0">
                <a:ea typeface="Apple Symbols" charset="0"/>
                <a:cs typeface="Apple Symbols" charset="0"/>
              </a:rPr>
              <a:t>,y</a:t>
            </a:r>
            <a:r>
              <a:rPr lang="en-US" baseline="-25000" dirty="0" smtClean="0">
                <a:ea typeface="Apple Symbols" charset="0"/>
                <a:cs typeface="Apple Symbols" charset="0"/>
              </a:rPr>
              <a:t>0</a:t>
            </a:r>
            <a:r>
              <a:rPr lang="en-US" dirty="0" smtClean="0">
                <a:ea typeface="Apple Symbols" charset="0"/>
                <a:cs typeface="Apple Symbols" charset="0"/>
              </a:rPr>
              <a:t>,c</a:t>
            </a:r>
            <a:r>
              <a:rPr lang="en-US" baseline="-25000" dirty="0" smtClean="0">
                <a:ea typeface="Apple Symbols" charset="0"/>
                <a:cs typeface="Apple Symbols" charset="0"/>
              </a:rPr>
              <a:t>0</a:t>
            </a:r>
            <a:r>
              <a:rPr lang="en-US" dirty="0" smtClean="0">
                <a:ea typeface="Apple Symbols" charset="0"/>
                <a:cs typeface="Apple Symbols" charset="0"/>
              </a:rPr>
              <a:t>) true</a:t>
            </a:r>
          </a:p>
          <a:p>
            <a:pPr lvl="3" eaLnBrk="1" hangingPunct="1">
              <a:buFont typeface="Arial" charset="0"/>
              <a:buChar char="–"/>
              <a:defRPr/>
            </a:pPr>
            <a:r>
              <a:rPr lang="en-US" dirty="0" smtClean="0">
                <a:ea typeface="Apple Symbols" charset="0"/>
                <a:cs typeface="Apple Symbols" charset="0"/>
              </a:rPr>
              <a:t>objective evidence for B to be stronger than K.</a:t>
            </a:r>
          </a:p>
          <a:p>
            <a:pPr lvl="4" eaLnBrk="1" hangingPunct="1">
              <a:buFont typeface="Arial" charset="0"/>
              <a:buChar char="»"/>
              <a:defRPr/>
            </a:pPr>
            <a:r>
              <a:rPr lang="en-US" dirty="0" smtClean="0">
                <a:ea typeface="Apple Symbols" charset="0"/>
                <a:cs typeface="Apple Symbols" charset="0"/>
              </a:rPr>
              <a:t>K must have made at least one mistake, while B might have been perfect.</a:t>
            </a:r>
          </a:p>
          <a:p>
            <a:pPr lvl="5">
              <a:defRPr/>
            </a:pPr>
            <a:r>
              <a:rPr lang="en-US" dirty="0" smtClean="0">
                <a:ea typeface="Apple Symbols" charset="0"/>
                <a:cs typeface="Apple Symbols" charset="0"/>
              </a:rPr>
              <a:t>if φ(c</a:t>
            </a:r>
            <a:r>
              <a:rPr lang="en-US" baseline="-25000" dirty="0" smtClean="0">
                <a:ea typeface="Apple Symbols" charset="0"/>
                <a:cs typeface="Apple Symbols" charset="0"/>
              </a:rPr>
              <a:t>0</a:t>
            </a:r>
            <a:r>
              <a:rPr lang="en-US" dirty="0" smtClean="0">
                <a:ea typeface="Apple Symbols" charset="0"/>
                <a:cs typeface="Apple Symbols" charset="0"/>
              </a:rPr>
              <a:t>) true, K took the wrong side.</a:t>
            </a:r>
          </a:p>
          <a:p>
            <a:pPr lvl="5">
              <a:defRPr/>
            </a:pPr>
            <a:r>
              <a:rPr lang="en-US" dirty="0" smtClean="0">
                <a:ea typeface="Apple Symbols" charset="0"/>
                <a:cs typeface="Apple Symbols" charset="0"/>
              </a:rPr>
              <a:t>if φ(c</a:t>
            </a:r>
            <a:r>
              <a:rPr lang="en-US" baseline="-25000" dirty="0" smtClean="0">
                <a:ea typeface="Apple Symbols" charset="0"/>
                <a:cs typeface="Apple Symbols" charset="0"/>
              </a:rPr>
              <a:t>0</a:t>
            </a:r>
            <a:r>
              <a:rPr lang="en-US" dirty="0" smtClean="0">
                <a:ea typeface="Apple Symbols" charset="0"/>
                <a:cs typeface="Apple Symbols" charset="0"/>
              </a:rPr>
              <a:t>) false, K chose the wrong x</a:t>
            </a:r>
            <a:r>
              <a:rPr lang="en-US" baseline="-25000" dirty="0" smtClean="0">
                <a:ea typeface="Apple Symbols" charset="0"/>
                <a:cs typeface="Apple Symbols" charset="0"/>
              </a:rPr>
              <a:t>0</a:t>
            </a:r>
            <a:endParaRPr lang="en-US" dirty="0" smtClean="0">
              <a:ea typeface="Apple Symbols" charset="0"/>
              <a:cs typeface="Apple Symbols" charset="0"/>
            </a:endParaRPr>
          </a:p>
          <a:p>
            <a:pPr lvl="2" eaLnBrk="1" hangingPunct="1">
              <a:buFont typeface="Arial" charset="0"/>
              <a:buChar char="•"/>
              <a:defRPr/>
            </a:pPr>
            <a:endParaRPr lang="en-US" dirty="0" smtClean="0">
              <a:ea typeface="Apple Symbols" charset="0"/>
              <a:cs typeface="Apple Symbols" charset="0"/>
            </a:endParaRPr>
          </a:p>
          <a:p>
            <a:pPr lvl="1" eaLnBrk="1" hangingPunct="1">
              <a:buFont typeface="Arial" charset="0"/>
              <a:buChar char="–"/>
              <a:defRPr/>
            </a:pPr>
            <a:endParaRPr lang="en-US" baseline="-25000" dirty="0" smtClean="0">
              <a:ea typeface="Apple Symbols" charset="0"/>
              <a:cs typeface="Apple Symbols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13435E9-9775-4589-BC3C-8A85FC919581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002727A-1A42-430F-A8D2-11D3A93FB008}" type="slidenum">
              <a:rPr lang="en-US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36</a:t>
            </a:fld>
            <a:endParaRPr 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03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(continued 1)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Apple Symbols"/>
                <a:cs typeface="Apple Symbols"/>
              </a:rPr>
              <a:t>φ(c ∈ C)= ∀ x ∈ X   ∃ y ∈ Y : p(x,y,c)</a:t>
            </a:r>
          </a:p>
          <a:p>
            <a:pPr lvl="1" eaLnBrk="1" hangingPunct="1"/>
            <a:r>
              <a:rPr lang="en-US" smtClean="0">
                <a:ea typeface="Apple Symbols"/>
                <a:cs typeface="Apple Symbols"/>
              </a:rPr>
              <a:t>B(ingran): φ(c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true: verifier</a:t>
            </a:r>
          </a:p>
          <a:p>
            <a:pPr lvl="1" eaLnBrk="1" hangingPunct="1"/>
            <a:r>
              <a:rPr lang="en-US" smtClean="0">
                <a:ea typeface="Apple Symbols"/>
                <a:cs typeface="Apple Symbols"/>
              </a:rPr>
              <a:t>K(arl): φ(c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true: verifier</a:t>
            </a:r>
          </a:p>
          <a:p>
            <a:pPr lvl="1" eaLnBrk="1" hangingPunct="1"/>
            <a:r>
              <a:rPr lang="en-US" smtClean="0">
                <a:ea typeface="Apple Symbols"/>
                <a:cs typeface="Apple Symbols"/>
              </a:rPr>
              <a:t>Experiment 1</a:t>
            </a:r>
          </a:p>
          <a:p>
            <a:pPr lvl="2" eaLnBrk="1" hangingPunct="1"/>
            <a:r>
              <a:rPr lang="en-US" smtClean="0">
                <a:ea typeface="Apple Symbols"/>
                <a:cs typeface="Apple Symbols"/>
              </a:rPr>
              <a:t>B(ingran): φ(c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true: verifier</a:t>
            </a:r>
          </a:p>
          <a:p>
            <a:pPr lvl="2" eaLnBrk="1" hangingPunct="1"/>
            <a:r>
              <a:rPr lang="en-US" smtClean="0">
                <a:ea typeface="Apple Symbols"/>
                <a:cs typeface="Apple Symbols"/>
              </a:rPr>
              <a:t>K(arl): φ(c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false: forced falsifier</a:t>
            </a:r>
          </a:p>
          <a:p>
            <a:pPr lvl="3" eaLnBrk="1" hangingPunct="1"/>
            <a:r>
              <a:rPr lang="en-US" smtClean="0">
                <a:ea typeface="Apple Symbols"/>
                <a:cs typeface="Apple Symbols"/>
              </a:rPr>
              <a:t>K:x</a:t>
            </a:r>
            <a:r>
              <a:rPr lang="en-US" baseline="-25000" smtClean="0">
                <a:ea typeface="Apple Symbols"/>
                <a:cs typeface="Apple Symbols"/>
              </a:rPr>
              <a:t>1 </a:t>
            </a:r>
            <a:r>
              <a:rPr lang="en-US" smtClean="0">
                <a:ea typeface="Apple Symbols"/>
                <a:cs typeface="Apple Symbols"/>
              </a:rPr>
              <a:t>O:y</a:t>
            </a:r>
            <a:r>
              <a:rPr lang="en-US" baseline="-25000" smtClean="0">
                <a:ea typeface="Apple Symbols"/>
                <a:cs typeface="Apple Symbols"/>
              </a:rPr>
              <a:t>1   </a:t>
            </a:r>
            <a:r>
              <a:rPr lang="en-US" smtClean="0">
                <a:ea typeface="Apple Symbols"/>
                <a:cs typeface="Apple Symbols"/>
              </a:rPr>
              <a:t>p(x</a:t>
            </a:r>
            <a:r>
              <a:rPr lang="en-US" baseline="-25000" smtClean="0">
                <a:ea typeface="Apple Symbols"/>
                <a:cs typeface="Apple Symbols"/>
              </a:rPr>
              <a:t>1</a:t>
            </a:r>
            <a:r>
              <a:rPr lang="en-US" smtClean="0">
                <a:ea typeface="Apple Symbols"/>
                <a:cs typeface="Apple Symbols"/>
              </a:rPr>
              <a:t>,y</a:t>
            </a:r>
            <a:r>
              <a:rPr lang="en-US" baseline="-25000" smtClean="0">
                <a:ea typeface="Apple Symbols"/>
                <a:cs typeface="Apple Symbols"/>
              </a:rPr>
              <a:t>1</a:t>
            </a:r>
            <a:r>
              <a:rPr lang="en-US" smtClean="0">
                <a:ea typeface="Apple Symbols"/>
                <a:cs typeface="Apple Symbols"/>
              </a:rPr>
              <a:t>,c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true</a:t>
            </a:r>
          </a:p>
          <a:p>
            <a:pPr lvl="4" eaLnBrk="1" hangingPunct="1"/>
            <a:r>
              <a:rPr lang="en-US" smtClean="0">
                <a:ea typeface="Apple Symbols"/>
                <a:cs typeface="Apple Symbols"/>
              </a:rPr>
              <a:t>no evidence that Bingran is stronger</a:t>
            </a:r>
          </a:p>
          <a:p>
            <a:pPr lvl="2" eaLnBrk="1" hangingPunct="1"/>
            <a:endParaRPr lang="en-US" smtClean="0">
              <a:ea typeface="Apple Symbols"/>
              <a:cs typeface="Apple Symbols"/>
            </a:endParaRPr>
          </a:p>
          <a:p>
            <a:pPr lvl="1" eaLnBrk="1" hangingPunct="1"/>
            <a:endParaRPr lang="en-US" baseline="-25000" smtClean="0">
              <a:ea typeface="Apple Symbols"/>
              <a:cs typeface="Apple Symbols"/>
            </a:endParaRPr>
          </a:p>
          <a:p>
            <a:pPr eaLnBrk="1" hangingPunct="1"/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9E11ED0-AA29-460D-9C5A-63AE400E910D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84D304C-7329-4F80-B02E-07CDDCDA4899}" type="slidenum">
              <a:rPr lang="en-US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37</a:t>
            </a:fld>
            <a:endParaRPr 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58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(continued 2)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Apple Symbols"/>
                <a:cs typeface="Apple Symbols"/>
              </a:rPr>
              <a:t>φ(c ∈ C)= ∀ x ∈ X   ∃ y ∈ Y : p(x,y,c)</a:t>
            </a:r>
          </a:p>
          <a:p>
            <a:pPr lvl="1" eaLnBrk="1" hangingPunct="1"/>
            <a:r>
              <a:rPr lang="en-US" smtClean="0">
                <a:ea typeface="Apple Symbols"/>
                <a:cs typeface="Apple Symbols"/>
              </a:rPr>
              <a:t>Z(hengxing): φ(c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true: verifier</a:t>
            </a:r>
          </a:p>
          <a:p>
            <a:pPr lvl="1" eaLnBrk="1" hangingPunct="1"/>
            <a:r>
              <a:rPr lang="en-US" smtClean="0">
                <a:ea typeface="Apple Symbols"/>
                <a:cs typeface="Apple Symbols"/>
              </a:rPr>
              <a:t>K(arl): φ(c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true: verifier</a:t>
            </a:r>
          </a:p>
          <a:p>
            <a:pPr lvl="1" eaLnBrk="1" hangingPunct="1"/>
            <a:r>
              <a:rPr lang="en-US" smtClean="0">
                <a:ea typeface="Apple Symbols"/>
                <a:cs typeface="Apple Symbols"/>
              </a:rPr>
              <a:t>Experiment 2</a:t>
            </a:r>
          </a:p>
          <a:p>
            <a:pPr lvl="2" eaLnBrk="1" hangingPunct="1"/>
            <a:r>
              <a:rPr lang="en-US" smtClean="0">
                <a:ea typeface="Apple Symbols"/>
                <a:cs typeface="Apple Symbols"/>
              </a:rPr>
              <a:t>K(arl): φ(c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true: verifier</a:t>
            </a:r>
          </a:p>
          <a:p>
            <a:pPr lvl="2" eaLnBrk="1" hangingPunct="1"/>
            <a:r>
              <a:rPr lang="en-US" smtClean="0">
                <a:ea typeface="Apple Symbols"/>
                <a:cs typeface="Apple Symbols"/>
              </a:rPr>
              <a:t>Z(hengxing): φ(c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false: forced falsifier</a:t>
            </a:r>
          </a:p>
          <a:p>
            <a:pPr lvl="3" eaLnBrk="1" hangingPunct="1"/>
            <a:r>
              <a:rPr lang="en-US" smtClean="0">
                <a:ea typeface="Apple Symbols"/>
                <a:cs typeface="Apple Symbols"/>
              </a:rPr>
              <a:t>Z:x</a:t>
            </a:r>
            <a:r>
              <a:rPr lang="en-US" baseline="-25000" smtClean="0">
                <a:ea typeface="Apple Symbols"/>
                <a:cs typeface="Apple Symbols"/>
              </a:rPr>
              <a:t>2 </a:t>
            </a:r>
            <a:r>
              <a:rPr lang="en-US" smtClean="0">
                <a:ea typeface="Apple Symbols"/>
                <a:cs typeface="Apple Symbols"/>
              </a:rPr>
              <a:t>K:y</a:t>
            </a:r>
            <a:r>
              <a:rPr lang="en-US" baseline="-25000" smtClean="0">
                <a:ea typeface="Apple Symbols"/>
                <a:cs typeface="Apple Symbols"/>
              </a:rPr>
              <a:t>2   </a:t>
            </a:r>
            <a:r>
              <a:rPr lang="en-US" smtClean="0">
                <a:ea typeface="Apple Symbols"/>
                <a:cs typeface="Apple Symbols"/>
              </a:rPr>
              <a:t>p(x</a:t>
            </a:r>
            <a:r>
              <a:rPr lang="en-US" baseline="-25000" smtClean="0">
                <a:ea typeface="Apple Symbols"/>
                <a:cs typeface="Apple Symbols"/>
              </a:rPr>
              <a:t>2</a:t>
            </a:r>
            <a:r>
              <a:rPr lang="en-US" smtClean="0">
                <a:ea typeface="Apple Symbols"/>
                <a:cs typeface="Apple Symbols"/>
              </a:rPr>
              <a:t>,y</a:t>
            </a:r>
            <a:r>
              <a:rPr lang="en-US" baseline="-25000" smtClean="0">
                <a:ea typeface="Apple Symbols"/>
                <a:cs typeface="Apple Symbols"/>
              </a:rPr>
              <a:t>2</a:t>
            </a:r>
            <a:r>
              <a:rPr lang="en-US" smtClean="0">
                <a:ea typeface="Apple Symbols"/>
                <a:cs typeface="Apple Symbols"/>
              </a:rPr>
              <a:t>,c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false</a:t>
            </a:r>
          </a:p>
          <a:p>
            <a:pPr lvl="4" eaLnBrk="1" hangingPunct="1"/>
            <a:r>
              <a:rPr lang="en-US" smtClean="0">
                <a:ea typeface="Apple Symbols"/>
                <a:cs typeface="Apple Symbols"/>
              </a:rPr>
              <a:t>objective evidence that Zhengxing is stronger. Karl must have made at least one mistake, while Zhengxing might have been perfect.</a:t>
            </a:r>
          </a:p>
          <a:p>
            <a:pPr lvl="2" eaLnBrk="1" hangingPunct="1"/>
            <a:endParaRPr lang="en-US" smtClean="0">
              <a:ea typeface="Apple Symbols"/>
              <a:cs typeface="Apple Symbols"/>
            </a:endParaRPr>
          </a:p>
          <a:p>
            <a:pPr lvl="1" eaLnBrk="1" hangingPunct="1"/>
            <a:endParaRPr lang="en-US" baseline="-25000" smtClean="0">
              <a:ea typeface="Apple Symbols"/>
              <a:cs typeface="Apple Symbols"/>
            </a:endParaRPr>
          </a:p>
          <a:p>
            <a:pPr eaLnBrk="1" hangingPunct="1"/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5D26957-E279-4D75-AED9-60005A5D8897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0559D89-1AF0-43B6-A1E5-638DE139063F}" type="slidenum">
              <a:rPr lang="en-US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38</a:t>
            </a:fld>
            <a:endParaRPr 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27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Silver Ratio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mtClean="0"/>
              <a:t>claim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mtClean="0"/>
              <a:t>G(c) = ForAll x in [0,1] Exists y in [0,1]: x*y + (1-x)*(1-y^2) &gt;= c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mtClean="0"/>
              <a:t>A specification of an algorithm: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mtClean="0"/>
              <a:t>Write a program which takes an x as input and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mtClean="0"/>
              <a:t>produces a y as output so that the above condition holds.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D7DAB0-C2FB-4386-8020-E77BEF192A8F}" type="datetime1">
              <a:rPr lang="en-US" smtClean="0"/>
              <a:t>1/6/2014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33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debate?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semantic games in logic.</a:t>
            </a:r>
          </a:p>
          <a:p>
            <a:r>
              <a:rPr lang="en-US" dirty="0" smtClean="0"/>
              <a:t>The game is defined by the structure of a logical formula which defines a computational problem.</a:t>
            </a:r>
          </a:p>
          <a:p>
            <a:r>
              <a:rPr lang="en-US" dirty="0" smtClean="0"/>
              <a:t>Therefore we define first the standard way to structure logical formulas.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A73F88-81AB-48DC-95E0-7133737D0E9F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91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Winning Strategy</a:t>
            </a:r>
            <a:br>
              <a:rPr lang="en-US" dirty="0" smtClean="0"/>
            </a:br>
            <a:r>
              <a:rPr lang="en-US" dirty="0" smtClean="0"/>
              <a:t>developed incrementally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Strategy chosen depends on c.</a:t>
            </a:r>
          </a:p>
          <a:p>
            <a:pPr lvl="1"/>
            <a:r>
              <a:rPr lang="en-US" dirty="0" smtClean="0"/>
              <a:t>G(0.5)</a:t>
            </a:r>
          </a:p>
          <a:p>
            <a:pPr lvl="1"/>
            <a:r>
              <a:rPr lang="en-US" dirty="0" smtClean="0"/>
              <a:t>G(0.615)</a:t>
            </a:r>
          </a:p>
          <a:p>
            <a:pPr lvl="1"/>
            <a:r>
              <a:rPr lang="en-US" dirty="0" smtClean="0"/>
              <a:t>G(0.616)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98CCF3-8BB3-4B3F-9E8C-D52B4013360B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19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Silver Ratio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G(1/2)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s-ES" sz="1600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winning strategy for verifier: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f(x,y) = x*y + (1-x)*(1-y^2)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s-ES" sz="1600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if x&gt;1-x : y=1. f(x,y)=x &gt; 1/2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   1-x&gt;x : y=0. f(x,y)=1-x &gt; 1/2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   1-x=x : y=1. f(x,y)=1/2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s-ES" sz="1600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formal debate: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falsifier x=0.75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verifier y=1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0.75&gt;0.5 verifier wins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sz="160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9EBEF9-9803-4EAD-B0F6-AFCE1848371C}" type="datetime1">
              <a:rPr lang="en-US" smtClean="0"/>
              <a:t>1/6/2014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0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 descr="C:\Users\Karl_2\Downloads\WolframAlpha--plot_xy1-x1-y2_for_x_from_01--2013-09-08_034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152400"/>
            <a:ext cx="7848600" cy="6402388"/>
          </a:xfr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4E617F-2420-4DFB-AA00-938547DD6149}" type="datetime1">
              <a:rPr lang="en-US" smtClean="0"/>
              <a:t>1/6/2014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89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Silver Ratio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G(0.615)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sz="1600" dirty="0" smtClean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winning strategy for verifier: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Choose y=x.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Result: x^3-x+1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sz="1600" dirty="0" smtClean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minimize x^3-x+1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local minimum at x=1/</a:t>
            </a:r>
            <a:r>
              <a:rPr lang="en-US" sz="1600" dirty="0" err="1" smtClean="0"/>
              <a:t>sqrt</a:t>
            </a:r>
            <a:r>
              <a:rPr lang="en-US" sz="1600" dirty="0" smtClean="0"/>
              <a:t>(3) =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min{x^3-x+1}~~0.6151 at x~~0.57735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sz="1600" dirty="0" smtClean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formal debate: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falsifier x=0.58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verifier y=0.58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sz="1600" dirty="0" smtClean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x^3-x+1 where x = 0.58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Result: 0.615112 &gt; 0.615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sz="16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E7AFC3-420D-4B3E-BB47-12A325DACD86}" type="datetime1">
              <a:rPr lang="en-US" smtClean="0"/>
              <a:t>1/6/2014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30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Silver Ratio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G(0.616)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s-ES" sz="1600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formal debate 1: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falsifier x=0.3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verifier y=0.3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Result 0.727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verifier wins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s-ES" sz="1600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formal debate 2: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x=0.57735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y=0.57735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Result 0.6151 &lt; g(0.616)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verifier loses!!!!!!!!!!!!!!!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sz="160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B5027F-8E04-4C76-AE97-E9B0599A6E28}" type="datetime1">
              <a:rPr lang="en-US" smtClean="0"/>
              <a:t>1/6/2014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89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Silver Ratio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z="1600" smtClean="0"/>
              <a:t>Question: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z="1600" smtClean="0"/>
              <a:t>Is G(0.616) really true?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z="1600" smtClean="0"/>
              <a:t>What is the winning strategy?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z="1600" smtClean="0"/>
              <a:t>The winning strategy is an algorithm which maps an x to a y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z="1600" smtClean="0"/>
              <a:t>such that f(x,y)&gt;=0.616 holds for all x in [0,1].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sz="1600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z="1600" smtClean="0"/>
              <a:t>Homework: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z="1600" smtClean="0"/>
              <a:t>Find such an algorithm.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sz="160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22EA36-12F9-482D-B3A2-81C387963582}" type="datetime1">
              <a:rPr lang="en-US" smtClean="0"/>
              <a:t>1/6/2014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69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Silver Ratio</a:t>
            </a: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72708" name="Picture 2" descr="C:\Users\Karl_2\Downloads\WolframAlpha--plot_minx2-2x1_and_x--2013-09-08_03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09800"/>
            <a:ext cx="7781925" cy="396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5F5B57-E775-4C29-A6F0-396A6B17F138}" type="datetime1">
              <a:rPr lang="en-US" smtClean="0"/>
              <a:t>1/6/2014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68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Silver Ratio</a:t>
            </a:r>
          </a:p>
        </p:txBody>
      </p:sp>
      <p:pic>
        <p:nvPicPr>
          <p:cNvPr id="73731" name="Picture 2" descr="C:\Users\Karl_2\Downloads\WolframAlpha--solve_xy1-x1-y2_gt_0618_where_y__minx2-2x1--2013-09-08_0333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1152525"/>
            <a:ext cx="7543800" cy="5262563"/>
          </a:xfr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CC8059-B822-48A6-BC52-8083490CAB57}" type="datetime1">
              <a:rPr lang="en-US" smtClean="0"/>
              <a:t>1/6/2014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7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25B952-2B48-49A7-81BE-800876C26959}" type="slidenum">
              <a:rPr lang="en-US">
                <a:solidFill>
                  <a:srgbClr val="000000"/>
                </a:solidFill>
                <a:cs typeface="Gill Sans"/>
              </a:rPr>
              <a:pPr eaLnBrk="1" hangingPunct="1"/>
              <a:t>48</a:t>
            </a:fld>
            <a:endParaRPr lang="en-US">
              <a:solidFill>
                <a:srgbClr val="000000"/>
              </a:solidFill>
              <a:cs typeface="Gill Sans"/>
            </a:endParaRPr>
          </a:p>
        </p:txBody>
      </p:sp>
      <p:sp>
        <p:nvSpPr>
          <p:cNvPr id="9113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Silver Ratio</a:t>
            </a:r>
          </a:p>
        </p:txBody>
      </p:sp>
      <p:sp>
        <p:nvSpPr>
          <p:cNvPr id="9114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23888" eaLnBrk="1" hangingPunct="1"/>
            <a:r>
              <a:rPr lang="en-US" smtClean="0"/>
              <a:t>For</a:t>
            </a:r>
          </a:p>
          <a:p>
            <a:pPr marL="936625" lvl="1" eaLnBrk="1" hangingPunct="1"/>
            <a:r>
              <a:rPr lang="en-US" smtClean="0"/>
              <a:t>A potential falsifier strategy is: provideX(c){ 0.5 }.</a:t>
            </a:r>
          </a:p>
          <a:p>
            <a:pPr marL="936625" lvl="1" eaLnBrk="1" hangingPunct="1"/>
            <a:r>
              <a:rPr lang="en-US" smtClean="0"/>
              <a:t>A potential verifier strategy is: provideY(x, c){ x }.</a:t>
            </a:r>
          </a:p>
        </p:txBody>
      </p:sp>
      <p:pic>
        <p:nvPicPr>
          <p:cNvPr id="9114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609228"/>
            <a:ext cx="5946775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B9415F-25D7-4D66-9FD8-1DC6BD43A233}" type="datetime1">
              <a:rPr lang="en-US" smtClean="0"/>
              <a:t>1/6/2014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81200" y="4419600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SP=G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749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958CA2B-E8D2-4B43-8811-79C2644A5770}" type="slidenum">
              <a:rPr lang="en-US">
                <a:solidFill>
                  <a:srgbClr val="000000"/>
                </a:solidFill>
                <a:cs typeface="Gill Sans"/>
              </a:rPr>
              <a:pPr eaLnBrk="1" hangingPunct="1"/>
              <a:t>49</a:t>
            </a:fld>
            <a:endParaRPr lang="en-US">
              <a:solidFill>
                <a:srgbClr val="000000"/>
              </a:solidFill>
              <a:cs typeface="Gill Sans"/>
            </a:endParaRPr>
          </a:p>
        </p:txBody>
      </p:sp>
      <p:sp>
        <p:nvSpPr>
          <p:cNvPr id="92163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160338"/>
            <a:ext cx="8205787" cy="1714500"/>
          </a:xfrm>
        </p:spPr>
        <p:txBody>
          <a:bodyPr/>
          <a:lstStyle/>
          <a:p>
            <a:pPr eaLnBrk="1" hangingPunct="1"/>
            <a:r>
              <a:rPr lang="en-US" smtClean="0"/>
              <a:t>Example: SG Trace</a:t>
            </a:r>
          </a:p>
        </p:txBody>
      </p:sp>
      <p:sp>
        <p:nvSpPr>
          <p:cNvPr id="92164" name="Rectangle 2"/>
          <p:cNvSpPr>
            <a:spLocks/>
          </p:cNvSpPr>
          <p:nvPr/>
        </p:nvSpPr>
        <p:spPr bwMode="auto">
          <a:xfrm>
            <a:off x="787400" y="2211388"/>
            <a:ext cx="685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SG(</a:t>
            </a:r>
          </a:p>
        </p:txBody>
      </p:sp>
      <p:sp>
        <p:nvSpPr>
          <p:cNvPr id="92165" name="Rectangle 3"/>
          <p:cNvSpPr>
            <a:spLocks/>
          </p:cNvSpPr>
          <p:nvPr/>
        </p:nvSpPr>
        <p:spPr bwMode="auto">
          <a:xfrm>
            <a:off x="6843713" y="2201863"/>
            <a:ext cx="107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,</a:t>
            </a:r>
          </a:p>
        </p:txBody>
      </p:sp>
      <p:sp>
        <p:nvSpPr>
          <p:cNvPr id="92166" name="Rectangle 4"/>
          <p:cNvSpPr>
            <a:spLocks/>
          </p:cNvSpPr>
          <p:nvPr/>
        </p:nvSpPr>
        <p:spPr bwMode="auto">
          <a:xfrm>
            <a:off x="7367588" y="2201863"/>
            <a:ext cx="107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,</a:t>
            </a:r>
          </a:p>
        </p:txBody>
      </p:sp>
      <p:sp>
        <p:nvSpPr>
          <p:cNvPr id="92167" name="Rectangle 5"/>
          <p:cNvSpPr>
            <a:spLocks/>
          </p:cNvSpPr>
          <p:nvPr/>
        </p:nvSpPr>
        <p:spPr bwMode="auto">
          <a:xfrm>
            <a:off x="7993063" y="2200275"/>
            <a:ext cx="1301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)</a:t>
            </a:r>
          </a:p>
        </p:txBody>
      </p:sp>
      <p:sp>
        <p:nvSpPr>
          <p:cNvPr id="92168" name="Rectangle 7"/>
          <p:cNvSpPr>
            <a:spLocks/>
          </p:cNvSpPr>
          <p:nvPr/>
        </p:nvSpPr>
        <p:spPr bwMode="auto">
          <a:xfrm>
            <a:off x="787400" y="3916363"/>
            <a:ext cx="6842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SG(</a:t>
            </a:r>
          </a:p>
        </p:txBody>
      </p:sp>
      <p:sp>
        <p:nvSpPr>
          <p:cNvPr id="92169" name="Rectangle 8"/>
          <p:cNvSpPr>
            <a:spLocks/>
          </p:cNvSpPr>
          <p:nvPr/>
        </p:nvSpPr>
        <p:spPr bwMode="auto">
          <a:xfrm>
            <a:off x="6465888" y="3935413"/>
            <a:ext cx="1063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,</a:t>
            </a:r>
          </a:p>
        </p:txBody>
      </p:sp>
      <p:sp>
        <p:nvSpPr>
          <p:cNvPr id="92170" name="Rectangle 9"/>
          <p:cNvSpPr>
            <a:spLocks/>
          </p:cNvSpPr>
          <p:nvPr/>
        </p:nvSpPr>
        <p:spPr bwMode="auto">
          <a:xfrm>
            <a:off x="6992938" y="3935413"/>
            <a:ext cx="1063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,</a:t>
            </a:r>
          </a:p>
        </p:txBody>
      </p:sp>
      <p:sp>
        <p:nvSpPr>
          <p:cNvPr id="92171" name="Rectangle 10"/>
          <p:cNvSpPr>
            <a:spLocks/>
          </p:cNvSpPr>
          <p:nvPr/>
        </p:nvSpPr>
        <p:spPr bwMode="auto">
          <a:xfrm>
            <a:off x="7616825" y="3933825"/>
            <a:ext cx="1301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)</a:t>
            </a:r>
          </a:p>
        </p:txBody>
      </p:sp>
      <p:sp>
        <p:nvSpPr>
          <p:cNvPr id="92172" name="Line 11"/>
          <p:cNvSpPr>
            <a:spLocks noChangeShapeType="1"/>
          </p:cNvSpPr>
          <p:nvPr/>
        </p:nvSpPr>
        <p:spPr bwMode="auto">
          <a:xfrm rot="10800000" flipH="1">
            <a:off x="3687763" y="2774950"/>
            <a:ext cx="0" cy="123507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9217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2894013"/>
            <a:ext cx="295275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74" name="Rectangle 13"/>
          <p:cNvSpPr>
            <a:spLocks/>
          </p:cNvSpPr>
          <p:nvPr/>
        </p:nvSpPr>
        <p:spPr bwMode="auto">
          <a:xfrm>
            <a:off x="1057275" y="3203575"/>
            <a:ext cx="2395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Provides 0.5 for x</a:t>
            </a:r>
          </a:p>
        </p:txBody>
      </p:sp>
      <p:sp>
        <p:nvSpPr>
          <p:cNvPr id="92175" name="Rectangle 14"/>
          <p:cNvSpPr>
            <a:spLocks/>
          </p:cNvSpPr>
          <p:nvPr/>
        </p:nvSpPr>
        <p:spPr bwMode="auto">
          <a:xfrm>
            <a:off x="1581150" y="5819775"/>
            <a:ext cx="6842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SG(</a:t>
            </a:r>
          </a:p>
        </p:txBody>
      </p:sp>
      <p:sp>
        <p:nvSpPr>
          <p:cNvPr id="92176" name="Rectangle 15"/>
          <p:cNvSpPr>
            <a:spLocks/>
          </p:cNvSpPr>
          <p:nvPr/>
        </p:nvSpPr>
        <p:spPr bwMode="auto">
          <a:xfrm>
            <a:off x="4010025" y="5756275"/>
            <a:ext cx="107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,</a:t>
            </a:r>
          </a:p>
        </p:txBody>
      </p:sp>
      <p:sp>
        <p:nvSpPr>
          <p:cNvPr id="92177" name="Rectangle 16"/>
          <p:cNvSpPr>
            <a:spLocks/>
          </p:cNvSpPr>
          <p:nvPr/>
        </p:nvSpPr>
        <p:spPr bwMode="auto">
          <a:xfrm>
            <a:off x="4537075" y="5756275"/>
            <a:ext cx="1063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,</a:t>
            </a:r>
          </a:p>
        </p:txBody>
      </p:sp>
      <p:sp>
        <p:nvSpPr>
          <p:cNvPr id="92178" name="Rectangle 17"/>
          <p:cNvSpPr>
            <a:spLocks/>
          </p:cNvSpPr>
          <p:nvPr/>
        </p:nvSpPr>
        <p:spPr bwMode="auto">
          <a:xfrm>
            <a:off x="5160963" y="5754688"/>
            <a:ext cx="1301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)</a:t>
            </a:r>
          </a:p>
        </p:txBody>
      </p:sp>
      <p:sp>
        <p:nvSpPr>
          <p:cNvPr id="92179" name="Line 18"/>
          <p:cNvSpPr>
            <a:spLocks noChangeShapeType="1"/>
          </p:cNvSpPr>
          <p:nvPr/>
        </p:nvSpPr>
        <p:spPr bwMode="auto">
          <a:xfrm rot="10800000" flipH="1">
            <a:off x="3687763" y="4456113"/>
            <a:ext cx="0" cy="1233487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92180" name="Rectangle 19"/>
          <p:cNvSpPr>
            <a:spLocks/>
          </p:cNvSpPr>
          <p:nvPr/>
        </p:nvSpPr>
        <p:spPr bwMode="auto">
          <a:xfrm>
            <a:off x="836613" y="4719638"/>
            <a:ext cx="284003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Provides 0.5 for y</a:t>
            </a:r>
          </a:p>
        </p:txBody>
      </p:sp>
      <p:sp>
        <p:nvSpPr>
          <p:cNvPr id="92181" name="Rectangle 20"/>
          <p:cNvSpPr>
            <a:spLocks/>
          </p:cNvSpPr>
          <p:nvPr/>
        </p:nvSpPr>
        <p:spPr bwMode="auto">
          <a:xfrm>
            <a:off x="5710238" y="5778500"/>
            <a:ext cx="854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Wins</a:t>
            </a:r>
          </a:p>
        </p:txBody>
      </p:sp>
      <p:pic>
        <p:nvPicPr>
          <p:cNvPr id="92182" name="Picture 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225" y="4037013"/>
            <a:ext cx="5006975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83" name="Picture 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275" y="2370138"/>
            <a:ext cx="53086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84" name="Picture 2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124200"/>
            <a:ext cx="2047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85" name="Picture 2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4840288"/>
            <a:ext cx="204787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86" name="Picture 2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4625975"/>
            <a:ext cx="258763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87" name="Picture 2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946775"/>
            <a:ext cx="1660525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88" name="Picture 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900" y="2062163"/>
            <a:ext cx="29527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89" name="Picture 2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38" y="2339975"/>
            <a:ext cx="20478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0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3751263"/>
            <a:ext cx="296863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1" name="Picture 3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5663" y="4027488"/>
            <a:ext cx="2063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2" name="Picture 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963" y="5608638"/>
            <a:ext cx="295275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3" name="Picture 3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5884863"/>
            <a:ext cx="2047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4" name="Picture 3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13" y="2276475"/>
            <a:ext cx="204787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5" name="Picture 3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2062163"/>
            <a:ext cx="2587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6" name="Picture 3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8613" y="3983038"/>
            <a:ext cx="206375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7" name="Picture 3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213" y="3768725"/>
            <a:ext cx="258762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8" name="Picture 3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3" y="5822950"/>
            <a:ext cx="204787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9" name="Picture 3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7825" y="5608638"/>
            <a:ext cx="258763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0" name="Picture 3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75" y="5884863"/>
            <a:ext cx="258763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1" name="Rectangle 40"/>
          <p:cNvSpPr>
            <a:spLocks/>
          </p:cNvSpPr>
          <p:nvPr/>
        </p:nvSpPr>
        <p:spPr bwMode="auto">
          <a:xfrm>
            <a:off x="3802063" y="3152775"/>
            <a:ext cx="3965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Weakening (too much!)</a:t>
            </a:r>
          </a:p>
        </p:txBody>
      </p:sp>
      <p:sp>
        <p:nvSpPr>
          <p:cNvPr id="92202" name="Rectangle 41"/>
          <p:cNvSpPr>
            <a:spLocks/>
          </p:cNvSpPr>
          <p:nvPr/>
        </p:nvSpPr>
        <p:spPr bwMode="auto">
          <a:xfrm>
            <a:off x="3800475" y="4748213"/>
            <a:ext cx="23907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Strengthening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20CF2A-77FE-4FAB-B836-AF073CC241D5}" type="datetime1">
              <a:rPr lang="en-US" smtClean="0"/>
              <a:t>1/6/2014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319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Propositional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refer to your favorite programming language where you have Boolean variables and Boolean operators: and, or, not.</a:t>
            </a:r>
          </a:p>
          <a:p>
            <a:r>
              <a:rPr lang="en-US" dirty="0" smtClean="0"/>
              <a:t>Example: (A or B) and (!A or !B).</a:t>
            </a:r>
          </a:p>
          <a:p>
            <a:r>
              <a:rPr lang="en-US" dirty="0" smtClean="0"/>
              <a:t>Propositional logic is not powerful enough to express interesting computational problems.</a:t>
            </a:r>
          </a:p>
          <a:p>
            <a:pPr lvl="1"/>
            <a:r>
              <a:rPr lang="en-US" dirty="0" smtClean="0"/>
              <a:t>Need predicate logic: introduce predicates and quantifiers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5EB414-0E6B-4FD7-AE66-31F89377F93A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35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03D8CAB-469C-4D67-A718-3AAA75B68398}" type="slidenum">
              <a:rPr lang="en-US">
                <a:solidFill>
                  <a:srgbClr val="000000"/>
                </a:solidFill>
                <a:cs typeface="Gill Sans"/>
              </a:rPr>
              <a:pPr eaLnBrk="1" hangingPunct="1"/>
              <a:t>50</a:t>
            </a:fld>
            <a:endParaRPr lang="en-US">
              <a:solidFill>
                <a:srgbClr val="000000"/>
              </a:solidFill>
              <a:cs typeface="Gill Sans"/>
            </a:endParaRPr>
          </a:p>
        </p:txBody>
      </p:sp>
      <p:sp>
        <p:nvSpPr>
          <p:cNvPr id="93187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7358063" cy="1714500"/>
          </a:xfrm>
        </p:spPr>
        <p:txBody>
          <a:bodyPr/>
          <a:lstStyle/>
          <a:p>
            <a:pPr eaLnBrk="1" hangingPunct="1"/>
            <a:r>
              <a:rPr lang="en-US" smtClean="0"/>
              <a:t>SG Properties</a:t>
            </a:r>
            <a:br>
              <a:rPr lang="en-US" smtClean="0"/>
            </a:br>
            <a:r>
              <a:rPr lang="en-US" sz="4500" smtClean="0"/>
              <a:t>(Relevant to our approach)</a:t>
            </a:r>
          </a:p>
        </p:txBody>
      </p:sp>
      <p:sp>
        <p:nvSpPr>
          <p:cNvPr id="9318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400" dirty="0" smtClean="0"/>
              <a:t>SG winners drive their opponents into contradiction.</a:t>
            </a:r>
          </a:p>
          <a:p>
            <a:pPr eaLnBrk="1" hangingPunct="1">
              <a:spcBef>
                <a:spcPts val="1375"/>
              </a:spcBef>
            </a:pPr>
            <a:r>
              <a:rPr lang="en-US" sz="2400" dirty="0" smtClean="0"/>
              <a:t>Faulty verifier (falsifier) actions can produce a false (true) claim from a true (false) one.</a:t>
            </a:r>
          </a:p>
          <a:p>
            <a:pPr eaLnBrk="1" hangingPunct="1">
              <a:spcBef>
                <a:spcPts val="1375"/>
              </a:spcBef>
            </a:pPr>
            <a:r>
              <a:rPr lang="en-US" sz="2400" dirty="0" smtClean="0"/>
              <a:t>Faulty actions will be exposed by a perfect opponent leading to a loss.</a:t>
            </a:r>
          </a:p>
          <a:p>
            <a:pPr eaLnBrk="1" hangingPunct="1">
              <a:spcBef>
                <a:spcPts val="1375"/>
              </a:spcBef>
            </a:pPr>
            <a:r>
              <a:rPr lang="en-US" sz="2400" dirty="0" smtClean="0"/>
              <a:t>Winning against a perfect verifier (falsifier) implies that the claim is false (true).</a:t>
            </a:r>
          </a:p>
          <a:p>
            <a:pPr eaLnBrk="1" hangingPunct="1">
              <a:spcBef>
                <a:spcPts val="1375"/>
              </a:spcBef>
            </a:pPr>
            <a:r>
              <a:rPr lang="en-US" sz="2400" dirty="0" smtClean="0"/>
              <a:t>Losing an SG implies that either you did a faulty action or you were on the wrong side.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D07699-AED7-4E76-A931-648094BC5A07}" type="datetime1">
              <a:rPr lang="en-US" smtClean="0"/>
              <a:t>1/6/2014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8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Avatar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624896" indent="-401718" eaLnBrk="1" hangingPunct="1">
              <a:spcBef>
                <a:spcPts val="1687"/>
              </a:spcBef>
              <a:buFont typeface="Gill Sans" charset="0"/>
              <a:buChar char="•"/>
              <a:defRPr/>
            </a:pPr>
            <a:r>
              <a:rPr lang="en-US" dirty="0" smtClean="0">
                <a:sym typeface="Gill Sans" charset="0"/>
              </a:rPr>
              <a:t>View lab as a language L of all claims that can be formulated in the lab.</a:t>
            </a:r>
          </a:p>
          <a:p>
            <a:pPr marL="624896" indent="-401718" eaLnBrk="1" hangingPunct="1">
              <a:spcBef>
                <a:spcPts val="1687"/>
              </a:spcBef>
              <a:buFont typeface="Gill Sans" charset="0"/>
              <a:buChar char="•"/>
              <a:defRPr/>
            </a:pPr>
            <a:r>
              <a:rPr lang="en-US" dirty="0" err="1" smtClean="0">
                <a:sym typeface="Gill Sans" charset="0"/>
              </a:rPr>
              <a:t>L</a:t>
            </a:r>
            <a:r>
              <a:rPr lang="en-US" baseline="-25000" dirty="0" err="1" smtClean="0">
                <a:sym typeface="Gill Sans" charset="0"/>
              </a:rPr>
              <a:t>true</a:t>
            </a:r>
            <a:r>
              <a:rPr lang="en-US" baseline="-25000" dirty="0" smtClean="0">
                <a:sym typeface="Gill Sans" charset="0"/>
              </a:rPr>
              <a:t> </a:t>
            </a:r>
            <a:r>
              <a:rPr lang="en-US" dirty="0" smtClean="0">
                <a:sym typeface="Gill Sans" charset="0"/>
              </a:rPr>
              <a:t>(</a:t>
            </a:r>
            <a:r>
              <a:rPr lang="en-US" dirty="0" err="1" smtClean="0">
                <a:sym typeface="Gill Sans" charset="0"/>
              </a:rPr>
              <a:t>L</a:t>
            </a:r>
            <a:r>
              <a:rPr lang="en-US" baseline="-25000" dirty="0" err="1" smtClean="0">
                <a:sym typeface="Gill Sans" charset="0"/>
              </a:rPr>
              <a:t>false</a:t>
            </a:r>
            <a:r>
              <a:rPr lang="en-US" dirty="0" smtClean="0">
                <a:sym typeface="Gill Sans" charset="0"/>
              </a:rPr>
              <a:t>) is the set of true (false) claims in L.</a:t>
            </a:r>
          </a:p>
          <a:p>
            <a:pPr marL="624896" indent="-401718" eaLnBrk="1" hangingPunct="1">
              <a:spcBef>
                <a:spcPts val="1687"/>
              </a:spcBef>
              <a:buFont typeface="Gill Sans" charset="0"/>
              <a:buChar char="•"/>
              <a:defRPr/>
            </a:pPr>
            <a:r>
              <a:rPr lang="en-US" dirty="0" smtClean="0">
                <a:sym typeface="Gill Sans" charset="0"/>
              </a:rPr>
              <a:t>There is a set of required functions </a:t>
            </a:r>
            <a:r>
              <a:rPr lang="en-US" dirty="0" err="1" smtClean="0">
                <a:sym typeface="Gill Sans" charset="0"/>
              </a:rPr>
              <a:t>S</a:t>
            </a:r>
            <a:r>
              <a:rPr lang="en-US" baseline="-25000" dirty="0" err="1" smtClean="0">
                <a:sym typeface="Gill Sans" charset="0"/>
              </a:rPr>
              <a:t>true</a:t>
            </a:r>
            <a:r>
              <a:rPr lang="en-US" baseline="-25000" dirty="0" smtClean="0">
                <a:sym typeface="Gill Sans" charset="0"/>
              </a:rPr>
              <a:t> </a:t>
            </a:r>
            <a:r>
              <a:rPr lang="en-US" dirty="0" smtClean="0">
                <a:sym typeface="Gill Sans" charset="0"/>
              </a:rPr>
              <a:t>used to defend claims in </a:t>
            </a:r>
            <a:r>
              <a:rPr lang="en-US" dirty="0" err="1" smtClean="0">
                <a:sym typeface="Gill Sans" charset="0"/>
              </a:rPr>
              <a:t>L</a:t>
            </a:r>
            <a:r>
              <a:rPr lang="en-US" baseline="-25000" dirty="0" err="1" smtClean="0">
                <a:sym typeface="Gill Sans" charset="0"/>
              </a:rPr>
              <a:t>true</a:t>
            </a:r>
            <a:r>
              <a:rPr lang="en-US" baseline="-25000" dirty="0" smtClean="0">
                <a:sym typeface="Gill Sans" charset="0"/>
              </a:rPr>
              <a:t> </a:t>
            </a:r>
            <a:r>
              <a:rPr lang="en-US" dirty="0" smtClean="0">
                <a:sym typeface="Gill Sans" charset="0"/>
              </a:rPr>
              <a:t>and another set of required functions </a:t>
            </a:r>
            <a:r>
              <a:rPr lang="en-US" dirty="0" err="1" smtClean="0">
                <a:sym typeface="Gill Sans" charset="0"/>
              </a:rPr>
              <a:t>S</a:t>
            </a:r>
            <a:r>
              <a:rPr lang="en-US" baseline="-25000" dirty="0" err="1" smtClean="0">
                <a:sym typeface="Gill Sans" charset="0"/>
              </a:rPr>
              <a:t>false</a:t>
            </a:r>
            <a:r>
              <a:rPr lang="en-US" baseline="-25000" dirty="0" smtClean="0">
                <a:sym typeface="Gill Sans" charset="0"/>
              </a:rPr>
              <a:t> </a:t>
            </a:r>
            <a:r>
              <a:rPr lang="en-US" dirty="0" smtClean="0">
                <a:sym typeface="Gill Sans" charset="0"/>
              </a:rPr>
              <a:t>for </a:t>
            </a:r>
            <a:r>
              <a:rPr lang="en-US" dirty="0" err="1" smtClean="0">
                <a:sym typeface="Gill Sans" charset="0"/>
              </a:rPr>
              <a:t>L</a:t>
            </a:r>
            <a:r>
              <a:rPr lang="en-US" baseline="-25000" dirty="0" err="1" smtClean="0">
                <a:sym typeface="Gill Sans" charset="0"/>
              </a:rPr>
              <a:t>false</a:t>
            </a:r>
            <a:r>
              <a:rPr lang="en-US" dirty="0" smtClean="0">
                <a:sym typeface="Gill Sans" charset="0"/>
              </a:rPr>
              <a:t>.</a:t>
            </a:r>
          </a:p>
          <a:p>
            <a:pPr marL="624896" indent="-401718" eaLnBrk="1" hangingPunct="1">
              <a:spcBef>
                <a:spcPts val="1687"/>
              </a:spcBef>
              <a:buFont typeface="Gill Sans" charset="0"/>
              <a:buChar char="•"/>
              <a:defRPr/>
            </a:pPr>
            <a:r>
              <a:rPr lang="en-US" dirty="0" smtClean="0">
                <a:sym typeface="Gill Sans" charset="0"/>
              </a:rPr>
              <a:t>The burden of demonstrating the correctness of the required functions is divided among two participants.</a:t>
            </a:r>
          </a:p>
          <a:p>
            <a:pPr marL="624896" indent="-401718" eaLnBrk="1" hangingPunct="1">
              <a:spcBef>
                <a:spcPts val="1687"/>
              </a:spcBef>
              <a:buFont typeface="Gill Sans" charset="0"/>
              <a:buChar char="•"/>
              <a:defRPr/>
            </a:pPr>
            <a:endParaRPr lang="en-US" dirty="0">
              <a:sym typeface="Gill Sans" charset="0"/>
            </a:endParaRPr>
          </a:p>
        </p:txBody>
      </p:sp>
      <p:sp>
        <p:nvSpPr>
          <p:cNvPr id="94212" name="Date Placeholder 4"/>
          <p:cNvSpPr>
            <a:spLocks noGrp="1"/>
          </p:cNvSpPr>
          <p:nvPr>
            <p:ph type="dt" sz="quarter" idx="4294967295"/>
          </p:nvPr>
        </p:nvSpPr>
        <p:spPr bwMode="auto">
          <a:xfrm>
            <a:off x="4446588" y="6510338"/>
            <a:ext cx="241300" cy="25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274" tIns="32137" rIns="64274" bIns="32137"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EB626DA0-2E11-4924-8F54-3B88A3C4315F}" type="datetime1">
              <a:rPr lang="en-US" sz="1300" smtClean="0"/>
              <a:t>1/6/2014</a:t>
            </a:fld>
            <a:endParaRPr lang="en-US" sz="1300">
              <a:ea typeface="Gill Sans"/>
              <a:cs typeface="Gill Sans"/>
            </a:endParaRPr>
          </a:p>
        </p:txBody>
      </p:sp>
      <p:sp>
        <p:nvSpPr>
          <p:cNvPr id="942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2985F73-7F44-493E-BA05-0CD453A77FCF}" type="slidenum">
              <a:rPr lang="en-US">
                <a:cs typeface="Gill Sans"/>
              </a:rPr>
              <a:pPr eaLnBrk="1" hangingPunct="1"/>
              <a:t>51</a:t>
            </a:fld>
            <a:endParaRPr lang="en-US">
              <a:cs typeface="Gill Sans"/>
            </a:endParaRPr>
          </a:p>
        </p:txBody>
      </p:sp>
      <p:sp>
        <p:nvSpPr>
          <p:cNvPr id="94214" name="TextBox 6"/>
          <p:cNvSpPr txBox="1">
            <a:spLocks noChangeArrowheads="1"/>
          </p:cNvSpPr>
          <p:nvPr/>
        </p:nvSpPr>
        <p:spPr bwMode="auto">
          <a:xfrm>
            <a:off x="8153400" y="152400"/>
            <a:ext cx="800100" cy="373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11" tIns="45706" rIns="91411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>
                <a:cs typeface="ヒラギノ角ゴ ProN W3"/>
              </a:rPr>
              <a:t>Avatar</a:t>
            </a:r>
          </a:p>
        </p:txBody>
      </p:sp>
    </p:spTree>
    <p:extLst>
      <p:ext uri="{BB962C8B-B14F-4D97-AF65-F5344CB8AC3E}">
        <p14:creationId xmlns:p14="http://schemas.microsoft.com/office/powerpoint/2010/main" val="335819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Avatar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624896" indent="-401718" eaLnBrk="1" hangingPunct="1">
              <a:spcBef>
                <a:spcPts val="1687"/>
              </a:spcBef>
              <a:buFont typeface="Gill Sans" charset="0"/>
              <a:buChar char="•"/>
              <a:defRPr/>
            </a:pPr>
            <a:r>
              <a:rPr lang="en-US" dirty="0" err="1" smtClean="0">
                <a:sym typeface="Gill Sans" charset="0"/>
              </a:rPr>
              <a:t>S</a:t>
            </a:r>
            <a:r>
              <a:rPr lang="en-US" baseline="-25000" dirty="0" err="1" smtClean="0">
                <a:sym typeface="Gill Sans" charset="0"/>
              </a:rPr>
              <a:t>true</a:t>
            </a:r>
            <a:r>
              <a:rPr lang="en-US" baseline="-25000" dirty="0" smtClean="0">
                <a:sym typeface="Gill Sans" charset="0"/>
              </a:rPr>
              <a:t> </a:t>
            </a:r>
            <a:r>
              <a:rPr lang="en-US" dirty="0" smtClean="0">
                <a:sym typeface="Gill Sans" charset="0"/>
              </a:rPr>
              <a:t>and </a:t>
            </a:r>
            <a:r>
              <a:rPr lang="en-US" dirty="0" err="1" smtClean="0">
                <a:sym typeface="Gill Sans" charset="0"/>
              </a:rPr>
              <a:t>S</a:t>
            </a:r>
            <a:r>
              <a:rPr lang="en-US" baseline="-25000" dirty="0" err="1" smtClean="0">
                <a:sym typeface="Gill Sans" charset="0"/>
              </a:rPr>
              <a:t>false</a:t>
            </a:r>
            <a:r>
              <a:rPr lang="en-US" dirty="0" smtClean="0">
                <a:sym typeface="Gill Sans" charset="0"/>
              </a:rPr>
              <a:t> are certificates that can be used to defend the true and false claims.</a:t>
            </a:r>
          </a:p>
          <a:p>
            <a:pPr marL="624896" indent="-401718" eaLnBrk="1" hangingPunct="1">
              <a:spcBef>
                <a:spcPts val="1687"/>
              </a:spcBef>
              <a:buFont typeface="Gill Sans" charset="0"/>
              <a:buChar char="•"/>
              <a:defRPr/>
            </a:pPr>
            <a:r>
              <a:rPr lang="en-US" dirty="0" smtClean="0">
                <a:sym typeface="Gill Sans" charset="0"/>
              </a:rPr>
              <a:t>A perfect avatar for a claim family is a pair (</a:t>
            </a:r>
            <a:r>
              <a:rPr lang="en-US" dirty="0" err="1" smtClean="0">
                <a:sym typeface="Gill Sans" charset="0"/>
              </a:rPr>
              <a:t>S</a:t>
            </a:r>
            <a:r>
              <a:rPr lang="en-US" baseline="-25000" dirty="0" err="1" smtClean="0">
                <a:sym typeface="Gill Sans" charset="0"/>
              </a:rPr>
              <a:t>true</a:t>
            </a:r>
            <a:r>
              <a:rPr lang="en-US" dirty="0" smtClean="0">
                <a:sym typeface="Gill Sans" charset="0"/>
              </a:rPr>
              <a:t>, </a:t>
            </a:r>
            <a:r>
              <a:rPr lang="en-US" dirty="0" err="1" smtClean="0">
                <a:sym typeface="Gill Sans" charset="0"/>
              </a:rPr>
              <a:t>S</a:t>
            </a:r>
            <a:r>
              <a:rPr lang="en-US" baseline="-25000" dirty="0" err="1" smtClean="0">
                <a:sym typeface="Gill Sans" charset="0"/>
              </a:rPr>
              <a:t>false</a:t>
            </a:r>
            <a:r>
              <a:rPr lang="en-US" dirty="0" smtClean="0">
                <a:sym typeface="Gill Sans" charset="0"/>
              </a:rPr>
              <a:t>), where the side chosen by the avatar is the winner side of SG(c, </a:t>
            </a:r>
            <a:r>
              <a:rPr lang="en-US" dirty="0" err="1" smtClean="0">
                <a:sym typeface="Gill Sans" charset="0"/>
              </a:rPr>
              <a:t>S</a:t>
            </a:r>
            <a:r>
              <a:rPr lang="en-US" baseline="-25000" dirty="0" err="1" smtClean="0">
                <a:sym typeface="Gill Sans" charset="0"/>
              </a:rPr>
              <a:t>true</a:t>
            </a:r>
            <a:r>
              <a:rPr lang="en-US" baseline="-25000" dirty="0" smtClean="0">
                <a:sym typeface="Gill Sans" charset="0"/>
              </a:rPr>
              <a:t> </a:t>
            </a:r>
            <a:r>
              <a:rPr lang="en-US" dirty="0" smtClean="0">
                <a:sym typeface="Gill Sans" charset="0"/>
              </a:rPr>
              <a:t>, </a:t>
            </a:r>
            <a:r>
              <a:rPr lang="en-US" dirty="0" err="1" smtClean="0">
                <a:sym typeface="Gill Sans" charset="0"/>
              </a:rPr>
              <a:t>S</a:t>
            </a:r>
            <a:r>
              <a:rPr lang="en-US" baseline="-25000" dirty="0" err="1" smtClean="0">
                <a:sym typeface="Gill Sans" charset="0"/>
              </a:rPr>
              <a:t>false</a:t>
            </a:r>
            <a:r>
              <a:rPr lang="en-US" dirty="0" smtClean="0">
                <a:sym typeface="Gill Sans" charset="0"/>
              </a:rPr>
              <a:t>).</a:t>
            </a:r>
          </a:p>
          <a:p>
            <a:pPr marL="624896" indent="-401718" eaLnBrk="1" hangingPunct="1">
              <a:spcBef>
                <a:spcPts val="1687"/>
              </a:spcBef>
              <a:buFont typeface="Gill Sans" charset="0"/>
              <a:buChar char="•"/>
              <a:defRPr/>
            </a:pPr>
            <a:r>
              <a:rPr lang="en-US" dirty="0" smtClean="0">
                <a:sym typeface="Gill Sans" charset="0"/>
              </a:rPr>
              <a:t>An avatar (</a:t>
            </a:r>
            <a:r>
              <a:rPr lang="en-US" dirty="0" err="1" smtClean="0">
                <a:sym typeface="Gill Sans" charset="0"/>
              </a:rPr>
              <a:t>S</a:t>
            </a:r>
            <a:r>
              <a:rPr lang="en-US" baseline="-25000" dirty="0" err="1" smtClean="0">
                <a:sym typeface="Gill Sans" charset="0"/>
              </a:rPr>
              <a:t>true</a:t>
            </a:r>
            <a:r>
              <a:rPr lang="en-US" baseline="-25000" dirty="0" smtClean="0">
                <a:sym typeface="Gill Sans" charset="0"/>
              </a:rPr>
              <a:t> </a:t>
            </a:r>
            <a:r>
              <a:rPr lang="en-US" dirty="0" smtClean="0">
                <a:sym typeface="Gill Sans" charset="0"/>
              </a:rPr>
              <a:t>, </a:t>
            </a:r>
            <a:r>
              <a:rPr lang="en-US" dirty="0" err="1" smtClean="0">
                <a:sym typeface="Gill Sans" charset="0"/>
              </a:rPr>
              <a:t>S</a:t>
            </a:r>
            <a:r>
              <a:rPr lang="en-US" baseline="-25000" dirty="0" err="1" smtClean="0">
                <a:sym typeface="Gill Sans" charset="0"/>
              </a:rPr>
              <a:t>false</a:t>
            </a:r>
            <a:r>
              <a:rPr lang="en-US" dirty="0" smtClean="0">
                <a:sym typeface="Gill Sans" charset="0"/>
              </a:rPr>
              <a:t>) applied to a claim c is used to</a:t>
            </a:r>
          </a:p>
          <a:p>
            <a:pPr marL="937344" lvl="1" indent="-401718" eaLnBrk="1" hangingPunct="1">
              <a:spcBef>
                <a:spcPts val="1687"/>
              </a:spcBef>
              <a:buFont typeface="Gill Sans" charset="0"/>
              <a:buChar char="•"/>
              <a:defRPr/>
            </a:pPr>
            <a:r>
              <a:rPr lang="en-US" dirty="0" smtClean="0">
                <a:sym typeface="Gill Sans" charset="0"/>
              </a:rPr>
              <a:t>take a side on c</a:t>
            </a:r>
          </a:p>
          <a:p>
            <a:pPr marL="937344" lvl="1" indent="-401718" eaLnBrk="1" hangingPunct="1">
              <a:spcBef>
                <a:spcPts val="1687"/>
              </a:spcBef>
              <a:buFont typeface="Gill Sans" charset="0"/>
              <a:buChar char="•"/>
              <a:defRPr/>
            </a:pPr>
            <a:r>
              <a:rPr lang="en-US" dirty="0" smtClean="0">
                <a:sym typeface="Gill Sans" charset="0"/>
              </a:rPr>
              <a:t>defend the side taken</a:t>
            </a:r>
            <a:endParaRPr lang="en-US" dirty="0">
              <a:sym typeface="Gill Sans" charset="0"/>
            </a:endParaRPr>
          </a:p>
        </p:txBody>
      </p:sp>
      <p:sp>
        <p:nvSpPr>
          <p:cNvPr id="95236" name="Date Placeholder 3"/>
          <p:cNvSpPr>
            <a:spLocks noGrp="1"/>
          </p:cNvSpPr>
          <p:nvPr>
            <p:ph type="dt" sz="quarter" idx="4294967295"/>
          </p:nvPr>
        </p:nvSpPr>
        <p:spPr bwMode="auto">
          <a:xfrm>
            <a:off x="4446588" y="6510338"/>
            <a:ext cx="241300" cy="25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274" tIns="32137" rIns="64274" bIns="32137"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85232F6F-12B6-470A-997D-49EADF4FA926}" type="datetime1">
              <a:rPr lang="en-US" sz="1300" smtClean="0"/>
              <a:t>1/6/2014</a:t>
            </a:fld>
            <a:endParaRPr lang="en-US" sz="1300">
              <a:ea typeface="Gill Sans"/>
              <a:cs typeface="Gill Sans"/>
            </a:endParaRPr>
          </a:p>
        </p:txBody>
      </p:sp>
      <p:sp>
        <p:nvSpPr>
          <p:cNvPr id="95237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153A40B-9E94-484A-99BA-C15DC4B3370A}" type="slidenum">
              <a:rPr lang="en-US">
                <a:cs typeface="Gill Sans"/>
              </a:rPr>
              <a:pPr eaLnBrk="1" hangingPunct="1"/>
              <a:t>52</a:t>
            </a:fld>
            <a:endParaRPr lang="en-US">
              <a:cs typeface="Gill Sans"/>
            </a:endParaRPr>
          </a:p>
        </p:txBody>
      </p:sp>
      <p:sp>
        <p:nvSpPr>
          <p:cNvPr id="95238" name="TextBox 5"/>
          <p:cNvSpPr txBox="1">
            <a:spLocks noChangeArrowheads="1"/>
          </p:cNvSpPr>
          <p:nvPr/>
        </p:nvSpPr>
        <p:spPr bwMode="auto">
          <a:xfrm>
            <a:off x="8153400" y="152400"/>
            <a:ext cx="800100" cy="373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11" tIns="45706" rIns="91411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>
                <a:cs typeface="ヒラギノ角ゴ ProN W3"/>
              </a:rPr>
              <a:t>Avatar</a:t>
            </a:r>
          </a:p>
        </p:txBody>
      </p:sp>
    </p:spTree>
    <p:extLst>
      <p:ext uri="{BB962C8B-B14F-4D97-AF65-F5344CB8AC3E}">
        <p14:creationId xmlns:p14="http://schemas.microsoft.com/office/powerpoint/2010/main" val="246531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358063" cy="17145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>
                <a:sym typeface="Gill Sans" charset="0"/>
              </a:rPr>
              <a:t>Example Avatar for</a:t>
            </a:r>
            <a:br>
              <a:rPr lang="en-US" dirty="0" smtClean="0">
                <a:sym typeface="Gill Sans" charset="0"/>
              </a:rPr>
            </a:br>
            <a:r>
              <a:rPr lang="en-US" dirty="0" smtClean="0">
                <a:sym typeface="Gill Sans" charset="0"/>
              </a:rPr>
              <a:t>Silver Ratio Lab</a:t>
            </a:r>
            <a:endParaRPr lang="en-US" dirty="0">
              <a:sym typeface="Gill Sans" charset="0"/>
            </a:endParaRPr>
          </a:p>
        </p:txBody>
      </p:sp>
      <p:sp>
        <p:nvSpPr>
          <p:cNvPr id="9625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600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Defending SilverRatio(c)</a:t>
            </a:r>
          </a:p>
          <a:p>
            <a:pPr lvl="1" eaLnBrk="1" hangingPunct="1"/>
            <a:r>
              <a:rPr lang="en-US" smtClean="0"/>
              <a:t>if SilverRatio(c) </a:t>
            </a:r>
          </a:p>
          <a:p>
            <a:pPr lvl="2" eaLnBrk="1" hangingPunct="1"/>
            <a:r>
              <a:rPr lang="en-US" smtClean="0"/>
              <a:t>use S</a:t>
            </a:r>
            <a:r>
              <a:rPr lang="en-US" baseline="-25000" smtClean="0"/>
              <a:t>true</a:t>
            </a:r>
            <a:r>
              <a:rPr lang="en-US" smtClean="0"/>
              <a:t>: when given an x, construct y</a:t>
            </a:r>
          </a:p>
          <a:p>
            <a:pPr lvl="2" eaLnBrk="1" hangingPunct="1"/>
            <a:r>
              <a:rPr lang="en-US" smtClean="0"/>
              <a:t>else use S</a:t>
            </a:r>
            <a:r>
              <a:rPr lang="en-US" baseline="-25000" smtClean="0"/>
              <a:t>false</a:t>
            </a:r>
            <a:r>
              <a:rPr lang="en-US" smtClean="0"/>
              <a:t>: construct x </a:t>
            </a:r>
          </a:p>
          <a:p>
            <a:pPr eaLnBrk="1" hangingPunct="1"/>
            <a:r>
              <a:rPr lang="en-US" smtClean="0"/>
              <a:t>Issue: In practice the avatars may be buggy.</a:t>
            </a:r>
          </a:p>
          <a:p>
            <a:pPr eaLnBrk="1" hangingPunct="1"/>
            <a:r>
              <a:rPr lang="en-US" smtClean="0"/>
              <a:t>Issue: humans might have to help the avatar.</a:t>
            </a:r>
          </a:p>
        </p:txBody>
      </p:sp>
      <p:sp>
        <p:nvSpPr>
          <p:cNvPr id="96260" name="Date Placeholder 3"/>
          <p:cNvSpPr>
            <a:spLocks noGrp="1"/>
          </p:cNvSpPr>
          <p:nvPr>
            <p:ph type="dt" sz="quarter" idx="4294967295"/>
          </p:nvPr>
        </p:nvSpPr>
        <p:spPr bwMode="auto">
          <a:xfrm>
            <a:off x="4446588" y="6510338"/>
            <a:ext cx="241300" cy="25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274" tIns="32137" rIns="64274" bIns="32137"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5399B2E9-6E7E-476E-A586-898B50E22E2B}" type="datetime1">
              <a:rPr lang="en-US" sz="1300" smtClean="0"/>
              <a:t>1/6/2014</a:t>
            </a:fld>
            <a:endParaRPr lang="en-US" sz="1300">
              <a:ea typeface="Gill Sans"/>
              <a:cs typeface="Gill Sans"/>
            </a:endParaRPr>
          </a:p>
        </p:txBody>
      </p:sp>
      <p:sp>
        <p:nvSpPr>
          <p:cNvPr id="96261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DC4297-BFF4-417E-9F5B-33072574AE6E}" type="slidenum">
              <a:rPr lang="en-US">
                <a:cs typeface="Gill Sans"/>
              </a:rPr>
              <a:pPr eaLnBrk="1" hangingPunct="1"/>
              <a:t>53</a:t>
            </a:fld>
            <a:endParaRPr lang="en-US">
              <a:cs typeface="Gill Sans"/>
            </a:endParaRPr>
          </a:p>
        </p:txBody>
      </p:sp>
      <p:sp>
        <p:nvSpPr>
          <p:cNvPr id="96262" name="TextBox 5"/>
          <p:cNvSpPr txBox="1">
            <a:spLocks noChangeArrowheads="1"/>
          </p:cNvSpPr>
          <p:nvPr/>
        </p:nvSpPr>
        <p:spPr bwMode="auto">
          <a:xfrm>
            <a:off x="8153400" y="152400"/>
            <a:ext cx="800100" cy="373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11" tIns="45706" rIns="91411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>
                <a:cs typeface="ヒラギノ角ゴ ProN W3"/>
              </a:rPr>
              <a:t>Avatar</a:t>
            </a:r>
          </a:p>
        </p:txBody>
      </p:sp>
    </p:spTree>
    <p:extLst>
      <p:ext uri="{BB962C8B-B14F-4D97-AF65-F5344CB8AC3E}">
        <p14:creationId xmlns:p14="http://schemas.microsoft.com/office/powerpoint/2010/main" val="270695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41A59E5-B301-4A12-B4BD-FBD71F63ACFE}" type="slidenum">
              <a:rPr lang="en-US">
                <a:solidFill>
                  <a:srgbClr val="000000"/>
                </a:solidFill>
                <a:cs typeface="Gill Sans"/>
              </a:rPr>
              <a:pPr eaLnBrk="1" hangingPunct="1"/>
              <a:t>54</a:t>
            </a:fld>
            <a:endParaRPr lang="en-US">
              <a:solidFill>
                <a:srgbClr val="000000"/>
              </a:solidFill>
              <a:cs typeface="Gill Sans"/>
            </a:endParaRPr>
          </a:p>
        </p:txBody>
      </p:sp>
      <p:sp>
        <p:nvSpPr>
          <p:cNvPr id="9728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Generalizing SGs</a:t>
            </a:r>
          </a:p>
        </p:txBody>
      </p:sp>
      <p:sp>
        <p:nvSpPr>
          <p:cNvPr id="972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93763" y="1946275"/>
            <a:ext cx="7358062" cy="1714500"/>
          </a:xfrm>
        </p:spPr>
        <p:txBody>
          <a:bodyPr/>
          <a:lstStyle/>
          <a:p>
            <a:pPr marL="623888" eaLnBrk="1" hangingPunct="1"/>
            <a:r>
              <a:rPr lang="en-US" sz="2800" dirty="0" smtClean="0"/>
              <a:t>First ask participants for their favorite side (u is a participant).</a:t>
            </a:r>
          </a:p>
          <a:p>
            <a:pPr marL="623888" eaLnBrk="1" hangingPunct="1"/>
            <a:r>
              <a:rPr lang="en-US" sz="2800" dirty="0" smtClean="0"/>
              <a:t>If both choose the same side, force one to play the devil’s advocate.</a:t>
            </a:r>
          </a:p>
        </p:txBody>
      </p:sp>
      <p:graphicFrame>
        <p:nvGraphicFramePr>
          <p:cNvPr id="55299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587203"/>
              </p:ext>
            </p:extLst>
          </p:nvPr>
        </p:nvGraphicFramePr>
        <p:xfrm>
          <a:off x="1322388" y="3830638"/>
          <a:ext cx="5764212" cy="2265363"/>
        </p:xfrm>
        <a:graphic>
          <a:graphicData uri="http://schemas.openxmlformats.org/drawingml/2006/table">
            <a:tbl>
              <a:tblPr/>
              <a:tblGrid>
                <a:gridCol w="1441053"/>
                <a:gridCol w="1441053"/>
                <a:gridCol w="2785274"/>
                <a:gridCol w="96832"/>
              </a:tblGrid>
              <a:tr h="8712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Winner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Forced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Payoff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(u, !u)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endParaRPr kumimoji="0" lang="en-US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" charset="0"/>
                        <a:ea typeface="ヒラギノ角ゴ ProN W3" charset="0"/>
                        <a:cs typeface="ヒラギノ角ゴ ProN W3" charset="0"/>
                        <a:sym typeface="Gill Sans" charset="0"/>
                      </a:endParaRP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6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u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None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(1, 0)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endParaRPr kumimoji="0" lang="en-US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" charset="0"/>
                        <a:ea typeface="ヒラギノ角ゴ ProN W3" charset="0"/>
                        <a:cs typeface="ヒラギノ角ゴ ProN W3" charset="0"/>
                        <a:sym typeface="Gill Sans" charset="0"/>
                      </a:endParaRP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6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u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u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(1, 0)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endParaRPr kumimoji="0" lang="en-US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" charset="0"/>
                        <a:ea typeface="ヒラギノ角ゴ ProN W3" charset="0"/>
                        <a:cs typeface="ヒラギノ角ゴ ProN W3" charset="0"/>
                        <a:sym typeface="Gill Sans" charset="0"/>
                      </a:endParaRP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6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u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!u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(0, 0)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endParaRPr kumimoji="0" lang="en-US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" charset="0"/>
                        <a:ea typeface="ヒラギノ角ゴ ProN W3" charset="0"/>
                        <a:cs typeface="ヒラギノ角ゴ ProN W3" charset="0"/>
                        <a:sym typeface="Gill Sans" charset="0"/>
                      </a:endParaRP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5E83AD-ACD7-44DF-845D-C4A0A9DBF202}" type="datetime1">
              <a:rPr lang="en-US" smtClean="0"/>
              <a:t>1/6/2014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06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Temporary Summary</a:t>
            </a:r>
          </a:p>
        </p:txBody>
      </p:sp>
      <p:sp>
        <p:nvSpPr>
          <p:cNvPr id="983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Use formal debates about claims to improve your algorithmic solutions and learn from others.</a:t>
            </a:r>
          </a:p>
          <a:p>
            <a:pPr eaLnBrk="1" hangingPunct="1"/>
            <a:r>
              <a:rPr lang="en-US" dirty="0" smtClean="0"/>
              <a:t>Works for other STEM areas.</a:t>
            </a:r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68A23E4-4EAC-4C3D-8451-6933674F6186}" type="slidenum">
              <a:rPr lang="en-US">
                <a:solidFill>
                  <a:srgbClr val="000000"/>
                </a:solidFill>
                <a:cs typeface="Gill Sans"/>
              </a:rPr>
              <a:pPr eaLnBrk="1" hangingPunct="1"/>
              <a:t>55</a:t>
            </a:fld>
            <a:endParaRPr lang="en-US">
              <a:solidFill>
                <a:srgbClr val="000000"/>
              </a:solidFill>
              <a:cs typeface="Gill San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79F3B8-681D-43B3-AB2E-5D4CC3285071}" type="datetime1">
              <a:rPr lang="en-US" smtClean="0"/>
              <a:t>1/6/2014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33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We focus only on losses in non-forced side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Definition: A fault is a game a player loses while taking its chosen side.</a:t>
            </a:r>
          </a:p>
          <a:p>
            <a:r>
              <a:rPr lang="en-US" dirty="0" smtClean="0"/>
              <a:t>The lower the player’s score, the better the player’s rank.</a:t>
            </a:r>
            <a:endParaRPr lang="en-US" dirty="0" smtClean="0"/>
          </a:p>
          <a:p>
            <a:r>
              <a:rPr lang="en-US" dirty="0" smtClean="0"/>
              <a:t>We represent debate results as a graph, called the debate graph, but we focus only on a </a:t>
            </a:r>
            <a:r>
              <a:rPr lang="en-US" dirty="0" err="1" smtClean="0"/>
              <a:t>subgraph</a:t>
            </a:r>
            <a:r>
              <a:rPr lang="en-US" dirty="0" smtClean="0"/>
              <a:t>, called the merit graph, for the purpose of evaluation</a:t>
            </a:r>
            <a:r>
              <a:rPr lang="en-US" dirty="0" smtClean="0"/>
              <a:t>. The merit graph only contains the games where a player had a fault.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A396C5-C949-45D6-976F-C5F95818E255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Merit Graph</a:t>
            </a:r>
            <a:br>
              <a:rPr lang="en-US" dirty="0" smtClean="0"/>
            </a:br>
            <a:r>
              <a:rPr lang="en-US" dirty="0" smtClean="0"/>
              <a:t>different sides</a:t>
            </a:r>
          </a:p>
        </p:txBody>
      </p:sp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1828800" y="2133600"/>
            <a:ext cx="815975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Mike:F</a:t>
            </a:r>
          </a:p>
        </p:txBody>
      </p:sp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6400800" y="2133600"/>
            <a:ext cx="8636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Susie:V</a:t>
            </a:r>
          </a:p>
        </p:txBody>
      </p:sp>
      <p:cxnSp>
        <p:nvCxnSpPr>
          <p:cNvPr id="7" name="Straight Arrow Connector 6"/>
          <p:cNvCxnSpPr>
            <a:stCxn id="3075" idx="3"/>
            <a:endCxn id="3076" idx="1"/>
          </p:cNvCxnSpPr>
          <p:nvPr/>
        </p:nvCxnSpPr>
        <p:spPr>
          <a:xfrm>
            <a:off x="2644775" y="2317750"/>
            <a:ext cx="37560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8" name="TextBox 10"/>
          <p:cNvSpPr txBox="1">
            <a:spLocks noChangeArrowheads="1"/>
          </p:cNvSpPr>
          <p:nvPr/>
        </p:nvSpPr>
        <p:spPr bwMode="auto">
          <a:xfrm>
            <a:off x="990600" y="3276600"/>
            <a:ext cx="387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or</a:t>
            </a:r>
          </a:p>
        </p:txBody>
      </p:sp>
      <p:sp>
        <p:nvSpPr>
          <p:cNvPr id="3079" name="TextBox 11"/>
          <p:cNvSpPr txBox="1">
            <a:spLocks noChangeArrowheads="1"/>
          </p:cNvSpPr>
          <p:nvPr/>
        </p:nvSpPr>
        <p:spPr bwMode="auto">
          <a:xfrm>
            <a:off x="1851025" y="4311650"/>
            <a:ext cx="815975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Mike:F</a:t>
            </a:r>
          </a:p>
        </p:txBody>
      </p:sp>
      <p:sp>
        <p:nvSpPr>
          <p:cNvPr id="3080" name="TextBox 12"/>
          <p:cNvSpPr txBox="1">
            <a:spLocks noChangeArrowheads="1"/>
          </p:cNvSpPr>
          <p:nvPr/>
        </p:nvSpPr>
        <p:spPr bwMode="auto">
          <a:xfrm>
            <a:off x="6423025" y="4311650"/>
            <a:ext cx="865188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Susie:V</a:t>
            </a:r>
          </a:p>
        </p:txBody>
      </p:sp>
      <p:cxnSp>
        <p:nvCxnSpPr>
          <p:cNvPr id="18" name="Straight Arrow Connector 17"/>
          <p:cNvCxnSpPr>
            <a:stCxn id="3080" idx="1"/>
            <a:endCxn id="3079" idx="3"/>
          </p:cNvCxnSpPr>
          <p:nvPr/>
        </p:nvCxnSpPr>
        <p:spPr>
          <a:xfrm flipH="1">
            <a:off x="2667000" y="4495800"/>
            <a:ext cx="37560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2" name="TextBox 19"/>
          <p:cNvSpPr txBox="1">
            <a:spLocks noChangeArrowheads="1"/>
          </p:cNvSpPr>
          <p:nvPr/>
        </p:nvSpPr>
        <p:spPr bwMode="auto">
          <a:xfrm>
            <a:off x="3657600" y="2514600"/>
            <a:ext cx="40163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Mike-Susie: 0-1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Susie offers learning opportunity to Mike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Susie teaches Mike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tie impossible</a:t>
            </a:r>
          </a:p>
        </p:txBody>
      </p:sp>
      <p:sp>
        <p:nvSpPr>
          <p:cNvPr id="3083" name="TextBox 20"/>
          <p:cNvSpPr txBox="1">
            <a:spLocks noChangeArrowheads="1"/>
          </p:cNvSpPr>
          <p:nvPr/>
        </p:nvSpPr>
        <p:spPr bwMode="auto">
          <a:xfrm>
            <a:off x="3657600" y="4724400"/>
            <a:ext cx="1622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Mike-Susie: 1-0</a:t>
            </a:r>
          </a:p>
        </p:txBody>
      </p:sp>
      <p:sp>
        <p:nvSpPr>
          <p:cNvPr id="3084" name="TextBox 21"/>
          <p:cNvSpPr txBox="1">
            <a:spLocks noChangeArrowheads="1"/>
          </p:cNvSpPr>
          <p:nvPr/>
        </p:nvSpPr>
        <p:spPr bwMode="auto">
          <a:xfrm>
            <a:off x="381000" y="838200"/>
            <a:ext cx="1341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fixed claim c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8229600" y="4419600"/>
            <a:ext cx="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6" name="TextBox 23"/>
          <p:cNvSpPr txBox="1">
            <a:spLocks noChangeArrowheads="1"/>
          </p:cNvSpPr>
          <p:nvPr/>
        </p:nvSpPr>
        <p:spPr bwMode="auto">
          <a:xfrm>
            <a:off x="7696200" y="3657600"/>
            <a:ext cx="11572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source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not forced</a:t>
            </a:r>
          </a:p>
        </p:txBody>
      </p:sp>
      <p:sp>
        <p:nvSpPr>
          <p:cNvPr id="3087" name="TextBox 24"/>
          <p:cNvSpPr txBox="1">
            <a:spLocks noChangeArrowheads="1"/>
          </p:cNvSpPr>
          <p:nvPr/>
        </p:nvSpPr>
        <p:spPr bwMode="auto">
          <a:xfrm>
            <a:off x="7620000" y="5867400"/>
            <a:ext cx="15859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target wins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teaches source</a:t>
            </a:r>
          </a:p>
        </p:txBody>
      </p:sp>
      <p:sp>
        <p:nvSpPr>
          <p:cNvPr id="3088" name="TextBox 26"/>
          <p:cNvSpPr txBox="1">
            <a:spLocks noChangeArrowheads="1"/>
          </p:cNvSpPr>
          <p:nvPr/>
        </p:nvSpPr>
        <p:spPr bwMode="auto">
          <a:xfrm>
            <a:off x="4191000" y="1752600"/>
            <a:ext cx="841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debate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2000" y="5562600"/>
            <a:ext cx="5543550" cy="369888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Merit graph only shows debates where winner has merit.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0C79BC-96B5-4143-AC0C-7591F7EC3103}" type="datetime1">
              <a:rPr lang="en-US" smtClean="0"/>
              <a:t>1/6/2014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0" y="457200"/>
            <a:ext cx="1261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 Verifier</a:t>
            </a:r>
          </a:p>
          <a:p>
            <a:r>
              <a:rPr lang="en-US" dirty="0" smtClean="0"/>
              <a:t>F  Falsifier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same sides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Both Mike and Susie want to be verifiers.</a:t>
            </a:r>
          </a:p>
          <a:p>
            <a:pPr eaLnBrk="1" hangingPunct="1"/>
            <a:r>
              <a:rPr lang="en-US" altLang="en-US" smtClean="0"/>
              <a:t>One student becomes devil’s advocate.</a:t>
            </a:r>
          </a:p>
          <a:p>
            <a:pPr eaLnBrk="1" hangingPunct="1"/>
            <a:r>
              <a:rPr lang="en-US" altLang="en-US" smtClean="0"/>
              <a:t>possibilities:</a:t>
            </a:r>
          </a:p>
          <a:p>
            <a:pPr lvl="1" eaLnBrk="1" hangingPunct="1"/>
            <a:r>
              <a:rPr lang="en-US" altLang="en-US" smtClean="0">
                <a:solidFill>
                  <a:srgbClr val="FF0000"/>
                </a:solidFill>
              </a:rPr>
              <a:t>Mike:forced loses against Susie:non-forced</a:t>
            </a:r>
          </a:p>
          <a:p>
            <a:pPr lvl="1" eaLnBrk="1" hangingPunct="1"/>
            <a:r>
              <a:rPr lang="en-US" altLang="en-US" smtClean="0"/>
              <a:t>Mike:forced wins against Susie:non-forced</a:t>
            </a:r>
          </a:p>
          <a:p>
            <a:pPr lvl="1" eaLnBrk="1" hangingPunct="1"/>
            <a:r>
              <a:rPr lang="en-US" altLang="en-US" smtClean="0"/>
              <a:t>Mike:non-forced loses against Susie:forced</a:t>
            </a:r>
          </a:p>
          <a:p>
            <a:pPr lvl="1" eaLnBrk="1" hangingPunct="1"/>
            <a:r>
              <a:rPr lang="en-US" altLang="en-US" smtClean="0">
                <a:solidFill>
                  <a:srgbClr val="FF0000"/>
                </a:solidFill>
              </a:rPr>
              <a:t>Mike:non-forced wins against Susie:forced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mtClean="0"/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1825625" y="5530850"/>
            <a:ext cx="841375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Mike:V</a:t>
            </a:r>
          </a:p>
        </p:txBody>
      </p:sp>
      <p:sp>
        <p:nvSpPr>
          <p:cNvPr id="4101" name="TextBox 4"/>
          <p:cNvSpPr txBox="1">
            <a:spLocks noChangeArrowheads="1"/>
          </p:cNvSpPr>
          <p:nvPr/>
        </p:nvSpPr>
        <p:spPr bwMode="auto">
          <a:xfrm>
            <a:off x="6397625" y="5530850"/>
            <a:ext cx="865188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Susie:V</a:t>
            </a:r>
          </a:p>
        </p:txBody>
      </p:sp>
      <p:cxnSp>
        <p:nvCxnSpPr>
          <p:cNvPr id="6" name="Straight Arrow Connector 5"/>
          <p:cNvCxnSpPr>
            <a:stCxn id="4100" idx="3"/>
            <a:endCxn id="4101" idx="1"/>
          </p:cNvCxnSpPr>
          <p:nvPr/>
        </p:nvCxnSpPr>
        <p:spPr>
          <a:xfrm>
            <a:off x="2667000" y="5715000"/>
            <a:ext cx="3730625" cy="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3" name="TextBox 6"/>
          <p:cNvSpPr txBox="1">
            <a:spLocks noChangeArrowheads="1"/>
          </p:cNvSpPr>
          <p:nvPr/>
        </p:nvSpPr>
        <p:spPr bwMode="auto">
          <a:xfrm>
            <a:off x="457200" y="457200"/>
            <a:ext cx="2787650" cy="6461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red does not count because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loser is forced.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229600" y="4419600"/>
            <a:ext cx="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5" name="TextBox 8"/>
          <p:cNvSpPr txBox="1">
            <a:spLocks noChangeArrowheads="1"/>
          </p:cNvSpPr>
          <p:nvPr/>
        </p:nvSpPr>
        <p:spPr bwMode="auto">
          <a:xfrm>
            <a:off x="7696200" y="3657600"/>
            <a:ext cx="11572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source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not forced</a:t>
            </a:r>
          </a:p>
        </p:txBody>
      </p:sp>
      <p:sp>
        <p:nvSpPr>
          <p:cNvPr id="4106" name="TextBox 9"/>
          <p:cNvSpPr txBox="1">
            <a:spLocks noChangeArrowheads="1"/>
          </p:cNvSpPr>
          <p:nvPr/>
        </p:nvSpPr>
        <p:spPr bwMode="auto">
          <a:xfrm>
            <a:off x="7620000" y="5867400"/>
            <a:ext cx="1227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target wins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B1CB9D-D3C9-4283-A981-B7998B6363E1}" type="datetime1">
              <a:rPr lang="en-US" smtClean="0"/>
              <a:t>1/6/2014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Merit Graph</a:t>
            </a:r>
            <a:br>
              <a:rPr lang="en-US" dirty="0" smtClean="0"/>
            </a:br>
            <a:r>
              <a:rPr lang="en-US" dirty="0" smtClean="0"/>
              <a:t>same sides</a:t>
            </a:r>
          </a:p>
        </p:txBody>
      </p:sp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1828800" y="2133600"/>
            <a:ext cx="841375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Mike:V</a:t>
            </a:r>
          </a:p>
        </p:txBody>
      </p:sp>
      <p:sp>
        <p:nvSpPr>
          <p:cNvPr id="5124" name="TextBox 4"/>
          <p:cNvSpPr txBox="1">
            <a:spLocks noChangeArrowheads="1"/>
          </p:cNvSpPr>
          <p:nvPr/>
        </p:nvSpPr>
        <p:spPr bwMode="auto">
          <a:xfrm>
            <a:off x="6400800" y="2133600"/>
            <a:ext cx="8636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Susie:V</a:t>
            </a:r>
          </a:p>
        </p:txBody>
      </p:sp>
      <p:cxnSp>
        <p:nvCxnSpPr>
          <p:cNvPr id="7" name="Straight Arrow Connector 6"/>
          <p:cNvCxnSpPr>
            <a:stCxn id="5123" idx="3"/>
            <a:endCxn id="5124" idx="1"/>
          </p:cNvCxnSpPr>
          <p:nvPr/>
        </p:nvCxnSpPr>
        <p:spPr>
          <a:xfrm>
            <a:off x="2670175" y="2317750"/>
            <a:ext cx="3730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6" name="TextBox 10"/>
          <p:cNvSpPr txBox="1">
            <a:spLocks noChangeArrowheads="1"/>
          </p:cNvSpPr>
          <p:nvPr/>
        </p:nvSpPr>
        <p:spPr bwMode="auto">
          <a:xfrm>
            <a:off x="1066800" y="2667000"/>
            <a:ext cx="387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or</a:t>
            </a:r>
          </a:p>
        </p:txBody>
      </p:sp>
      <p:sp>
        <p:nvSpPr>
          <p:cNvPr id="5127" name="TextBox 11"/>
          <p:cNvSpPr txBox="1">
            <a:spLocks noChangeArrowheads="1"/>
          </p:cNvSpPr>
          <p:nvPr/>
        </p:nvSpPr>
        <p:spPr bwMode="auto">
          <a:xfrm>
            <a:off x="1825625" y="3092450"/>
            <a:ext cx="841375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Mike:V</a:t>
            </a:r>
          </a:p>
        </p:txBody>
      </p:sp>
      <p:sp>
        <p:nvSpPr>
          <p:cNvPr id="5128" name="TextBox 12"/>
          <p:cNvSpPr txBox="1">
            <a:spLocks noChangeArrowheads="1"/>
          </p:cNvSpPr>
          <p:nvPr/>
        </p:nvSpPr>
        <p:spPr bwMode="auto">
          <a:xfrm>
            <a:off x="6321425" y="3092450"/>
            <a:ext cx="865188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Susie:V</a:t>
            </a:r>
          </a:p>
        </p:txBody>
      </p:sp>
      <p:cxnSp>
        <p:nvCxnSpPr>
          <p:cNvPr id="18" name="Straight Arrow Connector 17"/>
          <p:cNvCxnSpPr>
            <a:stCxn id="5128" idx="1"/>
            <a:endCxn id="5127" idx="3"/>
          </p:cNvCxnSpPr>
          <p:nvPr/>
        </p:nvCxnSpPr>
        <p:spPr>
          <a:xfrm flipH="1">
            <a:off x="2667000" y="3276600"/>
            <a:ext cx="36544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0" name="TextBox 19"/>
          <p:cNvSpPr txBox="1">
            <a:spLocks noChangeArrowheads="1"/>
          </p:cNvSpPr>
          <p:nvPr/>
        </p:nvSpPr>
        <p:spPr bwMode="auto">
          <a:xfrm>
            <a:off x="3657600" y="2514600"/>
            <a:ext cx="1622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Mike-Susie: 0-1</a:t>
            </a:r>
          </a:p>
        </p:txBody>
      </p:sp>
      <p:sp>
        <p:nvSpPr>
          <p:cNvPr id="5131" name="TextBox 20"/>
          <p:cNvSpPr txBox="1">
            <a:spLocks noChangeArrowheads="1"/>
          </p:cNvSpPr>
          <p:nvPr/>
        </p:nvSpPr>
        <p:spPr bwMode="auto">
          <a:xfrm>
            <a:off x="3578225" y="3473450"/>
            <a:ext cx="16240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Mike-Susie: 1-0</a:t>
            </a:r>
          </a:p>
        </p:txBody>
      </p:sp>
      <p:sp>
        <p:nvSpPr>
          <p:cNvPr id="5132" name="TextBox 21"/>
          <p:cNvSpPr txBox="1">
            <a:spLocks noChangeArrowheads="1"/>
          </p:cNvSpPr>
          <p:nvPr/>
        </p:nvSpPr>
        <p:spPr bwMode="auto">
          <a:xfrm>
            <a:off x="381000" y="838200"/>
            <a:ext cx="1341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fixed claim c</a:t>
            </a:r>
          </a:p>
        </p:txBody>
      </p:sp>
      <p:sp>
        <p:nvSpPr>
          <p:cNvPr id="5133" name="TextBox 13"/>
          <p:cNvSpPr txBox="1">
            <a:spLocks noChangeArrowheads="1"/>
          </p:cNvSpPr>
          <p:nvPr/>
        </p:nvSpPr>
        <p:spPr bwMode="auto">
          <a:xfrm>
            <a:off x="1825625" y="4006850"/>
            <a:ext cx="841375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Mike:V</a:t>
            </a:r>
          </a:p>
        </p:txBody>
      </p:sp>
      <p:sp>
        <p:nvSpPr>
          <p:cNvPr id="5134" name="TextBox 14"/>
          <p:cNvSpPr txBox="1">
            <a:spLocks noChangeArrowheads="1"/>
          </p:cNvSpPr>
          <p:nvPr/>
        </p:nvSpPr>
        <p:spPr bwMode="auto">
          <a:xfrm>
            <a:off x="6397625" y="4006850"/>
            <a:ext cx="865188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Susie:V</a:t>
            </a:r>
          </a:p>
        </p:txBody>
      </p:sp>
      <p:cxnSp>
        <p:nvCxnSpPr>
          <p:cNvPr id="24" name="Straight Arrow Connector 23"/>
          <p:cNvCxnSpPr>
            <a:stCxn id="5133" idx="3"/>
            <a:endCxn id="5134" idx="1"/>
          </p:cNvCxnSpPr>
          <p:nvPr/>
        </p:nvCxnSpPr>
        <p:spPr>
          <a:xfrm>
            <a:off x="2667000" y="4191000"/>
            <a:ext cx="3730625" cy="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6" name="TextBox 27"/>
          <p:cNvSpPr txBox="1">
            <a:spLocks noChangeArrowheads="1"/>
          </p:cNvSpPr>
          <p:nvPr/>
        </p:nvSpPr>
        <p:spPr bwMode="auto">
          <a:xfrm>
            <a:off x="3581400" y="4343400"/>
            <a:ext cx="16224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Mike-Susie: 1-0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Mike-Susie: 0-1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37" name="TextBox 30"/>
          <p:cNvSpPr txBox="1">
            <a:spLocks noChangeArrowheads="1"/>
          </p:cNvSpPr>
          <p:nvPr/>
        </p:nvSpPr>
        <p:spPr bwMode="auto">
          <a:xfrm>
            <a:off x="1143000" y="3581400"/>
            <a:ext cx="387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or</a:t>
            </a:r>
          </a:p>
        </p:txBody>
      </p:sp>
      <p:sp>
        <p:nvSpPr>
          <p:cNvPr id="5138" name="TextBox 32"/>
          <p:cNvSpPr txBox="1">
            <a:spLocks noChangeArrowheads="1"/>
          </p:cNvSpPr>
          <p:nvPr/>
        </p:nvSpPr>
        <p:spPr bwMode="auto">
          <a:xfrm>
            <a:off x="1143000" y="4876800"/>
            <a:ext cx="387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or</a:t>
            </a:r>
          </a:p>
        </p:txBody>
      </p:sp>
      <p:sp>
        <p:nvSpPr>
          <p:cNvPr id="5139" name="TextBox 36"/>
          <p:cNvSpPr txBox="1">
            <a:spLocks noChangeArrowheads="1"/>
          </p:cNvSpPr>
          <p:nvPr/>
        </p:nvSpPr>
        <p:spPr bwMode="auto">
          <a:xfrm>
            <a:off x="1828800" y="5257800"/>
            <a:ext cx="841375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Mike:V</a:t>
            </a:r>
          </a:p>
        </p:txBody>
      </p:sp>
      <p:sp>
        <p:nvSpPr>
          <p:cNvPr id="5140" name="TextBox 37"/>
          <p:cNvSpPr txBox="1">
            <a:spLocks noChangeArrowheads="1"/>
          </p:cNvSpPr>
          <p:nvPr/>
        </p:nvSpPr>
        <p:spPr bwMode="auto">
          <a:xfrm>
            <a:off x="6400800" y="5257800"/>
            <a:ext cx="8636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Susie:V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8229600" y="4419600"/>
            <a:ext cx="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2" name="TextBox 39"/>
          <p:cNvSpPr txBox="1">
            <a:spLocks noChangeArrowheads="1"/>
          </p:cNvSpPr>
          <p:nvPr/>
        </p:nvSpPr>
        <p:spPr bwMode="auto">
          <a:xfrm>
            <a:off x="7696200" y="3657600"/>
            <a:ext cx="11572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source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not forced</a:t>
            </a:r>
          </a:p>
        </p:txBody>
      </p:sp>
      <p:sp>
        <p:nvSpPr>
          <p:cNvPr id="5143" name="TextBox 40"/>
          <p:cNvSpPr txBox="1">
            <a:spLocks noChangeArrowheads="1"/>
          </p:cNvSpPr>
          <p:nvPr/>
        </p:nvSpPr>
        <p:spPr bwMode="auto">
          <a:xfrm>
            <a:off x="7620000" y="5867400"/>
            <a:ext cx="1227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target wins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EB0A5F-8A1A-441A-977F-55CFB94739F5}" type="datetime1">
              <a:rPr lang="en-US" smtClean="0"/>
              <a:t>1/6/2014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Predicate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Predicates</a:t>
            </a:r>
          </a:p>
          <a:p>
            <a:pPr lvl="1"/>
            <a:r>
              <a:rPr lang="en-US" dirty="0" smtClean="0"/>
              <a:t>G(</a:t>
            </a:r>
            <a:r>
              <a:rPr lang="en-US" dirty="0" err="1" smtClean="0"/>
              <a:t>x,y,z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A</a:t>
            </a:r>
            <a:r>
              <a:rPr lang="en-US" b="1" dirty="0"/>
              <a:t> predicate </a:t>
            </a:r>
            <a:r>
              <a:rPr lang="en-US" dirty="0" smtClean="0"/>
              <a:t>describes </a:t>
            </a:r>
            <a:r>
              <a:rPr lang="en-US" dirty="0"/>
              <a:t>a property of objects, or a relationship among objects represented by the variables.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F1CEA3-4603-4BF6-9E49-3FFDC8A2F705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28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Regular Debate Graph</a:t>
            </a:r>
            <a:br>
              <a:rPr lang="en-US" dirty="0" smtClean="0"/>
            </a:br>
            <a:r>
              <a:rPr lang="en-US" dirty="0" smtClean="0"/>
              <a:t>same sides</a:t>
            </a:r>
          </a:p>
        </p:txBody>
      </p:sp>
      <p:sp>
        <p:nvSpPr>
          <p:cNvPr id="6147" name="TextBox 3"/>
          <p:cNvSpPr txBox="1">
            <a:spLocks noChangeArrowheads="1"/>
          </p:cNvSpPr>
          <p:nvPr/>
        </p:nvSpPr>
        <p:spPr bwMode="auto">
          <a:xfrm>
            <a:off x="1828800" y="2133600"/>
            <a:ext cx="841375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Mike:V</a:t>
            </a:r>
          </a:p>
        </p:txBody>
      </p:sp>
      <p:sp>
        <p:nvSpPr>
          <p:cNvPr id="6148" name="TextBox 4"/>
          <p:cNvSpPr txBox="1">
            <a:spLocks noChangeArrowheads="1"/>
          </p:cNvSpPr>
          <p:nvPr/>
        </p:nvSpPr>
        <p:spPr bwMode="auto">
          <a:xfrm>
            <a:off x="6400800" y="2133600"/>
            <a:ext cx="8636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Susie:V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667000" y="2514600"/>
            <a:ext cx="3730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0" name="TextBox 19"/>
          <p:cNvSpPr txBox="1">
            <a:spLocks noChangeArrowheads="1"/>
          </p:cNvSpPr>
          <p:nvPr/>
        </p:nvSpPr>
        <p:spPr bwMode="auto">
          <a:xfrm>
            <a:off x="3657600" y="2514600"/>
            <a:ext cx="16224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Mike-Susie: 0-1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Mike-Susie: 1-0</a:t>
            </a:r>
          </a:p>
        </p:txBody>
      </p:sp>
      <p:sp>
        <p:nvSpPr>
          <p:cNvPr id="6151" name="TextBox 21"/>
          <p:cNvSpPr txBox="1">
            <a:spLocks noChangeArrowheads="1"/>
          </p:cNvSpPr>
          <p:nvPr/>
        </p:nvSpPr>
        <p:spPr bwMode="auto">
          <a:xfrm>
            <a:off x="381000" y="1524000"/>
            <a:ext cx="1341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fixed claim c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2667000" y="2133600"/>
            <a:ext cx="3733800" cy="0"/>
          </a:xfrm>
          <a:prstGeom prst="straightConnector1">
            <a:avLst/>
          </a:prstGeom>
          <a:ln w="762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7315200" y="609600"/>
            <a:ext cx="914400" cy="9144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4" name="TextBox 35"/>
          <p:cNvSpPr txBox="1">
            <a:spLocks noChangeArrowheads="1"/>
          </p:cNvSpPr>
          <p:nvPr/>
        </p:nvSpPr>
        <p:spPr bwMode="auto">
          <a:xfrm>
            <a:off x="7086600" y="152400"/>
            <a:ext cx="16557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source is forced</a:t>
            </a:r>
          </a:p>
        </p:txBody>
      </p:sp>
      <p:sp>
        <p:nvSpPr>
          <p:cNvPr id="6155" name="TextBox 38"/>
          <p:cNvSpPr txBox="1">
            <a:spLocks noChangeArrowheads="1"/>
          </p:cNvSpPr>
          <p:nvPr/>
        </p:nvSpPr>
        <p:spPr bwMode="auto">
          <a:xfrm>
            <a:off x="7543800" y="1676400"/>
            <a:ext cx="1227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target wins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8229600" y="4419600"/>
            <a:ext cx="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7" name="TextBox 42"/>
          <p:cNvSpPr txBox="1">
            <a:spLocks noChangeArrowheads="1"/>
          </p:cNvSpPr>
          <p:nvPr/>
        </p:nvSpPr>
        <p:spPr bwMode="auto">
          <a:xfrm>
            <a:off x="7696200" y="3657600"/>
            <a:ext cx="11572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source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not forced</a:t>
            </a:r>
          </a:p>
        </p:txBody>
      </p:sp>
      <p:sp>
        <p:nvSpPr>
          <p:cNvPr id="6158" name="TextBox 43"/>
          <p:cNvSpPr txBox="1">
            <a:spLocks noChangeArrowheads="1"/>
          </p:cNvSpPr>
          <p:nvPr/>
        </p:nvSpPr>
        <p:spPr bwMode="auto">
          <a:xfrm>
            <a:off x="7620000" y="5867400"/>
            <a:ext cx="1227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target wins</a:t>
            </a:r>
          </a:p>
        </p:txBody>
      </p:sp>
      <p:sp>
        <p:nvSpPr>
          <p:cNvPr id="6159" name="TextBox 44"/>
          <p:cNvSpPr txBox="1">
            <a:spLocks noChangeArrowheads="1"/>
          </p:cNvSpPr>
          <p:nvPr/>
        </p:nvSpPr>
        <p:spPr bwMode="auto">
          <a:xfrm>
            <a:off x="914400" y="3505200"/>
            <a:ext cx="58848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Red edges are in regular debate graph but not in merit graph.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Merit graph only shows debates where winner has merit.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AF70FD-84FA-481E-8DEE-8E7C21692790}" type="datetime1">
              <a:rPr lang="en-US" smtClean="0"/>
              <a:t>1/6/2014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Why Merit Graph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Allows us to quickly find meritorious students by looking at debate outcomes.</a:t>
            </a:r>
          </a:p>
          <a:p>
            <a:pPr lvl="1" eaLnBrk="1" hangingPunct="1"/>
            <a:r>
              <a:rPr lang="en-US" altLang="en-US" smtClean="0"/>
              <a:t>Find students with minimal number of outgoing edges.</a:t>
            </a:r>
          </a:p>
          <a:p>
            <a:pPr eaLnBrk="1" hangingPunct="1"/>
            <a:r>
              <a:rPr lang="en-US" altLang="en-US" smtClean="0"/>
              <a:t>Students assign each other merit without involving teaching staff (which must define the claim to be debated. Claim is about current learning module).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5FFDC3-B760-4A4B-96EA-18B53B95AD11}" type="datetime1">
              <a:rPr lang="en-US" smtClean="0"/>
              <a:t>1/6/2014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Properties of Merit Graph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Perfect student has outdegree 0.</a:t>
            </a:r>
          </a:p>
          <a:p>
            <a:pPr eaLnBrk="1" hangingPunct="1"/>
            <a:r>
              <a:rPr lang="en-US" altLang="en-US" smtClean="0"/>
              <a:t>If there is a debate between two students taking opposite sides, there will be an edge in the merit graph.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DEA7AD-AD7A-48F9-8B30-B47B3EA44F36}" type="datetime1">
              <a:rPr lang="en-US" smtClean="0"/>
              <a:t>1/6/2014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Merit Graph for Claim c</a:t>
            </a:r>
          </a:p>
        </p:txBody>
      </p:sp>
      <p:sp>
        <p:nvSpPr>
          <p:cNvPr id="9219" name="TextBox 3"/>
          <p:cNvSpPr txBox="1">
            <a:spLocks noChangeArrowheads="1"/>
          </p:cNvSpPr>
          <p:nvPr/>
        </p:nvSpPr>
        <p:spPr bwMode="auto">
          <a:xfrm>
            <a:off x="1600200" y="3048000"/>
            <a:ext cx="101758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Gaurav:F</a:t>
            </a:r>
          </a:p>
        </p:txBody>
      </p:sp>
      <p:sp>
        <p:nvSpPr>
          <p:cNvPr id="9220" name="TextBox 4"/>
          <p:cNvSpPr txBox="1">
            <a:spLocks noChangeArrowheads="1"/>
          </p:cNvSpPr>
          <p:nvPr/>
        </p:nvSpPr>
        <p:spPr bwMode="auto">
          <a:xfrm>
            <a:off x="3657600" y="2133600"/>
            <a:ext cx="8763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Kunal:F</a:t>
            </a:r>
          </a:p>
        </p:txBody>
      </p:sp>
      <p:sp>
        <p:nvSpPr>
          <p:cNvPr id="9221" name="TextBox 11"/>
          <p:cNvSpPr txBox="1">
            <a:spLocks noChangeArrowheads="1"/>
          </p:cNvSpPr>
          <p:nvPr/>
        </p:nvSpPr>
        <p:spPr bwMode="auto">
          <a:xfrm>
            <a:off x="5943600" y="2871788"/>
            <a:ext cx="854075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Cong:V</a:t>
            </a:r>
          </a:p>
        </p:txBody>
      </p:sp>
      <p:cxnSp>
        <p:nvCxnSpPr>
          <p:cNvPr id="14" name="Straight Arrow Connector 13"/>
          <p:cNvCxnSpPr>
            <a:stCxn id="9220" idx="3"/>
            <a:endCxn id="9221" idx="0"/>
          </p:cNvCxnSpPr>
          <p:nvPr/>
        </p:nvCxnSpPr>
        <p:spPr>
          <a:xfrm>
            <a:off x="4533900" y="2317750"/>
            <a:ext cx="1836738" cy="5540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3" name="TextBox 16"/>
          <p:cNvSpPr txBox="1">
            <a:spLocks noChangeArrowheads="1"/>
          </p:cNvSpPr>
          <p:nvPr/>
        </p:nvSpPr>
        <p:spPr bwMode="auto">
          <a:xfrm>
            <a:off x="6477000" y="3408363"/>
            <a:ext cx="857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perfect</a:t>
            </a:r>
          </a:p>
        </p:txBody>
      </p:sp>
      <p:cxnSp>
        <p:nvCxnSpPr>
          <p:cNvPr id="13" name="Straight Arrow Connector 12"/>
          <p:cNvCxnSpPr>
            <a:stCxn id="9219" idx="3"/>
            <a:endCxn id="9221" idx="1"/>
          </p:cNvCxnSpPr>
          <p:nvPr/>
        </p:nvCxnSpPr>
        <p:spPr>
          <a:xfrm flipV="1">
            <a:off x="2617788" y="3055938"/>
            <a:ext cx="3325812" cy="1762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220" idx="1"/>
            <a:endCxn id="9219" idx="0"/>
          </p:cNvCxnSpPr>
          <p:nvPr/>
        </p:nvCxnSpPr>
        <p:spPr>
          <a:xfrm flipH="1">
            <a:off x="2109788" y="2317750"/>
            <a:ext cx="1547812" cy="730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6" name="TextBox 20"/>
          <p:cNvSpPr txBox="1">
            <a:spLocks noChangeArrowheads="1"/>
          </p:cNvSpPr>
          <p:nvPr/>
        </p:nvSpPr>
        <p:spPr bwMode="auto">
          <a:xfrm>
            <a:off x="762000" y="4572000"/>
            <a:ext cx="7793038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Possible scenario: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Gaurav and Kunal have misunderstood  claim c and they think it is false.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Cong wins a debate with both of them applying the winning strategy she found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for c. Kunal and Gaurav  have two debates, one of which Gaurav wins while Kunal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is in non-forced position, which indicates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that  Gaurav has a somewhat better understanding. But still, he took the wrong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side.</a:t>
            </a:r>
          </a:p>
        </p:txBody>
      </p:sp>
      <p:sp>
        <p:nvSpPr>
          <p:cNvPr id="9227" name="TextBox 21"/>
          <p:cNvSpPr txBox="1">
            <a:spLocks noChangeArrowheads="1"/>
          </p:cNvSpPr>
          <p:nvPr/>
        </p:nvSpPr>
        <p:spPr bwMode="auto">
          <a:xfrm>
            <a:off x="4002088" y="1763713"/>
            <a:ext cx="301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228" name="TextBox 22"/>
          <p:cNvSpPr txBox="1">
            <a:spLocks noChangeArrowheads="1"/>
          </p:cNvSpPr>
          <p:nvPr/>
        </p:nvSpPr>
        <p:spPr bwMode="auto">
          <a:xfrm>
            <a:off x="1233488" y="3036888"/>
            <a:ext cx="301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229" name="TextBox 23"/>
          <p:cNvSpPr txBox="1">
            <a:spLocks noChangeArrowheads="1"/>
          </p:cNvSpPr>
          <p:nvPr/>
        </p:nvSpPr>
        <p:spPr bwMode="auto">
          <a:xfrm>
            <a:off x="6970713" y="2871788"/>
            <a:ext cx="301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9230" name="TextBox 24"/>
          <p:cNvSpPr txBox="1">
            <a:spLocks noChangeArrowheads="1"/>
          </p:cNvSpPr>
          <p:nvPr/>
        </p:nvSpPr>
        <p:spPr bwMode="auto">
          <a:xfrm>
            <a:off x="381000" y="1524000"/>
            <a:ext cx="1038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 falsifier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V verifier</a:t>
            </a:r>
          </a:p>
        </p:txBody>
      </p:sp>
      <p:sp>
        <p:nvSpPr>
          <p:cNvPr id="9231" name="TextBox 25"/>
          <p:cNvSpPr txBox="1">
            <a:spLocks noChangeArrowheads="1"/>
          </p:cNvSpPr>
          <p:nvPr/>
        </p:nvSpPr>
        <p:spPr bwMode="auto">
          <a:xfrm>
            <a:off x="5410200" y="1524000"/>
            <a:ext cx="32686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Edge: source loses in non-forced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position to target.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x</a:t>
            </a:r>
            <a:r>
              <a:rPr lang="en-US" altLang="en-US" sz="1800"/>
              <a:t>: counts outgoing edges.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62D615-044C-402D-A54D-A6FC2B6D0B62}" type="datetime1">
              <a:rPr lang="en-US" smtClean="0"/>
              <a:t>1/6/2014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Counting wins does not find meritorious students</a:t>
            </a:r>
          </a:p>
        </p:txBody>
      </p:sp>
      <p:sp>
        <p:nvSpPr>
          <p:cNvPr id="10243" name="TextBox 3"/>
          <p:cNvSpPr txBox="1">
            <a:spLocks noChangeArrowheads="1"/>
          </p:cNvSpPr>
          <p:nvPr/>
        </p:nvSpPr>
        <p:spPr bwMode="auto">
          <a:xfrm>
            <a:off x="1600200" y="3048000"/>
            <a:ext cx="101758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Gaurav:F</a:t>
            </a:r>
          </a:p>
        </p:txBody>
      </p:sp>
      <p:sp>
        <p:nvSpPr>
          <p:cNvPr id="10244" name="TextBox 4"/>
          <p:cNvSpPr txBox="1">
            <a:spLocks noChangeArrowheads="1"/>
          </p:cNvSpPr>
          <p:nvPr/>
        </p:nvSpPr>
        <p:spPr bwMode="auto">
          <a:xfrm>
            <a:off x="3657600" y="2133600"/>
            <a:ext cx="8763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Kunal:F</a:t>
            </a:r>
          </a:p>
        </p:txBody>
      </p:sp>
      <p:sp>
        <p:nvSpPr>
          <p:cNvPr id="10245" name="TextBox 5"/>
          <p:cNvSpPr txBox="1">
            <a:spLocks noChangeArrowheads="1"/>
          </p:cNvSpPr>
          <p:nvPr/>
        </p:nvSpPr>
        <p:spPr bwMode="auto">
          <a:xfrm>
            <a:off x="5943600" y="2871788"/>
            <a:ext cx="854075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Cong:V</a:t>
            </a:r>
          </a:p>
        </p:txBody>
      </p:sp>
      <p:cxnSp>
        <p:nvCxnSpPr>
          <p:cNvPr id="7" name="Straight Arrow Connector 6"/>
          <p:cNvCxnSpPr>
            <a:stCxn id="10244" idx="3"/>
            <a:endCxn id="10245" idx="0"/>
          </p:cNvCxnSpPr>
          <p:nvPr/>
        </p:nvCxnSpPr>
        <p:spPr>
          <a:xfrm>
            <a:off x="4533900" y="2317750"/>
            <a:ext cx="1836738" cy="5540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10243" idx="3"/>
            <a:endCxn id="10245" idx="1"/>
          </p:cNvCxnSpPr>
          <p:nvPr/>
        </p:nvCxnSpPr>
        <p:spPr>
          <a:xfrm flipV="1">
            <a:off x="2617788" y="3055938"/>
            <a:ext cx="3325812" cy="1762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0244" idx="1"/>
            <a:endCxn id="10243" idx="0"/>
          </p:cNvCxnSpPr>
          <p:nvPr/>
        </p:nvCxnSpPr>
        <p:spPr>
          <a:xfrm flipH="1">
            <a:off x="2109788" y="2317750"/>
            <a:ext cx="1547812" cy="730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002088" y="1763713"/>
            <a:ext cx="50800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cs typeface="+mn-cs"/>
              </a:rPr>
              <a:t>2/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66800" y="3048000"/>
            <a:ext cx="508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cs typeface="+mn-cs"/>
              </a:rPr>
              <a:t>1/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70713" y="2871788"/>
            <a:ext cx="50800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cs typeface="+mn-cs"/>
              </a:rPr>
              <a:t>0/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3</a:t>
            </a:r>
          </a:p>
        </p:txBody>
      </p:sp>
      <p:sp>
        <p:nvSpPr>
          <p:cNvPr id="10252" name="TextBox 12"/>
          <p:cNvSpPr txBox="1">
            <a:spLocks noChangeArrowheads="1"/>
          </p:cNvSpPr>
          <p:nvPr/>
        </p:nvSpPr>
        <p:spPr bwMode="auto">
          <a:xfrm>
            <a:off x="1295400" y="2057400"/>
            <a:ext cx="115093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Brandon:F</a:t>
            </a:r>
          </a:p>
        </p:txBody>
      </p:sp>
      <p:cxnSp>
        <p:nvCxnSpPr>
          <p:cNvPr id="15" name="Straight Arrow Connector 14"/>
          <p:cNvCxnSpPr>
            <a:stCxn id="10252" idx="2"/>
            <a:endCxn id="10243" idx="0"/>
          </p:cNvCxnSpPr>
          <p:nvPr/>
        </p:nvCxnSpPr>
        <p:spPr>
          <a:xfrm>
            <a:off x="1871663" y="2427288"/>
            <a:ext cx="238125" cy="6207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85800" y="2057400"/>
            <a:ext cx="508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cs typeface="+mn-cs"/>
              </a:rPr>
              <a:t>2/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0" y="3733800"/>
            <a:ext cx="251460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blue</a:t>
            </a:r>
            <a:r>
              <a:rPr lang="en-US" dirty="0">
                <a:latin typeface="+mn-lt"/>
                <a:cs typeface="+mn-cs"/>
              </a:rPr>
              <a:t>: counting wins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cs typeface="+mn-cs"/>
              </a:rPr>
              <a:t>x</a:t>
            </a:r>
            <a:r>
              <a:rPr lang="en-US" dirty="0">
                <a:latin typeface="+mn-lt"/>
                <a:cs typeface="+mn-cs"/>
              </a:rPr>
              <a:t>: counts outgoing edges</a:t>
            </a:r>
          </a:p>
        </p:txBody>
      </p:sp>
      <p:sp>
        <p:nvSpPr>
          <p:cNvPr id="10256" name="TextBox 18"/>
          <p:cNvSpPr txBox="1">
            <a:spLocks noChangeArrowheads="1"/>
          </p:cNvSpPr>
          <p:nvPr/>
        </p:nvSpPr>
        <p:spPr bwMode="auto">
          <a:xfrm>
            <a:off x="914400" y="4038600"/>
            <a:ext cx="815975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Mike:F</a:t>
            </a:r>
          </a:p>
        </p:txBody>
      </p:sp>
      <p:cxnSp>
        <p:nvCxnSpPr>
          <p:cNvPr id="21" name="Straight Arrow Connector 20"/>
          <p:cNvCxnSpPr>
            <a:stCxn id="10256" idx="0"/>
            <a:endCxn id="10243" idx="2"/>
          </p:cNvCxnSpPr>
          <p:nvPr/>
        </p:nvCxnSpPr>
        <p:spPr>
          <a:xfrm flipV="1">
            <a:off x="1322388" y="3417888"/>
            <a:ext cx="787400" cy="6207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81000" y="4038600"/>
            <a:ext cx="508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cs typeface="+mn-cs"/>
              </a:rPr>
              <a:t>2/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0</a:t>
            </a:r>
          </a:p>
        </p:txBody>
      </p:sp>
      <p:sp>
        <p:nvSpPr>
          <p:cNvPr id="10259" name="TextBox 23"/>
          <p:cNvSpPr txBox="1">
            <a:spLocks noChangeArrowheads="1"/>
          </p:cNvSpPr>
          <p:nvPr/>
        </p:nvSpPr>
        <p:spPr bwMode="auto">
          <a:xfrm>
            <a:off x="3048000" y="5410200"/>
            <a:ext cx="45227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Denial of Truth Attack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Gaurav is not the perfect student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Other students helped him to distort the truth</a:t>
            </a:r>
          </a:p>
        </p:txBody>
      </p:sp>
      <p:sp>
        <p:nvSpPr>
          <p:cNvPr id="10260" name="TextBox 24"/>
          <p:cNvSpPr txBox="1">
            <a:spLocks noChangeArrowheads="1"/>
          </p:cNvSpPr>
          <p:nvPr/>
        </p:nvSpPr>
        <p:spPr bwMode="auto">
          <a:xfrm>
            <a:off x="2590800" y="4495800"/>
            <a:ext cx="78898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Zach:F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057400" y="4495800"/>
            <a:ext cx="508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cs typeface="+mn-cs"/>
              </a:rPr>
              <a:t>1/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0</a:t>
            </a:r>
          </a:p>
        </p:txBody>
      </p:sp>
      <p:cxnSp>
        <p:nvCxnSpPr>
          <p:cNvPr id="27" name="Straight Arrow Connector 26"/>
          <p:cNvCxnSpPr>
            <a:stCxn id="10260" idx="0"/>
            <a:endCxn id="10243" idx="2"/>
          </p:cNvCxnSpPr>
          <p:nvPr/>
        </p:nvCxnSpPr>
        <p:spPr>
          <a:xfrm flipH="1" flipV="1">
            <a:off x="2109788" y="3417888"/>
            <a:ext cx="876300" cy="10779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0256" idx="3"/>
            <a:endCxn id="10245" idx="1"/>
          </p:cNvCxnSpPr>
          <p:nvPr/>
        </p:nvCxnSpPr>
        <p:spPr>
          <a:xfrm flipV="1">
            <a:off x="1730375" y="3055938"/>
            <a:ext cx="4213225" cy="11668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0252" idx="3"/>
            <a:endCxn id="10244" idx="1"/>
          </p:cNvCxnSpPr>
          <p:nvPr/>
        </p:nvCxnSpPr>
        <p:spPr>
          <a:xfrm>
            <a:off x="2446338" y="2241550"/>
            <a:ext cx="1211262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8990C6-9A35-4135-8ED0-BF99C6EEA5F8}" type="datetime1">
              <a:rPr lang="en-US" smtClean="0"/>
              <a:t>1/6/2014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64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Counting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 a unique role!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1/7/2014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06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Beating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beating function can be represented as a labeled graph giving the results of all semantic games comprising a tournament between a finite set of players.</a:t>
            </a:r>
          </a:p>
          <a:p>
            <a:r>
              <a:rPr lang="en-US" dirty="0" smtClean="0"/>
              <a:t>Let S={</a:t>
            </a:r>
            <a:r>
              <a:rPr lang="en-US" dirty="0" err="1" smtClean="0"/>
              <a:t>sv,sf</a:t>
            </a:r>
            <a:r>
              <a:rPr lang="en-US" dirty="0" smtClean="0"/>
              <a:t>} be the set of sides: verifier and falsifier. We use a beating function </a:t>
            </a:r>
            <a:r>
              <a:rPr lang="en-US" dirty="0" err="1" smtClean="0"/>
              <a:t>b</a:t>
            </a:r>
            <a:r>
              <a:rPr lang="en-US" baseline="30000" dirty="0" err="1" smtClean="0"/>
              <a:t>P</a:t>
            </a:r>
            <a:r>
              <a:rPr lang="en-US" dirty="0" err="1" smtClean="0"/>
              <a:t>:P</a:t>
            </a:r>
            <a:r>
              <a:rPr lang="en-US" dirty="0" smtClean="0"/>
              <a:t> x P x S x S x S -&gt; N. </a:t>
            </a:r>
            <a:r>
              <a:rPr lang="en-US" dirty="0" err="1" smtClean="0"/>
              <a:t>b</a:t>
            </a:r>
            <a:r>
              <a:rPr lang="en-US" baseline="30000" dirty="0" err="1" smtClean="0"/>
              <a:t>P</a:t>
            </a:r>
            <a:r>
              <a:rPr lang="en-US" dirty="0"/>
              <a:t>(</a:t>
            </a:r>
            <a:r>
              <a:rPr lang="en-US" dirty="0" err="1" smtClean="0"/>
              <a:t>pw,pl,swc,slc,sw</a:t>
            </a:r>
            <a:r>
              <a:rPr lang="en-US" dirty="0" smtClean="0"/>
              <a:t>) denotes the number of semantic games won by player pw against </a:t>
            </a:r>
            <a:r>
              <a:rPr lang="en-US" dirty="0" err="1" smtClean="0"/>
              <a:t>pl</a:t>
            </a:r>
            <a:r>
              <a:rPr lang="en-US" dirty="0" smtClean="0"/>
              <a:t>, where pw chooses to take side </a:t>
            </a:r>
            <a:r>
              <a:rPr lang="en-US" dirty="0" err="1" smtClean="0"/>
              <a:t>swc</a:t>
            </a:r>
            <a:r>
              <a:rPr lang="en-US" dirty="0" smtClean="0"/>
              <a:t>, and </a:t>
            </a:r>
            <a:r>
              <a:rPr lang="en-US" dirty="0" err="1" smtClean="0"/>
              <a:t>pl</a:t>
            </a:r>
            <a:r>
              <a:rPr lang="en-US" dirty="0" smtClean="0"/>
              <a:t> chooses to take side </a:t>
            </a:r>
            <a:r>
              <a:rPr lang="en-US" dirty="0" err="1" smtClean="0"/>
              <a:t>slc</a:t>
            </a:r>
            <a:r>
              <a:rPr lang="en-US" dirty="0" smtClean="0"/>
              <a:t>, and </a:t>
            </a:r>
            <a:r>
              <a:rPr lang="en-US" dirty="0" err="1" smtClean="0"/>
              <a:t>sw</a:t>
            </a:r>
            <a:r>
              <a:rPr lang="en-US" dirty="0" smtClean="0"/>
              <a:t> is the actual side taken by pw.</a:t>
            </a:r>
            <a:endParaRPr lang="en-US" baseline="30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1/7/2014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32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Ranking Relations and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r>
              <a:rPr lang="en-US" baseline="30000" dirty="0" smtClean="0"/>
              <a:t>P </a:t>
            </a:r>
            <a:r>
              <a:rPr lang="en-US" dirty="0"/>
              <a:t>is </a:t>
            </a:r>
            <a:r>
              <a:rPr lang="en-US" dirty="0" smtClean="0"/>
              <a:t>the set of all possible beating functions for a given finite set of players P.</a:t>
            </a:r>
            <a:endParaRPr lang="en-US" baseline="30000" dirty="0" smtClean="0"/>
          </a:p>
          <a:p>
            <a:r>
              <a:rPr lang="en-US" dirty="0" smtClean="0"/>
              <a:t>A ranking relation is a reflexive, transitive and complete binary relation.</a:t>
            </a:r>
          </a:p>
          <a:p>
            <a:r>
              <a:rPr lang="en-US" dirty="0" smtClean="0"/>
              <a:t>R</a:t>
            </a:r>
            <a:r>
              <a:rPr lang="en-US" baseline="30000" dirty="0" smtClean="0"/>
              <a:t>P</a:t>
            </a:r>
            <a:r>
              <a:rPr lang="en-US" dirty="0" smtClean="0"/>
              <a:t> is the set of all possible rankings of a given set of players.</a:t>
            </a:r>
          </a:p>
          <a:p>
            <a:r>
              <a:rPr lang="en-US" dirty="0" smtClean="0"/>
              <a:t>A ranking function &lt;=:</a:t>
            </a:r>
            <a:r>
              <a:rPr lang="en-US" dirty="0"/>
              <a:t> </a:t>
            </a:r>
            <a:r>
              <a:rPr lang="en-US" dirty="0" smtClean="0"/>
              <a:t>B</a:t>
            </a:r>
            <a:r>
              <a:rPr lang="en-US" baseline="30000" dirty="0" smtClean="0"/>
              <a:t>P </a:t>
            </a:r>
            <a:r>
              <a:rPr lang="en-US" dirty="0" smtClean="0"/>
              <a:t>-&gt; </a:t>
            </a:r>
            <a:r>
              <a:rPr lang="en-US" dirty="0"/>
              <a:t>R</a:t>
            </a:r>
            <a:r>
              <a:rPr lang="en-US" baseline="30000" dirty="0"/>
              <a:t>P</a:t>
            </a:r>
            <a:r>
              <a:rPr lang="en-US" dirty="0"/>
              <a:t> </a:t>
            </a:r>
            <a:r>
              <a:rPr lang="en-US" dirty="0" smtClean="0"/>
              <a:t>associates some ranking to every beating function.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1/7/2014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86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Ranking Relation</a:t>
            </a:r>
            <a:br>
              <a:rPr lang="en-US" dirty="0" smtClean="0"/>
            </a:br>
            <a:r>
              <a:rPr lang="en-US" dirty="0" smtClean="0"/>
              <a:t>Example for 6 players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1/7/2014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68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114800" y="2057400"/>
            <a:ext cx="4411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76800" y="3048000"/>
            <a:ext cx="4411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p3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76600" y="3048000"/>
            <a:ext cx="4411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191000" y="4191000"/>
            <a:ext cx="4411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p4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05200" y="5334000"/>
            <a:ext cx="4411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p5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085181" y="5334000"/>
            <a:ext cx="4411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p6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6" idx="3"/>
            <a:endCxn id="7" idx="0"/>
          </p:cNvCxnSpPr>
          <p:nvPr/>
        </p:nvCxnSpPr>
        <p:spPr>
          <a:xfrm>
            <a:off x="4555946" y="2242066"/>
            <a:ext cx="541427" cy="805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" idx="1"/>
            <a:endCxn id="8" idx="0"/>
          </p:cNvCxnSpPr>
          <p:nvPr/>
        </p:nvCxnSpPr>
        <p:spPr>
          <a:xfrm flipH="1">
            <a:off x="3497173" y="2242066"/>
            <a:ext cx="617627" cy="805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3"/>
            <a:endCxn id="7" idx="1"/>
          </p:cNvCxnSpPr>
          <p:nvPr/>
        </p:nvCxnSpPr>
        <p:spPr>
          <a:xfrm>
            <a:off x="3717746" y="3232666"/>
            <a:ext cx="1159054" cy="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8" idx="2"/>
            <a:endCxn id="9" idx="0"/>
          </p:cNvCxnSpPr>
          <p:nvPr/>
        </p:nvCxnSpPr>
        <p:spPr>
          <a:xfrm>
            <a:off x="3497173" y="3417332"/>
            <a:ext cx="914400" cy="7736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990600" y="2223572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 faults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059770" y="3101241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 faults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027175" y="4118749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 faults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026242" y="5136257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 faults</a:t>
            </a:r>
            <a:endParaRPr lang="en-US" dirty="0"/>
          </a:p>
        </p:txBody>
      </p:sp>
      <p:cxnSp>
        <p:nvCxnSpPr>
          <p:cNvPr id="33" name="Straight Arrow Connector 32"/>
          <p:cNvCxnSpPr>
            <a:stCxn id="7" idx="2"/>
            <a:endCxn id="9" idx="0"/>
          </p:cNvCxnSpPr>
          <p:nvPr/>
        </p:nvCxnSpPr>
        <p:spPr>
          <a:xfrm flipH="1">
            <a:off x="4411573" y="3417332"/>
            <a:ext cx="685800" cy="7736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3926127" y="5518666"/>
            <a:ext cx="1159054" cy="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7391400" y="2645033"/>
            <a:ext cx="1274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Self-loops</a:t>
            </a:r>
          </a:p>
          <a:p>
            <a:r>
              <a:rPr lang="en-US" dirty="0" smtClean="0"/>
              <a:t>Not shown</a:t>
            </a:r>
            <a:endParaRPr lang="en-US" dirty="0"/>
          </a:p>
        </p:txBody>
      </p:sp>
      <p:cxnSp>
        <p:nvCxnSpPr>
          <p:cNvPr id="38" name="Straight Arrow Connector 37"/>
          <p:cNvCxnSpPr>
            <a:stCxn id="9" idx="2"/>
            <a:endCxn id="10" idx="0"/>
          </p:cNvCxnSpPr>
          <p:nvPr/>
        </p:nvCxnSpPr>
        <p:spPr>
          <a:xfrm flipH="1">
            <a:off x="3725773" y="4560332"/>
            <a:ext cx="685800" cy="7736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11" idx="0"/>
          </p:cNvCxnSpPr>
          <p:nvPr/>
        </p:nvCxnSpPr>
        <p:spPr>
          <a:xfrm>
            <a:off x="4399533" y="4560332"/>
            <a:ext cx="906221" cy="7736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017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do </a:t>
            </a:r>
            <a:r>
              <a:rPr lang="en-US" dirty="0"/>
              <a:t>F</a:t>
            </a:r>
            <a:r>
              <a:rPr lang="en-US" dirty="0" smtClean="0"/>
              <a:t>ault </a:t>
            </a:r>
            <a:r>
              <a:rPr lang="en-US" dirty="0"/>
              <a:t>C</a:t>
            </a:r>
            <a:r>
              <a:rPr lang="en-US" dirty="0" smtClean="0"/>
              <a:t>ounting</a:t>
            </a:r>
            <a:br>
              <a:rPr lang="en-US" dirty="0" smtClean="0"/>
            </a:br>
            <a:r>
              <a:rPr lang="en-US" dirty="0" smtClean="0"/>
              <a:t>for Evaluating Players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Fault counting leads to a ranking of players which has several desirable properties.</a:t>
            </a:r>
          </a:p>
          <a:p>
            <a:pPr lvl="1"/>
            <a:r>
              <a:rPr lang="en-US" dirty="0" smtClean="0"/>
              <a:t>Limited collusion effect: for any two arbitrary players </a:t>
            </a:r>
            <a:r>
              <a:rPr lang="en-US" dirty="0" err="1" smtClean="0"/>
              <a:t>px</a:t>
            </a:r>
            <a:r>
              <a:rPr lang="en-US" dirty="0" smtClean="0"/>
              <a:t> and </a:t>
            </a:r>
            <a:r>
              <a:rPr lang="en-US" dirty="0" err="1" smtClean="0"/>
              <a:t>py</a:t>
            </a:r>
            <a:r>
              <a:rPr lang="en-US" dirty="0" smtClean="0"/>
              <a:t>, the rank of </a:t>
            </a:r>
            <a:r>
              <a:rPr lang="en-US" dirty="0" err="1" smtClean="0"/>
              <a:t>px</a:t>
            </a:r>
            <a:r>
              <a:rPr lang="en-US" dirty="0" smtClean="0"/>
              <a:t> w.r.t. the rank of </a:t>
            </a:r>
            <a:r>
              <a:rPr lang="en-US" dirty="0" err="1" smtClean="0"/>
              <a:t>py</a:t>
            </a:r>
            <a:r>
              <a:rPr lang="en-US" dirty="0" smtClean="0"/>
              <a:t> cannot be improved by manipulating games whose outcome </a:t>
            </a:r>
            <a:r>
              <a:rPr lang="en-US" dirty="0" err="1" smtClean="0"/>
              <a:t>px</a:t>
            </a:r>
            <a:r>
              <a:rPr lang="en-US" dirty="0" smtClean="0"/>
              <a:t> cannot control.</a:t>
            </a:r>
          </a:p>
          <a:p>
            <a:pPr lvl="1"/>
            <a:r>
              <a:rPr lang="en-US" dirty="0" smtClean="0"/>
              <a:t>Regard for Wins and Losses: A win cannot worsen a rank and a loss cannot improve a rank.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1/7/2014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47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Concepts</a:t>
            </a:r>
          </a:p>
          <a:p>
            <a:pPr lvl="1"/>
            <a:r>
              <a:rPr lang="en-US" dirty="0" smtClean="0"/>
              <a:t>Universal quantifier</a:t>
            </a:r>
          </a:p>
          <a:p>
            <a:pPr lvl="1"/>
            <a:r>
              <a:rPr lang="en-US" dirty="0" smtClean="0"/>
              <a:t>Existential quantifier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1C2018-3448-4632-BC8F-B22F5925D948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15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do </a:t>
            </a:r>
            <a:r>
              <a:rPr lang="en-US" dirty="0"/>
              <a:t>F</a:t>
            </a:r>
            <a:r>
              <a:rPr lang="en-US" dirty="0" smtClean="0"/>
              <a:t>ault </a:t>
            </a:r>
            <a:r>
              <a:rPr lang="en-US" dirty="0"/>
              <a:t>C</a:t>
            </a:r>
            <a:r>
              <a:rPr lang="en-US" dirty="0" smtClean="0"/>
              <a:t>ounting</a:t>
            </a:r>
            <a:br>
              <a:rPr lang="en-US" dirty="0" smtClean="0"/>
            </a:br>
            <a:r>
              <a:rPr lang="en-US" dirty="0" smtClean="0"/>
              <a:t>for Evaluating Players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Fault counting leads to a ranking of players which has several desirable properties.</a:t>
            </a:r>
          </a:p>
          <a:p>
            <a:pPr lvl="1"/>
            <a:r>
              <a:rPr lang="en-US" dirty="0" smtClean="0"/>
              <a:t>Local Fault Based: for all pairs of players </a:t>
            </a:r>
            <a:r>
              <a:rPr lang="en-US" dirty="0" err="1" smtClean="0"/>
              <a:t>px</a:t>
            </a:r>
            <a:r>
              <a:rPr lang="en-US" dirty="0" smtClean="0"/>
              <a:t> and </a:t>
            </a:r>
            <a:r>
              <a:rPr lang="en-US" dirty="0" err="1" smtClean="0"/>
              <a:t>py</a:t>
            </a:r>
            <a:r>
              <a:rPr lang="en-US" dirty="0" smtClean="0"/>
              <a:t> the relative rank of </a:t>
            </a:r>
            <a:r>
              <a:rPr lang="en-US" dirty="0" err="1" smtClean="0"/>
              <a:t>px</a:t>
            </a:r>
            <a:r>
              <a:rPr lang="en-US" dirty="0" smtClean="0"/>
              <a:t> and </a:t>
            </a:r>
            <a:r>
              <a:rPr lang="en-US" dirty="0" err="1" smtClean="0"/>
              <a:t>py</a:t>
            </a:r>
            <a:r>
              <a:rPr lang="en-US" dirty="0" smtClean="0"/>
              <a:t> depends only on the number of faults made by </a:t>
            </a:r>
            <a:r>
              <a:rPr lang="en-US" dirty="0" err="1" smtClean="0"/>
              <a:t>px</a:t>
            </a:r>
            <a:r>
              <a:rPr lang="en-US" dirty="0" smtClean="0"/>
              <a:t> or </a:t>
            </a:r>
            <a:r>
              <a:rPr lang="en-US" dirty="0" err="1" smtClean="0"/>
              <a:t>py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Neutrality: Any permutation of the players which preserves the beating relationship, also preserves the order relationship.</a:t>
            </a:r>
          </a:p>
          <a:p>
            <a:pPr lvl="1"/>
            <a:r>
              <a:rPr lang="en-US" dirty="0" smtClean="0"/>
              <a:t>Most refined: …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1/7/2014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85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Justification for Fault Counting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Fault Counting is the only ranking function that has the above properties.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1/7/2014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04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Tree</a:t>
            </a:r>
            <a:r>
              <a:rPr lang="en-US" dirty="0"/>
              <a:t> </a:t>
            </a:r>
            <a:r>
              <a:rPr lang="en-US" dirty="0" smtClean="0"/>
              <a:t>Example</a:t>
            </a:r>
            <a:br>
              <a:rPr lang="en-US" dirty="0" smtClean="0"/>
            </a:br>
            <a:r>
              <a:rPr lang="en-US" dirty="0" smtClean="0"/>
              <a:t>inspired by </a:t>
            </a:r>
            <a:r>
              <a:rPr lang="en-US" dirty="0" err="1" smtClean="0"/>
              <a:t>MinCounterfeitBall</a:t>
            </a:r>
            <a:r>
              <a:rPr lang="en-US" dirty="0" smtClean="0"/>
              <a:t>()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Claim</a:t>
            </a:r>
          </a:p>
          <a:p>
            <a:pPr lvl="1"/>
            <a:r>
              <a:rPr lang="en-US" dirty="0" smtClean="0"/>
              <a:t>MCB()=</a:t>
            </a:r>
          </a:p>
          <a:p>
            <a:pPr lvl="2"/>
            <a:r>
              <a:rPr lang="en-US" dirty="0" err="1" smtClean="0"/>
              <a:t>ForAll</a:t>
            </a:r>
            <a:r>
              <a:rPr lang="en-US" dirty="0" smtClean="0"/>
              <a:t> n </a:t>
            </a:r>
          </a:p>
          <a:p>
            <a:pPr lvl="3"/>
            <a:r>
              <a:rPr lang="en-US" dirty="0" smtClean="0"/>
              <a:t>Exists q </a:t>
            </a:r>
          </a:p>
          <a:p>
            <a:pPr lvl="4"/>
            <a:r>
              <a:rPr lang="en-US" dirty="0" smtClean="0"/>
              <a:t>C(</a:t>
            </a:r>
            <a:r>
              <a:rPr lang="en-US" dirty="0" err="1" smtClean="0"/>
              <a:t>n,q</a:t>
            </a:r>
            <a:r>
              <a:rPr lang="en-US" dirty="0" smtClean="0"/>
              <a:t>) and (</a:t>
            </a:r>
            <a:r>
              <a:rPr lang="en-US" dirty="0" err="1" smtClean="0"/>
              <a:t>ForAll</a:t>
            </a:r>
            <a:r>
              <a:rPr lang="en-US" dirty="0" smtClean="0"/>
              <a:t> p&lt;q: !C(</a:t>
            </a:r>
            <a:r>
              <a:rPr lang="en-US" dirty="0" err="1" smtClean="0"/>
              <a:t>n,p</a:t>
            </a:r>
            <a:r>
              <a:rPr lang="en-US" dirty="0" smtClean="0"/>
              <a:t>))</a:t>
            </a:r>
          </a:p>
          <a:p>
            <a:pPr lvl="4"/>
            <a:r>
              <a:rPr lang="en-US" dirty="0"/>
              <a:t>w</a:t>
            </a:r>
            <a:r>
              <a:rPr lang="en-US" dirty="0" smtClean="0"/>
              <a:t>here C(</a:t>
            </a:r>
            <a:r>
              <a:rPr lang="en-US" dirty="0" err="1" smtClean="0"/>
              <a:t>n,q</a:t>
            </a:r>
            <a:r>
              <a:rPr lang="en-US" dirty="0" smtClean="0"/>
              <a:t>)=</a:t>
            </a:r>
          </a:p>
          <a:p>
            <a:pPr lvl="5"/>
            <a:r>
              <a:rPr lang="en-US" dirty="0" smtClean="0"/>
              <a:t>Exists T</a:t>
            </a:r>
          </a:p>
          <a:p>
            <a:pPr lvl="6"/>
            <a:r>
              <a:rPr lang="en-US" dirty="0" err="1" smtClean="0"/>
              <a:t>ForAll</a:t>
            </a:r>
            <a:r>
              <a:rPr lang="en-US" dirty="0" smtClean="0"/>
              <a:t> m</a:t>
            </a:r>
          </a:p>
          <a:p>
            <a:pPr lvl="7"/>
            <a:r>
              <a:rPr lang="en-US" dirty="0" smtClean="0"/>
              <a:t>P(</a:t>
            </a:r>
            <a:r>
              <a:rPr lang="en-US" dirty="0" err="1" smtClean="0"/>
              <a:t>T,m,n,q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1/10/2014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1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4960" y="307907"/>
            <a:ext cx="5410200" cy="761999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1800" dirty="0" err="1" smtClean="0"/>
              <a:t>ForAll</a:t>
            </a:r>
            <a:r>
              <a:rPr lang="en-US" sz="1800" dirty="0" smtClean="0"/>
              <a:t> n Exists q</a:t>
            </a:r>
            <a:r>
              <a:rPr lang="en-US" sz="1800" dirty="0" smtClean="0">
                <a:sym typeface="Wingdings" panose="05000000000000000000" pitchFamily="2" charset="2"/>
              </a:rPr>
              <a:t>: (</a:t>
            </a:r>
            <a:r>
              <a:rPr lang="en-US" sz="1800" dirty="0" smtClean="0"/>
              <a:t>C(</a:t>
            </a:r>
            <a:r>
              <a:rPr lang="en-US" sz="1800" dirty="0" err="1" smtClean="0"/>
              <a:t>n,q</a:t>
            </a:r>
            <a:r>
              <a:rPr lang="en-US" sz="1800" dirty="0" smtClean="0"/>
              <a:t>) and (</a:t>
            </a:r>
            <a:r>
              <a:rPr lang="en-US" sz="1800" dirty="0" err="1" smtClean="0"/>
              <a:t>ForAll</a:t>
            </a:r>
            <a:r>
              <a:rPr lang="en-US" sz="1800" dirty="0" smtClean="0"/>
              <a:t> p&lt;q: !C(</a:t>
            </a:r>
            <a:r>
              <a:rPr lang="en-US" sz="1800" dirty="0" err="1" smtClean="0"/>
              <a:t>n,p</a:t>
            </a:r>
            <a:r>
              <a:rPr lang="en-US" sz="1800" dirty="0" smtClean="0"/>
              <a:t>)))</a:t>
            </a:r>
          </a:p>
          <a:p>
            <a:r>
              <a:rPr lang="en-US" sz="1800" dirty="0" smtClean="0"/>
              <a:t>C(</a:t>
            </a:r>
            <a:r>
              <a:rPr lang="en-US" sz="1800" dirty="0" err="1" smtClean="0"/>
              <a:t>n,q</a:t>
            </a:r>
            <a:r>
              <a:rPr lang="en-US" sz="1800" dirty="0" smtClean="0"/>
              <a:t>)=Exists T </a:t>
            </a:r>
            <a:r>
              <a:rPr lang="en-US" sz="1800" dirty="0" err="1" smtClean="0"/>
              <a:t>ForAll</a:t>
            </a:r>
            <a:r>
              <a:rPr lang="en-US" sz="1800" dirty="0" smtClean="0"/>
              <a:t> m: P(</a:t>
            </a:r>
            <a:r>
              <a:rPr lang="en-US" sz="1800" dirty="0" err="1" smtClean="0"/>
              <a:t>T,m,n,q</a:t>
            </a:r>
            <a:r>
              <a:rPr lang="en-US" sz="1800" dirty="0" smtClean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1/11/2014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73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584960" y="1417638"/>
            <a:ext cx="5410200" cy="7619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Exists q: (C(n0,q) and (</a:t>
            </a:r>
            <a:r>
              <a:rPr lang="en-US" sz="1800" dirty="0" err="1" smtClean="0"/>
              <a:t>ForAll</a:t>
            </a:r>
            <a:r>
              <a:rPr lang="en-US" sz="1800" dirty="0" smtClean="0"/>
              <a:t> p&lt;q: !C(n0,p)))</a:t>
            </a:r>
          </a:p>
          <a:p>
            <a:r>
              <a:rPr lang="en-US" sz="1800" dirty="0" smtClean="0"/>
              <a:t>C(</a:t>
            </a:r>
            <a:r>
              <a:rPr lang="en-US" sz="1800" dirty="0" err="1" smtClean="0"/>
              <a:t>n,q</a:t>
            </a:r>
            <a:r>
              <a:rPr lang="en-US" sz="1800" dirty="0" smtClean="0"/>
              <a:t>)=Exists T </a:t>
            </a:r>
            <a:r>
              <a:rPr lang="en-US" sz="1800" dirty="0" err="1" smtClean="0"/>
              <a:t>ForAll</a:t>
            </a:r>
            <a:r>
              <a:rPr lang="en-US" sz="1800" dirty="0" smtClean="0"/>
              <a:t> m: P(</a:t>
            </a:r>
            <a:r>
              <a:rPr lang="en-US" sz="1800" dirty="0" err="1" smtClean="0"/>
              <a:t>T,m,n,q</a:t>
            </a:r>
            <a:r>
              <a:rPr lang="en-US" sz="1800" dirty="0" smtClean="0"/>
              <a:t>)</a:t>
            </a:r>
            <a:endParaRPr lang="en-US" sz="1800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1584960" y="2585370"/>
            <a:ext cx="5410200" cy="7619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C(n0,q0) and (</a:t>
            </a:r>
            <a:r>
              <a:rPr lang="en-US" sz="1800" dirty="0" err="1" smtClean="0"/>
              <a:t>ForAll</a:t>
            </a:r>
            <a:r>
              <a:rPr lang="en-US" sz="1800" dirty="0" smtClean="0"/>
              <a:t> p&lt;q0: !C(n0,p))</a:t>
            </a:r>
          </a:p>
          <a:p>
            <a:r>
              <a:rPr lang="en-US" sz="1800" dirty="0" smtClean="0"/>
              <a:t>C(</a:t>
            </a:r>
            <a:r>
              <a:rPr lang="en-US" sz="1800" dirty="0" err="1" smtClean="0"/>
              <a:t>n,q</a:t>
            </a:r>
            <a:r>
              <a:rPr lang="en-US" sz="1800" dirty="0" smtClean="0"/>
              <a:t>)=Exists T </a:t>
            </a:r>
            <a:r>
              <a:rPr lang="en-US" sz="1800" dirty="0" err="1" smtClean="0"/>
              <a:t>ForAll</a:t>
            </a:r>
            <a:r>
              <a:rPr lang="en-US" sz="1800" dirty="0" smtClean="0"/>
              <a:t> m: P(</a:t>
            </a:r>
            <a:r>
              <a:rPr lang="en-US" sz="1800" dirty="0" err="1" smtClean="0"/>
              <a:t>T,m,n,q</a:t>
            </a:r>
            <a:r>
              <a:rPr lang="en-US" sz="1800" dirty="0" smtClean="0"/>
              <a:t>)</a:t>
            </a:r>
            <a:endParaRPr lang="en-US" sz="1800" dirty="0" smtClean="0"/>
          </a:p>
        </p:txBody>
      </p:sp>
      <p:cxnSp>
        <p:nvCxnSpPr>
          <p:cNvPr id="9" name="Straight Arrow Connector 8"/>
          <p:cNvCxnSpPr>
            <a:stCxn id="3" idx="2"/>
            <a:endCxn id="6" idx="0"/>
          </p:cNvCxnSpPr>
          <p:nvPr/>
        </p:nvCxnSpPr>
        <p:spPr>
          <a:xfrm>
            <a:off x="4290060" y="1069906"/>
            <a:ext cx="0" cy="3477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311396" y="104830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n0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6" idx="2"/>
            <a:endCxn id="7" idx="0"/>
          </p:cNvCxnSpPr>
          <p:nvPr/>
        </p:nvCxnSpPr>
        <p:spPr>
          <a:xfrm>
            <a:off x="4290060" y="2179637"/>
            <a:ext cx="0" cy="4057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653659" y="4042342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p0</a:t>
            </a:r>
            <a:endParaRPr lang="en-US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228600" y="3658524"/>
            <a:ext cx="3048000" cy="4203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smtClean="0"/>
              <a:t>Exists T </a:t>
            </a:r>
            <a:r>
              <a:rPr lang="en-US" sz="1800" dirty="0" err="1" smtClean="0"/>
              <a:t>ForAll</a:t>
            </a:r>
            <a:r>
              <a:rPr lang="en-US" sz="1800" dirty="0" smtClean="0"/>
              <a:t> m: P(T,m,n0,q0)</a:t>
            </a:r>
            <a:endParaRPr lang="en-US" sz="1800" dirty="0" smtClean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3458718" y="3643284"/>
            <a:ext cx="4389882" cy="40373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err="1" smtClean="0"/>
              <a:t>ForAll</a:t>
            </a:r>
            <a:r>
              <a:rPr lang="en-US" sz="1800" dirty="0" smtClean="0"/>
              <a:t> p&lt;q0: !(Exists T </a:t>
            </a:r>
            <a:r>
              <a:rPr lang="en-US" sz="1800" dirty="0" err="1" smtClean="0"/>
              <a:t>ForAll</a:t>
            </a:r>
            <a:r>
              <a:rPr lang="en-US" sz="1800" dirty="0" smtClean="0"/>
              <a:t> m: P(T,m,n0,p))</a:t>
            </a:r>
            <a:endParaRPr lang="en-US" sz="1800" dirty="0" smtClean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228600" y="4426619"/>
            <a:ext cx="3048000" cy="4203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err="1" smtClean="0"/>
              <a:t>ForAll</a:t>
            </a:r>
            <a:r>
              <a:rPr lang="en-US" sz="1800" dirty="0" smtClean="0"/>
              <a:t> m: P(T0,m,n0,q0)</a:t>
            </a:r>
            <a:endParaRPr lang="en-US" sz="1800" dirty="0" smtClean="0"/>
          </a:p>
        </p:txBody>
      </p:sp>
      <p:cxnSp>
        <p:nvCxnSpPr>
          <p:cNvPr id="13" name="Straight Arrow Connector 12"/>
          <p:cNvCxnSpPr>
            <a:stCxn id="15" idx="2"/>
            <a:endCxn id="18" idx="0"/>
          </p:cNvCxnSpPr>
          <p:nvPr/>
        </p:nvCxnSpPr>
        <p:spPr>
          <a:xfrm>
            <a:off x="1752600" y="4078887"/>
            <a:ext cx="0" cy="3477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716024" y="4047019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T0</a:t>
            </a:r>
            <a:endParaRPr lang="en-US" dirty="0"/>
          </a:p>
        </p:txBody>
      </p: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198015" y="5218915"/>
            <a:ext cx="1660503" cy="420363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smtClean="0"/>
              <a:t>P(T0,m0,n0,q0)</a:t>
            </a:r>
            <a:endParaRPr lang="en-US" sz="1800" dirty="0" smtClean="0"/>
          </a:p>
        </p:txBody>
      </p:sp>
      <p:cxnSp>
        <p:nvCxnSpPr>
          <p:cNvPr id="23" name="Straight Arrow Connector 22"/>
          <p:cNvCxnSpPr>
            <a:stCxn id="18" idx="2"/>
            <a:endCxn id="21" idx="0"/>
          </p:cNvCxnSpPr>
          <p:nvPr/>
        </p:nvCxnSpPr>
        <p:spPr>
          <a:xfrm flipH="1">
            <a:off x="1028267" y="4846982"/>
            <a:ext cx="724333" cy="3719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584960" y="485725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27" name="Straight Arrow Connector 26"/>
          <p:cNvCxnSpPr>
            <a:stCxn id="7" idx="2"/>
            <a:endCxn id="15" idx="0"/>
          </p:cNvCxnSpPr>
          <p:nvPr/>
        </p:nvCxnSpPr>
        <p:spPr>
          <a:xfrm flipH="1">
            <a:off x="1752600" y="3347369"/>
            <a:ext cx="2537460" cy="3111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7" idx="2"/>
            <a:endCxn id="17" idx="0"/>
          </p:cNvCxnSpPr>
          <p:nvPr/>
        </p:nvCxnSpPr>
        <p:spPr>
          <a:xfrm>
            <a:off x="4290060" y="3347369"/>
            <a:ext cx="1363599" cy="2959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ontent Placeholder 2"/>
          <p:cNvSpPr txBox="1">
            <a:spLocks/>
          </p:cNvSpPr>
          <p:nvPr/>
        </p:nvSpPr>
        <p:spPr bwMode="auto">
          <a:xfrm>
            <a:off x="3473958" y="4416351"/>
            <a:ext cx="4389882" cy="40373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smtClean="0"/>
              <a:t>!(Exists T </a:t>
            </a:r>
            <a:r>
              <a:rPr lang="en-US" sz="1800" dirty="0" err="1" smtClean="0"/>
              <a:t>ForAll</a:t>
            </a:r>
            <a:r>
              <a:rPr lang="en-US" sz="1800" dirty="0" smtClean="0"/>
              <a:t> m: P(T,m,n0,p0))</a:t>
            </a:r>
            <a:endParaRPr lang="en-US" sz="1800" dirty="0" smtClean="0"/>
          </a:p>
        </p:txBody>
      </p:sp>
      <p:sp>
        <p:nvSpPr>
          <p:cNvPr id="41" name="Content Placeholder 2"/>
          <p:cNvSpPr txBox="1">
            <a:spLocks/>
          </p:cNvSpPr>
          <p:nvPr/>
        </p:nvSpPr>
        <p:spPr bwMode="auto">
          <a:xfrm>
            <a:off x="3489198" y="5189418"/>
            <a:ext cx="4389882" cy="4037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smtClean="0"/>
              <a:t>Exists T </a:t>
            </a:r>
            <a:r>
              <a:rPr lang="en-US" sz="1800" dirty="0" err="1" smtClean="0"/>
              <a:t>ForAll</a:t>
            </a:r>
            <a:r>
              <a:rPr lang="en-US" sz="1800" dirty="0" smtClean="0"/>
              <a:t> m: P(T,m,n0,p0)</a:t>
            </a:r>
            <a:endParaRPr lang="en-US" sz="1800" dirty="0" smtClean="0"/>
          </a:p>
        </p:txBody>
      </p:sp>
      <p:sp>
        <p:nvSpPr>
          <p:cNvPr id="42" name="Content Placeholder 2"/>
          <p:cNvSpPr txBox="1">
            <a:spLocks/>
          </p:cNvSpPr>
          <p:nvPr/>
        </p:nvSpPr>
        <p:spPr bwMode="auto">
          <a:xfrm>
            <a:off x="3504438" y="5962485"/>
            <a:ext cx="4389882" cy="4037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err="1" smtClean="0"/>
              <a:t>ForAll</a:t>
            </a:r>
            <a:r>
              <a:rPr lang="en-US" sz="1800" dirty="0" smtClean="0"/>
              <a:t> m: P(T0,m,n0,p0)</a:t>
            </a:r>
            <a:endParaRPr lang="en-US" sz="1800" dirty="0" smtClean="0"/>
          </a:p>
        </p:txBody>
      </p:sp>
      <p:sp>
        <p:nvSpPr>
          <p:cNvPr id="43" name="Content Placeholder 2"/>
          <p:cNvSpPr txBox="1">
            <a:spLocks/>
          </p:cNvSpPr>
          <p:nvPr/>
        </p:nvSpPr>
        <p:spPr bwMode="auto">
          <a:xfrm>
            <a:off x="187747" y="5938972"/>
            <a:ext cx="1686011" cy="4272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76200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smtClean="0"/>
              <a:t>P(T0,m0,n0,p0)</a:t>
            </a:r>
            <a:endParaRPr lang="en-US" sz="1800" dirty="0" smtClean="0"/>
          </a:p>
        </p:txBody>
      </p:sp>
      <p:cxnSp>
        <p:nvCxnSpPr>
          <p:cNvPr id="45" name="Straight Arrow Connector 44"/>
          <p:cNvCxnSpPr>
            <a:stCxn id="17" idx="2"/>
            <a:endCxn id="40" idx="0"/>
          </p:cNvCxnSpPr>
          <p:nvPr/>
        </p:nvCxnSpPr>
        <p:spPr>
          <a:xfrm>
            <a:off x="5653659" y="4047019"/>
            <a:ext cx="15240" cy="369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311396" y="216392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5738391" y="5574351"/>
            <a:ext cx="510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T0</a:t>
            </a:r>
            <a:endParaRPr lang="en-US" dirty="0"/>
          </a:p>
        </p:txBody>
      </p:sp>
      <p:cxnSp>
        <p:nvCxnSpPr>
          <p:cNvPr id="50" name="Straight Arrow Connector 49"/>
          <p:cNvCxnSpPr>
            <a:endCxn id="41" idx="0"/>
          </p:cNvCxnSpPr>
          <p:nvPr/>
        </p:nvCxnSpPr>
        <p:spPr>
          <a:xfrm>
            <a:off x="5653659" y="4820086"/>
            <a:ext cx="30480" cy="369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1" idx="2"/>
            <a:endCxn id="42" idx="0"/>
          </p:cNvCxnSpPr>
          <p:nvPr/>
        </p:nvCxnSpPr>
        <p:spPr>
          <a:xfrm>
            <a:off x="5684139" y="5593153"/>
            <a:ext cx="15240" cy="369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2459324" y="613784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57" name="Straight Arrow Connector 56"/>
          <p:cNvCxnSpPr>
            <a:stCxn id="42" idx="1"/>
            <a:endCxn id="43" idx="3"/>
          </p:cNvCxnSpPr>
          <p:nvPr/>
        </p:nvCxnSpPr>
        <p:spPr>
          <a:xfrm flipH="1" flipV="1">
            <a:off x="1873758" y="6152596"/>
            <a:ext cx="1630680" cy="117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5703310" y="4832234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ole switch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3809335" y="3310660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choose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01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game-tree is defined by the rule-based program for semantic games.</a:t>
            </a:r>
          </a:p>
          <a:p>
            <a:r>
              <a:rPr lang="en-US" dirty="0" smtClean="0"/>
              <a:t>Nodes with </a:t>
            </a:r>
            <a:r>
              <a:rPr lang="en-US" dirty="0" err="1" smtClean="0"/>
              <a:t>ForAll</a:t>
            </a:r>
            <a:r>
              <a:rPr lang="en-US" dirty="0" smtClean="0"/>
              <a:t> or “and” are controlled by </a:t>
            </a:r>
            <a:r>
              <a:rPr lang="en-US" dirty="0" err="1" smtClean="0"/>
              <a:t>ForAll</a:t>
            </a:r>
            <a:r>
              <a:rPr lang="en-US" dirty="0" smtClean="0"/>
              <a:t> player.</a:t>
            </a:r>
          </a:p>
          <a:p>
            <a:r>
              <a:rPr lang="en-US" dirty="0" smtClean="0"/>
              <a:t>Nodes with Exists or “or” are controlled by Exists player.</a:t>
            </a:r>
          </a:p>
          <a:p>
            <a:r>
              <a:rPr lang="en-US" dirty="0" smtClean="0"/>
              <a:t>In shaded nodes roles are switched.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1/11/2014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31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Sentences get smaller and smaller as we move towards the roots.</a:t>
            </a:r>
          </a:p>
          <a:p>
            <a:r>
              <a:rPr lang="en-US" dirty="0" smtClean="0"/>
              <a:t>The picture represents a very bushy tree because there are many choices for the values x0.</a:t>
            </a:r>
          </a:p>
          <a:p>
            <a:r>
              <a:rPr lang="en-US" dirty="0" smtClean="0"/>
              <a:t>At the leaves we have atomic sentences evaluated in the underlying structure.</a:t>
            </a:r>
          </a:p>
          <a:p>
            <a:r>
              <a:rPr lang="en-US" dirty="0" smtClean="0"/>
              <a:t>The depth of the game tree is 7 moves.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1/11/2014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17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move requires “intelligence” except the role switches.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1/11/2014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12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Conclusions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Technology to engage students in giving feedback to each other and learning from each other and grading each other fairly.</a:t>
            </a:r>
          </a:p>
          <a:p>
            <a:pPr eaLnBrk="1" hangingPunct="1"/>
            <a:r>
              <a:rPr lang="en-US" altLang="en-US" dirty="0" smtClean="0"/>
              <a:t>Grading mistakes are impossible.</a:t>
            </a:r>
          </a:p>
          <a:p>
            <a:pPr eaLnBrk="1" hangingPunct="1"/>
            <a:r>
              <a:rPr lang="en-US" altLang="en-US" dirty="0" smtClean="0"/>
              <a:t>Suitable for online debates in large online classes.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0FF11E-90D2-4A58-86CC-58A387A3C653}" type="datetime1">
              <a:rPr lang="en-US" smtClean="0"/>
              <a:t>1/6/2014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77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0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appearance of a variable in a well-formed-formula (</a:t>
            </a:r>
            <a:r>
              <a:rPr lang="en-US" dirty="0" err="1" smtClean="0"/>
              <a:t>wff</a:t>
            </a:r>
            <a:r>
              <a:rPr lang="en-US" dirty="0" smtClean="0"/>
              <a:t>) is said to be bound if either a specific value is assigned to it or it is quantified.</a:t>
            </a:r>
          </a:p>
          <a:p>
            <a:r>
              <a:rPr lang="en-US" dirty="0" smtClean="0"/>
              <a:t>If an appearance of a variable is not bound, it is free.</a:t>
            </a:r>
          </a:p>
          <a:p>
            <a:r>
              <a:rPr lang="en-US" dirty="0" smtClean="0"/>
              <a:t>Scope of a quantifier is given by parentheses or brackets.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B154B2-D902-4F69-9AB7-475F0AE28D92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1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Forming propositions </a:t>
            </a:r>
            <a:br>
              <a:rPr lang="en-US" dirty="0" smtClean="0"/>
            </a:br>
            <a:r>
              <a:rPr lang="en-US" dirty="0" smtClean="0"/>
              <a:t>from predicates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predicate with variables can be turned into a proposition by applying one of the following two operations to each variable:</a:t>
            </a:r>
          </a:p>
          <a:p>
            <a:pPr lvl="1"/>
            <a:r>
              <a:rPr lang="en-US" dirty="0" smtClean="0"/>
              <a:t>Assign a value to the variable</a:t>
            </a:r>
          </a:p>
          <a:p>
            <a:pPr lvl="1"/>
            <a:r>
              <a:rPr lang="en-US" dirty="0" smtClean="0"/>
              <a:t>Quantify the variable using a quantifier (Universal or Existential)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BF3392-0887-4DC1-BA49-A042EA1F86A3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61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Quantifier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err="1" smtClean="0"/>
              <a:t>ForAll</a:t>
            </a:r>
            <a:r>
              <a:rPr lang="en-US" dirty="0" smtClean="0"/>
              <a:t> x: P(x)</a:t>
            </a:r>
          </a:p>
          <a:p>
            <a:r>
              <a:rPr lang="en-US" dirty="0" smtClean="0"/>
              <a:t>Universal quantifier and connective and.</a:t>
            </a:r>
          </a:p>
          <a:p>
            <a:pPr lvl="1"/>
            <a:r>
              <a:rPr lang="en-US" dirty="0" err="1" smtClean="0"/>
              <a:t>ForAll</a:t>
            </a:r>
            <a:r>
              <a:rPr lang="en-US" dirty="0" smtClean="0"/>
              <a:t> x: P(x)</a:t>
            </a:r>
          </a:p>
          <a:p>
            <a:pPr lvl="1"/>
            <a:r>
              <a:rPr lang="en-US" dirty="0" smtClean="0"/>
              <a:t>P(c1) and P(c2) and P(c3) and (Pc4) (if the domain of x only contains 4 elements)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DB9115-DCD4-4557-A9BE-9DFDEF33A9EC}" type="datetime1">
              <a:rPr lang="en-US" smtClean="0"/>
              <a:t>1/6/2014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18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14972</TotalTime>
  <Words>3598</Words>
  <Application>Microsoft Office PowerPoint</Application>
  <PresentationFormat>On-screen Show (4:3)</PresentationFormat>
  <Paragraphs>709</Paragraphs>
  <Slides>79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79</vt:i4>
      </vt:variant>
    </vt:vector>
  </HeadingPairs>
  <TitlesOfParts>
    <vt:vector size="89" baseType="lpstr">
      <vt:lpstr>宋体</vt:lpstr>
      <vt:lpstr>Apple Symbols</vt:lpstr>
      <vt:lpstr>Arial</vt:lpstr>
      <vt:lpstr>Calibri</vt:lpstr>
      <vt:lpstr>Cambria Math</vt:lpstr>
      <vt:lpstr>Gill Sans</vt:lpstr>
      <vt:lpstr>Lucida Grande</vt:lpstr>
      <vt:lpstr>Wingdings</vt:lpstr>
      <vt:lpstr>ヒラギノ角ゴ ProN W3</vt:lpstr>
      <vt:lpstr>Office Theme</vt:lpstr>
      <vt:lpstr>Debates / Socratic Method for Computational Problems</vt:lpstr>
      <vt:lpstr>Contents</vt:lpstr>
      <vt:lpstr>What you learn</vt:lpstr>
      <vt:lpstr>What is a debate?</vt:lpstr>
      <vt:lpstr>Propositional Logic</vt:lpstr>
      <vt:lpstr>Predicate Logic</vt:lpstr>
      <vt:lpstr>Quantification</vt:lpstr>
      <vt:lpstr>Forming propositions  from predicates</vt:lpstr>
      <vt:lpstr>Universal Quantifier</vt:lpstr>
      <vt:lpstr>Existential Quantifier</vt:lpstr>
      <vt:lpstr>Order of Quantifiers</vt:lpstr>
      <vt:lpstr>Well-Formed Formulas (wffs) Syntax Rules</vt:lpstr>
      <vt:lpstr>Terms</vt:lpstr>
      <vt:lpstr>Atomic Formulas</vt:lpstr>
      <vt:lpstr>Formulas (well-formed formulas)</vt:lpstr>
      <vt:lpstr>Claim⟨φ, A⟩ </vt:lpstr>
      <vt:lpstr>Example</vt:lpstr>
      <vt:lpstr>Structure A is very important</vt:lpstr>
      <vt:lpstr>Semantic Games (SGs) for interpreted formulas</vt:lpstr>
      <vt:lpstr>PowerPoint Presentation</vt:lpstr>
      <vt:lpstr>Rule-based Algorithm</vt:lpstr>
      <vt:lpstr>Algorithmic Languages</vt:lpstr>
      <vt:lpstr>Rules &amp;Examples</vt:lpstr>
      <vt:lpstr>Rules &amp;Examples</vt:lpstr>
      <vt:lpstr>Rules &amp;Examples</vt:lpstr>
      <vt:lpstr>Rules &amp;Examples</vt:lpstr>
      <vt:lpstr>Rule-based Algorithm must handle errors</vt:lpstr>
      <vt:lpstr>Strategies</vt:lpstr>
      <vt:lpstr>Truth and Clever Algorithms</vt:lpstr>
      <vt:lpstr>Examples</vt:lpstr>
      <vt:lpstr>Toy Example</vt:lpstr>
      <vt:lpstr>Toy Example: SG Trace</vt:lpstr>
      <vt:lpstr>Example: Lab Definition</vt:lpstr>
      <vt:lpstr>Silver Ratio Lab</vt:lpstr>
      <vt:lpstr>PowerPoint Presentation</vt:lpstr>
      <vt:lpstr>Example</vt:lpstr>
      <vt:lpstr>Example (continued 1)</vt:lpstr>
      <vt:lpstr>Example (continued 2)</vt:lpstr>
      <vt:lpstr>Silver Ratio</vt:lpstr>
      <vt:lpstr>Winning Strategy developed incrementally</vt:lpstr>
      <vt:lpstr>Silver Ratio</vt:lpstr>
      <vt:lpstr>PowerPoint Presentation</vt:lpstr>
      <vt:lpstr>Silver Ratio</vt:lpstr>
      <vt:lpstr>Silver Ratio</vt:lpstr>
      <vt:lpstr>Silver Ratio</vt:lpstr>
      <vt:lpstr>Silver Ratio</vt:lpstr>
      <vt:lpstr>Silver Ratio</vt:lpstr>
      <vt:lpstr>Example: Silver Ratio</vt:lpstr>
      <vt:lpstr>Example: SG Trace</vt:lpstr>
      <vt:lpstr>SG Properties (Relevant to our approach)</vt:lpstr>
      <vt:lpstr>Avatar</vt:lpstr>
      <vt:lpstr>Avatar</vt:lpstr>
      <vt:lpstr>Example Avatar for Silver Ratio Lab</vt:lpstr>
      <vt:lpstr>Generalizing SGs</vt:lpstr>
      <vt:lpstr>Temporary Summary</vt:lpstr>
      <vt:lpstr>Evaluation</vt:lpstr>
      <vt:lpstr>Merit Graph different sides</vt:lpstr>
      <vt:lpstr>same sides</vt:lpstr>
      <vt:lpstr>Merit Graph same sides</vt:lpstr>
      <vt:lpstr>Regular Debate Graph same sides</vt:lpstr>
      <vt:lpstr>Why Merit Graph</vt:lpstr>
      <vt:lpstr>Properties of Merit Graph</vt:lpstr>
      <vt:lpstr>Merit Graph for Claim c</vt:lpstr>
      <vt:lpstr>Counting wins does not find meritorious students</vt:lpstr>
      <vt:lpstr>Fault Counting</vt:lpstr>
      <vt:lpstr>Beating Functions</vt:lpstr>
      <vt:lpstr>Ranking Relations and Functions</vt:lpstr>
      <vt:lpstr>Ranking Relation Example for 6 players</vt:lpstr>
      <vt:lpstr>We do Fault Counting for Evaluating Players</vt:lpstr>
      <vt:lpstr>We do Fault Counting for Evaluating Players (2)</vt:lpstr>
      <vt:lpstr>Justification for Fault Counting </vt:lpstr>
      <vt:lpstr>Game Tree Example inspired by MinCounterfeitBall() </vt:lpstr>
      <vt:lpstr>PowerPoint Presentation</vt:lpstr>
      <vt:lpstr>Explanation</vt:lpstr>
      <vt:lpstr>Observations</vt:lpstr>
      <vt:lpstr>Observations</vt:lpstr>
      <vt:lpstr>Conclusions</vt:lpstr>
      <vt:lpstr>Extra slides</vt:lpstr>
      <vt:lpstr>Bound variables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Debates / Socratic Method for Formal Science</dc:title>
  <dc:creator>Karl Lieberherr</dc:creator>
  <cp:lastModifiedBy>Karl Lieberherr</cp:lastModifiedBy>
  <cp:revision>94</cp:revision>
  <cp:lastPrinted>2014-01-06T14:24:04Z</cp:lastPrinted>
  <dcterms:created xsi:type="dcterms:W3CDTF">2013-11-21T03:15:01Z</dcterms:created>
  <dcterms:modified xsi:type="dcterms:W3CDTF">2014-01-11T21:21:00Z</dcterms:modified>
</cp:coreProperties>
</file>