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6" r:id="rId5"/>
    <p:sldId id="268" r:id="rId6"/>
    <p:sldId id="271" r:id="rId7"/>
    <p:sldId id="258" r:id="rId8"/>
    <p:sldId id="260" r:id="rId9"/>
    <p:sldId id="259" r:id="rId10"/>
    <p:sldId id="261" r:id="rId11"/>
    <p:sldId id="262" r:id="rId12"/>
    <p:sldId id="263" r:id="rId13"/>
    <p:sldId id="264" r:id="rId14"/>
    <p:sldId id="269" r:id="rId15"/>
    <p:sldId id="270" r:id="rId16"/>
    <p:sldId id="2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27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2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2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7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8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0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598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2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6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0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6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18533-B066-40E5-8989-E6A5EC81D3C4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991F1-C92D-47A5-A459-ADAFDA5A7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2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jmlr.org/proceedings/papers/v28/jaggi13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Ahmed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44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Neutrality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ranking function r</a:t>
            </a:r>
            <a:r>
              <a:rPr lang="en-US" dirty="0" smtClean="0"/>
              <a:t> </a:t>
            </a:r>
            <a:r>
              <a:rPr lang="en-US" dirty="0"/>
              <a:t>is said to be </a:t>
            </a:r>
            <a:r>
              <a:rPr lang="en-US" dirty="0" smtClean="0"/>
              <a:t>neutral </a:t>
            </a:r>
            <a:r>
              <a:rPr lang="en-US" dirty="0"/>
              <a:t>if the </a:t>
            </a:r>
            <a:r>
              <a:rPr lang="en-US" dirty="0" smtClean="0"/>
              <a:t>order </a:t>
            </a:r>
            <a:r>
              <a:rPr lang="en-US" dirty="0"/>
              <a:t>it assigns to some beating </a:t>
            </a:r>
            <a:r>
              <a:rPr lang="en-US" dirty="0" smtClean="0"/>
              <a:t>function is </a:t>
            </a:r>
            <a:r>
              <a:rPr lang="en-US" dirty="0"/>
              <a:t>preserved under any permutation </a:t>
            </a:r>
            <a:r>
              <a:rPr lang="en-US" dirty="0" smtClean="0"/>
              <a:t>on the players </a:t>
            </a:r>
            <a:r>
              <a:rPr lang="en-US" dirty="0"/>
              <a:t>preserving </a:t>
            </a:r>
            <a:r>
              <a:rPr lang="en-US" dirty="0" smtClean="0"/>
              <a:t>the beating function.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204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theorem provides a complete characterization of the loss counting ranking function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Fault Counting </a:t>
            </a:r>
            <a:r>
              <a:rPr lang="en-US" dirty="0"/>
              <a:t>is the most refined, neutral ranking function that satisfies the limited collusion effect property and has a positive regard for wins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04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 </a:t>
            </a:r>
            <a:r>
              <a:rPr lang="en-US" dirty="0"/>
              <a:t>satisfies the NNRW property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f satisfies </a:t>
            </a:r>
            <a:r>
              <a:rPr lang="en-US" dirty="0"/>
              <a:t>the </a:t>
            </a:r>
            <a:r>
              <a:rPr lang="en-US" dirty="0" smtClean="0"/>
              <a:t>neutrality property.</a:t>
            </a:r>
            <a:endParaRPr lang="en-US" dirty="0"/>
          </a:p>
          <a:p>
            <a:r>
              <a:rPr lang="en-US" dirty="0"/>
              <a:t>$\rank{f}$ </a:t>
            </a:r>
            <a:r>
              <a:rPr lang="en-US" dirty="0" smtClean="0"/>
              <a:t>f refines </a:t>
            </a:r>
            <a:r>
              <a:rPr lang="en-US" dirty="0"/>
              <a:t>any ranking </a:t>
            </a:r>
            <a:r>
              <a:rPr lang="en-US" dirty="0" smtClean="0"/>
              <a:t>function </a:t>
            </a:r>
            <a:r>
              <a:rPr lang="en-US" dirty="0"/>
              <a:t>satisfying LCE, NNRW, and </a:t>
            </a:r>
            <a:r>
              <a:rPr lang="en-US" dirty="0" smtClean="0"/>
              <a:t>neutrality properties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995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CLRS page 374, optimal </a:t>
            </a:r>
            <a:r>
              <a:rPr lang="en-US" dirty="0" err="1" smtClean="0"/>
              <a:t>parenthesization</a:t>
            </a:r>
            <a:endParaRPr lang="en-US" dirty="0" smtClean="0"/>
          </a:p>
          <a:p>
            <a:pPr lvl="1"/>
            <a:r>
              <a:rPr lang="en-US" dirty="0" smtClean="0"/>
              <a:t>m[</a:t>
            </a:r>
            <a:r>
              <a:rPr lang="en-US" dirty="0" err="1"/>
              <a:t>i</a:t>
            </a:r>
            <a:r>
              <a:rPr lang="en-US" dirty="0" err="1" smtClean="0"/>
              <a:t>,j</a:t>
            </a:r>
            <a:r>
              <a:rPr lang="en-US" dirty="0" smtClean="0"/>
              <a:t>]=m[</a:t>
            </a:r>
            <a:r>
              <a:rPr lang="en-US" dirty="0" err="1" smtClean="0"/>
              <a:t>i,k</a:t>
            </a:r>
            <a:r>
              <a:rPr lang="en-US" dirty="0" smtClean="0"/>
              <a:t>]+m[k+1,j] + p i-1 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en-US" dirty="0" err="1" smtClean="0"/>
              <a:t>pj</a:t>
            </a:r>
            <a:endParaRPr lang="en-US" dirty="0" smtClean="0"/>
          </a:p>
          <a:p>
            <a:pPr lvl="1"/>
            <a:r>
              <a:rPr lang="en-US" dirty="0" smtClean="0"/>
              <a:t>want m[1,n]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i,j</a:t>
            </a:r>
            <a:r>
              <a:rPr lang="en-US" dirty="0" smtClean="0"/>
              <a:t>]=min[k]{m[</a:t>
            </a:r>
            <a:r>
              <a:rPr lang="en-US" dirty="0" err="1" smtClean="0"/>
              <a:t>i,k</a:t>
            </a:r>
            <a:r>
              <a:rPr lang="en-US" dirty="0" smtClean="0"/>
              <a:t>]+m[k+1,j]+p i-1 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en-US" dirty="0" err="1" smtClean="0"/>
              <a:t>pj</a:t>
            </a:r>
            <a:r>
              <a:rPr lang="en-US" dirty="0" smtClean="0"/>
              <a:t>} for </a:t>
            </a:r>
            <a:r>
              <a:rPr lang="en-US" dirty="0" err="1" smtClean="0"/>
              <a:t>i</a:t>
            </a:r>
            <a:r>
              <a:rPr lang="en-US" dirty="0" smtClean="0"/>
              <a:t>&lt;j.</a:t>
            </a:r>
          </a:p>
          <a:p>
            <a:r>
              <a:rPr lang="en-US" dirty="0" smtClean="0"/>
              <a:t>HSR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 = depth of optimal decision tree with leaves i-1 to j-1 and l jars to break.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 = max(m[l-1,i,k],m[l,k+1,j) + 1</a:t>
            </a:r>
          </a:p>
          <a:p>
            <a:pPr lvl="1"/>
            <a:r>
              <a:rPr lang="en-US" dirty="0" smtClean="0"/>
              <a:t>want m[l,1,n]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]=min[</a:t>
            </a:r>
            <a:r>
              <a:rPr lang="en-US" dirty="0" err="1" smtClean="0"/>
              <a:t>i</a:t>
            </a:r>
            <a:r>
              <a:rPr lang="en-US" dirty="0" smtClean="0"/>
              <a:t>&lt;=k&lt;j]{max(m[l-1,i,k],m[l,k+1,j])+1} for </a:t>
            </a:r>
            <a:r>
              <a:rPr lang="en-US" dirty="0" err="1" smtClean="0"/>
              <a:t>i</a:t>
            </a:r>
            <a:r>
              <a:rPr lang="en-US" dirty="0" smtClean="0"/>
              <a:t>&lt;j.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85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CLRS page 374, optimal </a:t>
            </a:r>
            <a:r>
              <a:rPr lang="en-US" dirty="0" err="1" smtClean="0"/>
              <a:t>parenthesization</a:t>
            </a:r>
            <a:endParaRPr lang="en-US" dirty="0" smtClean="0"/>
          </a:p>
          <a:p>
            <a:pPr lvl="1"/>
            <a:r>
              <a:rPr lang="en-US" dirty="0" smtClean="0"/>
              <a:t>m[</a:t>
            </a:r>
            <a:r>
              <a:rPr lang="en-US" dirty="0" err="1"/>
              <a:t>i</a:t>
            </a:r>
            <a:r>
              <a:rPr lang="en-US" dirty="0" err="1" smtClean="0"/>
              <a:t>,j</a:t>
            </a:r>
            <a:r>
              <a:rPr lang="en-US" dirty="0" smtClean="0"/>
              <a:t>]=m[</a:t>
            </a:r>
            <a:r>
              <a:rPr lang="en-US" dirty="0" err="1" smtClean="0"/>
              <a:t>i,k</a:t>
            </a:r>
            <a:r>
              <a:rPr lang="en-US" dirty="0" smtClean="0"/>
              <a:t>]+m[k+1,j] + p i-1 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en-US" dirty="0" err="1" smtClean="0"/>
              <a:t>pj</a:t>
            </a:r>
            <a:endParaRPr lang="en-US" dirty="0" smtClean="0"/>
          </a:p>
          <a:p>
            <a:pPr lvl="1"/>
            <a:r>
              <a:rPr lang="en-US" dirty="0" smtClean="0"/>
              <a:t>want m[1,n]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i,j</a:t>
            </a:r>
            <a:r>
              <a:rPr lang="en-US" dirty="0" smtClean="0"/>
              <a:t>]=min[k]{m[</a:t>
            </a:r>
            <a:r>
              <a:rPr lang="en-US" dirty="0" err="1" smtClean="0"/>
              <a:t>i,k</a:t>
            </a:r>
            <a:r>
              <a:rPr lang="en-US" dirty="0" smtClean="0"/>
              <a:t>]+m[k+1,j]+p i-1 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en-US" dirty="0" err="1" smtClean="0"/>
              <a:t>pj</a:t>
            </a:r>
            <a:r>
              <a:rPr lang="en-US" dirty="0" smtClean="0"/>
              <a:t>} for </a:t>
            </a:r>
            <a:r>
              <a:rPr lang="en-US" dirty="0" err="1" smtClean="0"/>
              <a:t>i</a:t>
            </a:r>
            <a:r>
              <a:rPr lang="en-US" dirty="0" smtClean="0"/>
              <a:t>&lt;j.</a:t>
            </a:r>
          </a:p>
          <a:p>
            <a:r>
              <a:rPr lang="en-US" dirty="0" smtClean="0"/>
              <a:t>HSR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 = depth of optimal decision tree with leaves i-1 to j-1 and l jars to break.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 = max(m[l-1,i,k],m[l,k+1,j) + 1</a:t>
            </a:r>
          </a:p>
          <a:p>
            <a:pPr lvl="1"/>
            <a:r>
              <a:rPr lang="en-US" dirty="0" smtClean="0"/>
              <a:t>want m[l,1,n]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]=min[</a:t>
            </a:r>
            <a:r>
              <a:rPr lang="en-US" dirty="0" err="1" smtClean="0"/>
              <a:t>i</a:t>
            </a:r>
            <a:r>
              <a:rPr lang="en-US" dirty="0" smtClean="0"/>
              <a:t>&lt;=k&lt;j]{max(m[l-1,i,k],m[l,k+1,j])+1} for </a:t>
            </a:r>
            <a:r>
              <a:rPr lang="en-US" dirty="0" err="1" smtClean="0"/>
              <a:t>i</a:t>
            </a:r>
            <a:r>
              <a:rPr lang="en-US" dirty="0" smtClean="0"/>
              <a:t>&lt;j.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612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CLRS page 374, optimal </a:t>
            </a:r>
            <a:r>
              <a:rPr lang="en-US" dirty="0" err="1" smtClean="0"/>
              <a:t>parenthesization</a:t>
            </a:r>
            <a:endParaRPr lang="en-US" dirty="0" smtClean="0"/>
          </a:p>
          <a:p>
            <a:pPr lvl="1"/>
            <a:r>
              <a:rPr lang="en-US" dirty="0" smtClean="0"/>
              <a:t>m[</a:t>
            </a:r>
            <a:r>
              <a:rPr lang="en-US" dirty="0" err="1"/>
              <a:t>i</a:t>
            </a:r>
            <a:r>
              <a:rPr lang="en-US" dirty="0" err="1" smtClean="0"/>
              <a:t>,j</a:t>
            </a:r>
            <a:r>
              <a:rPr lang="en-US" dirty="0" smtClean="0"/>
              <a:t>]=m[</a:t>
            </a:r>
            <a:r>
              <a:rPr lang="en-US" dirty="0" err="1" smtClean="0"/>
              <a:t>i,k</a:t>
            </a:r>
            <a:r>
              <a:rPr lang="en-US" dirty="0" smtClean="0"/>
              <a:t>]+m[k+1,j] + p i-1 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en-US" dirty="0" err="1" smtClean="0"/>
              <a:t>pj</a:t>
            </a:r>
            <a:endParaRPr lang="en-US" dirty="0" smtClean="0"/>
          </a:p>
          <a:p>
            <a:pPr lvl="1"/>
            <a:r>
              <a:rPr lang="en-US" dirty="0" smtClean="0"/>
              <a:t>want m[1,n]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i,j</a:t>
            </a:r>
            <a:r>
              <a:rPr lang="en-US" dirty="0" smtClean="0"/>
              <a:t>]=min[k]{m[</a:t>
            </a:r>
            <a:r>
              <a:rPr lang="en-US" dirty="0" err="1" smtClean="0"/>
              <a:t>i,k</a:t>
            </a:r>
            <a:r>
              <a:rPr lang="en-US" dirty="0" smtClean="0"/>
              <a:t>]+m[k+1,j]+p i-1 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en-US" dirty="0" err="1" smtClean="0"/>
              <a:t>pj</a:t>
            </a:r>
            <a:r>
              <a:rPr lang="en-US" dirty="0" smtClean="0"/>
              <a:t>} for </a:t>
            </a:r>
            <a:r>
              <a:rPr lang="en-US" dirty="0" err="1" smtClean="0"/>
              <a:t>i</a:t>
            </a:r>
            <a:r>
              <a:rPr lang="en-US" dirty="0" smtClean="0"/>
              <a:t>&lt;j.</a:t>
            </a:r>
          </a:p>
          <a:p>
            <a:r>
              <a:rPr lang="en-US" dirty="0" smtClean="0"/>
              <a:t>HSR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 = depth of optimal decision tree with leaves i-1 to j-1 and l jars to break.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 = max(m[l-1,i,k],m[l,k+1,j) + 1</a:t>
            </a:r>
          </a:p>
          <a:p>
            <a:pPr lvl="1"/>
            <a:r>
              <a:rPr lang="en-US" dirty="0" smtClean="0"/>
              <a:t>want m[l,1,n]</a:t>
            </a:r>
          </a:p>
          <a:p>
            <a:pPr lvl="1"/>
            <a:r>
              <a:rPr lang="en-US" dirty="0" smtClean="0"/>
              <a:t>m[</a:t>
            </a:r>
            <a:r>
              <a:rPr lang="en-US" dirty="0" err="1" smtClean="0"/>
              <a:t>l,i,j</a:t>
            </a:r>
            <a:r>
              <a:rPr lang="en-US" dirty="0" smtClean="0"/>
              <a:t>]=min[</a:t>
            </a:r>
            <a:r>
              <a:rPr lang="en-US" dirty="0" err="1" smtClean="0"/>
              <a:t>i</a:t>
            </a:r>
            <a:r>
              <a:rPr lang="en-US" dirty="0" smtClean="0"/>
              <a:t>&lt;=k&lt;j]{max(m[l-1,i,k],m[l,k+1,j])+1} for </a:t>
            </a:r>
            <a:r>
              <a:rPr lang="en-US" dirty="0" err="1" smtClean="0"/>
              <a:t>i</a:t>
            </a:r>
            <a:r>
              <a:rPr lang="en-US" dirty="0" smtClean="0"/>
              <a:t>&lt;j.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m[</a:t>
            </a:r>
            <a:r>
              <a:rPr lang="en-US" dirty="0" err="1" smtClean="0">
                <a:solidFill>
                  <a:srgbClr val="FF0000"/>
                </a:solidFill>
              </a:rPr>
              <a:t>l,n</a:t>
            </a:r>
            <a:r>
              <a:rPr lang="en-US" dirty="0" smtClean="0">
                <a:solidFill>
                  <a:srgbClr val="FF0000"/>
                </a:solidFill>
              </a:rPr>
              <a:t>]=min[1&lt;k&lt;n]{max(m(l-1,k),m(</a:t>
            </a:r>
            <a:r>
              <a:rPr lang="en-US" dirty="0" err="1" smtClean="0">
                <a:solidFill>
                  <a:srgbClr val="FF0000"/>
                </a:solidFill>
              </a:rPr>
              <a:t>l,n</a:t>
            </a:r>
            <a:r>
              <a:rPr lang="en-US" dirty="0" smtClean="0">
                <a:solidFill>
                  <a:srgbClr val="FF0000"/>
                </a:solidFill>
              </a:rPr>
              <a:t>-k)+1} for n&gt;1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m[</a:t>
            </a:r>
            <a:r>
              <a:rPr lang="en-US" dirty="0" err="1" smtClean="0">
                <a:solidFill>
                  <a:srgbClr val="FF0000"/>
                </a:solidFill>
              </a:rPr>
              <a:t>l,n</a:t>
            </a:r>
            <a:r>
              <a:rPr lang="en-US" dirty="0" smtClean="0">
                <a:solidFill>
                  <a:srgbClr val="FF0000"/>
                </a:solidFill>
              </a:rPr>
              <a:t>]=depth of optimal decision tree with leaves 0..n-1 and l jars to break.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635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http://jmlr.org/proceedings/papers/v28/jaggi13.pdf</a:t>
            </a:r>
            <a:endParaRPr lang="en-US" dirty="0" smtClean="0"/>
          </a:p>
          <a:p>
            <a:r>
              <a:rPr lang="en-US" dirty="0" smtClean="0"/>
              <a:t>make a homework?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32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A ranking function r is said to have the </a:t>
            </a:r>
            <a:r>
              <a:rPr lang="en-US" dirty="0" err="1" smtClean="0"/>
              <a:t>LimitedCollusionEffect</a:t>
            </a:r>
            <a:r>
              <a:rPr lang="en-US" dirty="0" smtClean="0"/>
              <a:t> (LCE) property if for any two  arbitrary players </a:t>
            </a:r>
            <a:r>
              <a:rPr lang="en-US" dirty="0" err="1" smtClean="0"/>
              <a:t>px</a:t>
            </a:r>
            <a:r>
              <a:rPr lang="en-US" dirty="0" smtClean="0"/>
              <a:t> and </a:t>
            </a:r>
            <a:r>
              <a:rPr lang="en-US" dirty="0" err="1" smtClean="0"/>
              <a:t>py</a:t>
            </a:r>
            <a:r>
              <a:rPr lang="en-US" dirty="0" smtClean="0"/>
              <a:t> the rank of </a:t>
            </a:r>
            <a:r>
              <a:rPr lang="en-US" dirty="0" err="1" smtClean="0"/>
              <a:t>py</a:t>
            </a:r>
            <a:r>
              <a:rPr lang="en-US" dirty="0" smtClean="0"/>
              <a:t> with respect to </a:t>
            </a:r>
            <a:r>
              <a:rPr lang="en-US" dirty="0" err="1" smtClean="0"/>
              <a:t>px</a:t>
            </a:r>
            <a:r>
              <a:rPr lang="en-US" dirty="0" smtClean="0"/>
              <a:t> cannot be improved by manipulating games that </a:t>
            </a:r>
            <a:r>
              <a:rPr lang="en-US" dirty="0" err="1" smtClean="0"/>
              <a:t>px</a:t>
            </a:r>
            <a:r>
              <a:rPr lang="en-US" dirty="0" smtClean="0"/>
              <a:t> cannot control.</a:t>
            </a:r>
          </a:p>
          <a:p>
            <a:r>
              <a:rPr lang="en-US" dirty="0" smtClean="0"/>
              <a:t>Correct? The rank of </a:t>
            </a:r>
            <a:r>
              <a:rPr lang="en-US" dirty="0" err="1" smtClean="0"/>
              <a:t>px</a:t>
            </a:r>
            <a:r>
              <a:rPr lang="en-US" dirty="0" smtClean="0"/>
              <a:t> cannot be improved by manipulating games that </a:t>
            </a:r>
            <a:r>
              <a:rPr lang="en-US" dirty="0" err="1" smtClean="0"/>
              <a:t>px</a:t>
            </a:r>
            <a:r>
              <a:rPr lang="en-US" dirty="0" smtClean="0"/>
              <a:t> cannot control.</a:t>
            </a:r>
          </a:p>
          <a:p>
            <a:r>
              <a:rPr lang="en-US" dirty="0" smtClean="0"/>
              <a:t>Correct? The rank difference between </a:t>
            </a:r>
            <a:r>
              <a:rPr lang="en-US" dirty="0" err="1" smtClean="0"/>
              <a:t>px</a:t>
            </a:r>
            <a:r>
              <a:rPr lang="en-US" dirty="0" smtClean="0"/>
              <a:t> and </a:t>
            </a:r>
            <a:r>
              <a:rPr lang="en-US" dirty="0" err="1" smtClean="0"/>
              <a:t>py</a:t>
            </a:r>
            <a:r>
              <a:rPr lang="en-US" dirty="0" smtClean="0"/>
              <a:t> cannot shortened by manipulating games that neither </a:t>
            </a:r>
            <a:r>
              <a:rPr lang="en-US" dirty="0" err="1" smtClean="0"/>
              <a:t>px</a:t>
            </a:r>
            <a:r>
              <a:rPr lang="en-US" dirty="0" smtClean="0"/>
              <a:t> nor </a:t>
            </a:r>
            <a:r>
              <a:rPr lang="en-US" dirty="0" err="1" smtClean="0"/>
              <a:t>py</a:t>
            </a:r>
            <a:r>
              <a:rPr lang="en-US" dirty="0" smtClean="0"/>
              <a:t> can control.</a:t>
            </a:r>
          </a:p>
          <a:p>
            <a:r>
              <a:rPr lang="en-US" dirty="0" smtClean="0"/>
              <a:t>What is the definition of weakly better?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97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games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56604" y="2596551"/>
            <a:ext cx="3226279" cy="21479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98273" y="3301207"/>
            <a:ext cx="25429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c: under control of Alice*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63110" y="3390181"/>
            <a:ext cx="29887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!c: not under control of Alice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6309084"/>
            <a:ext cx="88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*These </a:t>
            </a:r>
            <a:r>
              <a:rPr lang="en-US" dirty="0"/>
              <a:t>are the games that </a:t>
            </a:r>
            <a:r>
              <a:rPr lang="en-US" dirty="0" smtClean="0"/>
              <a:t>Alice either </a:t>
            </a:r>
            <a:r>
              <a:rPr lang="en-US" dirty="0"/>
              <a:t>wins or had a chance to win.</a:t>
            </a:r>
          </a:p>
        </p:txBody>
      </p:sp>
    </p:spTree>
    <p:extLst>
      <p:ext uri="{BB962C8B-B14F-4D97-AF65-F5344CB8AC3E}">
        <p14:creationId xmlns:p14="http://schemas.microsoft.com/office/powerpoint/2010/main" val="1549580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Games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06437" y="3102133"/>
            <a:ext cx="4960189" cy="25654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328912" y="2998615"/>
            <a:ext cx="4307458" cy="25654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12341" y="3499615"/>
            <a:ext cx="22143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Alice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75479" y="3499615"/>
            <a:ext cx="21309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Bob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415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Player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Games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 rot="2267132">
            <a:off x="2362112" y="2006667"/>
            <a:ext cx="2794660" cy="21686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349946" y="3988017"/>
            <a:ext cx="2970363" cy="20332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41597" y="2650292"/>
            <a:ext cx="22143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Alice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94059" y="2603779"/>
            <a:ext cx="21309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Bob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8337285">
            <a:off x="4605866" y="2079086"/>
            <a:ext cx="2811952" cy="21686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4770450" y="3316390"/>
            <a:ext cx="224244" cy="1832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4302099" y="4038709"/>
            <a:ext cx="224244" cy="183225"/>
          </a:xfrm>
          <a:prstGeom prst="star5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5249249" y="4104270"/>
            <a:ext cx="224244" cy="183225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663288" y="4837860"/>
            <a:ext cx="23292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Henry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90437" y="1888487"/>
            <a:ext cx="365241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game kinds:</a:t>
            </a:r>
          </a:p>
          <a:p>
            <a:r>
              <a:rPr lang="en-US" dirty="0" smtClean="0"/>
              <a:t>black, blue and red.</a:t>
            </a:r>
          </a:p>
          <a:p>
            <a:endParaRPr lang="en-US" dirty="0" smtClean="0"/>
          </a:p>
          <a:p>
            <a:r>
              <a:rPr lang="en-US" dirty="0" smtClean="0"/>
              <a:t>black and blue are under the control </a:t>
            </a:r>
          </a:p>
          <a:p>
            <a:r>
              <a:rPr lang="en-US" dirty="0" smtClean="0"/>
              <a:t>of Alice provided she was not forced.</a:t>
            </a:r>
          </a:p>
          <a:p>
            <a:r>
              <a:rPr lang="en-US" dirty="0" smtClean="0"/>
              <a:t>red not under Alice’ control.</a:t>
            </a:r>
          </a:p>
          <a:p>
            <a:endParaRPr lang="en-US" dirty="0"/>
          </a:p>
          <a:p>
            <a:r>
              <a:rPr lang="en-US" dirty="0" smtClean="0"/>
              <a:t>black and red are under the control</a:t>
            </a:r>
          </a:p>
          <a:p>
            <a:r>
              <a:rPr lang="en-US" dirty="0" smtClean="0"/>
              <a:t>of Henry provided he is not forced.</a:t>
            </a:r>
          </a:p>
          <a:p>
            <a:r>
              <a:rPr lang="en-US" dirty="0" smtClean="0"/>
              <a:t>blue not under Henry’s control.</a:t>
            </a:r>
          </a:p>
          <a:p>
            <a:endParaRPr lang="en-US" dirty="0"/>
          </a:p>
          <a:p>
            <a:r>
              <a:rPr lang="en-US" dirty="0" smtClean="0"/>
              <a:t>blue and red are under the control</a:t>
            </a:r>
          </a:p>
          <a:p>
            <a:r>
              <a:rPr lang="en-US" dirty="0" smtClean="0"/>
              <a:t>of Bob provided he is not forced.</a:t>
            </a:r>
          </a:p>
          <a:p>
            <a:r>
              <a:rPr lang="en-US" dirty="0" smtClean="0"/>
              <a:t>black is not under control of Bob.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90141" y="3539629"/>
            <a:ext cx="161505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black:  5 games</a:t>
            </a:r>
          </a:p>
          <a:p>
            <a:r>
              <a:rPr lang="en-US" dirty="0" smtClean="0"/>
              <a:t>blue: 1 game</a:t>
            </a:r>
          </a:p>
          <a:p>
            <a:r>
              <a:rPr lang="en-US" dirty="0" smtClean="0"/>
              <a:t>red: 1 game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50203" y="4695867"/>
            <a:ext cx="161569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Bob not forced</a:t>
            </a:r>
          </a:p>
          <a:p>
            <a:r>
              <a:rPr lang="en-US" dirty="0" err="1" smtClean="0"/>
              <a:t>Bob:Alice</a:t>
            </a:r>
            <a:r>
              <a:rPr lang="en-US" dirty="0" smtClean="0"/>
              <a:t> 1:0</a:t>
            </a:r>
          </a:p>
          <a:p>
            <a:r>
              <a:rPr lang="en-US" dirty="0" err="1" smtClean="0"/>
              <a:t>Bob:Henry</a:t>
            </a:r>
            <a:r>
              <a:rPr lang="en-US" dirty="0" smtClean="0"/>
              <a:t> 1:0</a:t>
            </a:r>
          </a:p>
          <a:p>
            <a:r>
              <a:rPr lang="en-US" dirty="0" err="1" smtClean="0"/>
              <a:t>Alice:Henry</a:t>
            </a:r>
            <a:r>
              <a:rPr lang="en-US" dirty="0" smtClean="0"/>
              <a:t> 5:0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95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Player Example: LCE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Games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 rot="2267132">
            <a:off x="2362112" y="2006667"/>
            <a:ext cx="2794660" cy="21686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349946" y="3988017"/>
            <a:ext cx="2970363" cy="20332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41597" y="2650292"/>
            <a:ext cx="22143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Alice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94059" y="2603779"/>
            <a:ext cx="21309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Bob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8337285">
            <a:off x="4605866" y="2079086"/>
            <a:ext cx="2811952" cy="21686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4770450" y="3316390"/>
            <a:ext cx="224244" cy="1832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4302099" y="4038709"/>
            <a:ext cx="224244" cy="183225"/>
          </a:xfrm>
          <a:prstGeom prst="star5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5249249" y="4104270"/>
            <a:ext cx="224244" cy="183225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663288" y="4837860"/>
            <a:ext cx="23292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under control of Henry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90437" y="1888487"/>
            <a:ext cx="444814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game kinds:</a:t>
            </a:r>
          </a:p>
          <a:p>
            <a:r>
              <a:rPr lang="en-US" dirty="0" smtClean="0"/>
              <a:t>black, blue and red.</a:t>
            </a:r>
          </a:p>
          <a:p>
            <a:endParaRPr lang="en-US" dirty="0" smtClean="0"/>
          </a:p>
          <a:p>
            <a:r>
              <a:rPr lang="en-US" dirty="0" smtClean="0"/>
              <a:t>black and blue are under the control </a:t>
            </a:r>
          </a:p>
          <a:p>
            <a:r>
              <a:rPr lang="en-US" dirty="0" smtClean="0"/>
              <a:t>of Alice provided she was not forced and lost.</a:t>
            </a:r>
          </a:p>
          <a:p>
            <a:r>
              <a:rPr lang="en-US" dirty="0" smtClean="0"/>
              <a:t>red not under Alice’ control.</a:t>
            </a:r>
          </a:p>
          <a:p>
            <a:endParaRPr lang="en-US" dirty="0"/>
          </a:p>
          <a:p>
            <a:r>
              <a:rPr lang="en-US" dirty="0" smtClean="0"/>
              <a:t>black and red are under the control</a:t>
            </a:r>
          </a:p>
          <a:p>
            <a:r>
              <a:rPr lang="en-US" dirty="0" smtClean="0"/>
              <a:t>of Henry provided he is not forced and lost.</a:t>
            </a:r>
          </a:p>
          <a:p>
            <a:r>
              <a:rPr lang="en-US" dirty="0" smtClean="0"/>
              <a:t>blue not under Henry’s control.</a:t>
            </a:r>
          </a:p>
          <a:p>
            <a:endParaRPr lang="en-US" dirty="0"/>
          </a:p>
          <a:p>
            <a:r>
              <a:rPr lang="en-US" dirty="0" smtClean="0"/>
              <a:t>blue and red are under the control</a:t>
            </a:r>
          </a:p>
          <a:p>
            <a:r>
              <a:rPr lang="en-US" dirty="0" smtClean="0"/>
              <a:t>of Bob provided he is not forced and lost.</a:t>
            </a:r>
          </a:p>
          <a:p>
            <a:r>
              <a:rPr lang="en-US" dirty="0" smtClean="0"/>
              <a:t>black is not under control of Bob.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90141" y="3539629"/>
            <a:ext cx="161505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black:  5 games</a:t>
            </a:r>
          </a:p>
          <a:p>
            <a:r>
              <a:rPr lang="en-US" dirty="0" smtClean="0"/>
              <a:t>blue: 1 game</a:t>
            </a:r>
          </a:p>
          <a:p>
            <a:r>
              <a:rPr lang="en-US" dirty="0" smtClean="0"/>
              <a:t>red: 1 game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50203" y="4695867"/>
            <a:ext cx="161569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Bob not forced</a:t>
            </a:r>
          </a:p>
          <a:p>
            <a:r>
              <a:rPr lang="en-US" dirty="0" err="1" smtClean="0"/>
              <a:t>Bob:Alice</a:t>
            </a:r>
            <a:r>
              <a:rPr lang="en-US" dirty="0" smtClean="0"/>
              <a:t> 1:0</a:t>
            </a:r>
          </a:p>
          <a:p>
            <a:r>
              <a:rPr lang="en-US" dirty="0" err="1" smtClean="0"/>
              <a:t>Bob:Henry</a:t>
            </a:r>
            <a:r>
              <a:rPr lang="en-US" dirty="0" smtClean="0"/>
              <a:t> 1:0</a:t>
            </a:r>
          </a:p>
          <a:p>
            <a:r>
              <a:rPr lang="en-US" dirty="0" err="1" smtClean="0"/>
              <a:t>Alice:Henry</a:t>
            </a:r>
            <a:r>
              <a:rPr lang="en-US" dirty="0" smtClean="0"/>
              <a:t> 5:0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316503" y="2114610"/>
            <a:ext cx="401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91674" y="2121722"/>
            <a:ext cx="409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763109" y="190430"/>
            <a:ext cx="38246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 &lt;= </a:t>
            </a:r>
            <a:r>
              <a:rPr lang="en-US" dirty="0" err="1" smtClean="0"/>
              <a:t>py</a:t>
            </a:r>
            <a:endParaRPr lang="en-US" dirty="0" smtClean="0"/>
          </a:p>
          <a:p>
            <a:r>
              <a:rPr lang="en-US" dirty="0" smtClean="0"/>
              <a:t>improve for </a:t>
            </a:r>
            <a:r>
              <a:rPr lang="en-US" dirty="0" err="1" smtClean="0"/>
              <a:t>px</a:t>
            </a:r>
            <a:r>
              <a:rPr lang="en-US" dirty="0" smtClean="0"/>
              <a:t> to </a:t>
            </a:r>
            <a:r>
              <a:rPr lang="en-US" dirty="0" err="1" smtClean="0"/>
              <a:t>py</a:t>
            </a:r>
            <a:r>
              <a:rPr lang="en-US" dirty="0" smtClean="0"/>
              <a:t> &lt;= </a:t>
            </a:r>
            <a:r>
              <a:rPr lang="en-US" dirty="0" err="1" smtClean="0"/>
              <a:t>px</a:t>
            </a:r>
            <a:endParaRPr lang="en-US" dirty="0" smtClean="0"/>
          </a:p>
          <a:p>
            <a:r>
              <a:rPr lang="en-US" dirty="0" smtClean="0"/>
              <a:t>only possible by changing game results</a:t>
            </a:r>
          </a:p>
          <a:p>
            <a:r>
              <a:rPr lang="en-US" dirty="0" smtClean="0"/>
              <a:t>that </a:t>
            </a:r>
            <a:r>
              <a:rPr lang="en-US" dirty="0" err="1" smtClean="0"/>
              <a:t>px</a:t>
            </a:r>
            <a:r>
              <a:rPr lang="en-US" dirty="0" smtClean="0"/>
              <a:t> can control.</a:t>
            </a:r>
          </a:p>
        </p:txBody>
      </p:sp>
    </p:spTree>
    <p:extLst>
      <p:ext uri="{BB962C8B-B14F-4D97-AF65-F5344CB8AC3E}">
        <p14:creationId xmlns:p14="http://schemas.microsoft.com/office/powerpoint/2010/main" val="1034670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LFB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ranking function r is said to be Local Fault Based (LFB) if for any two arbitrary players </a:t>
            </a:r>
            <a:r>
              <a:rPr lang="en-US" dirty="0" err="1" smtClean="0"/>
              <a:t>px</a:t>
            </a:r>
            <a:r>
              <a:rPr lang="en-US" dirty="0" smtClean="0"/>
              <a:t> and </a:t>
            </a:r>
            <a:r>
              <a:rPr lang="en-US" dirty="0" err="1" smtClean="0"/>
              <a:t>py</a:t>
            </a:r>
            <a:r>
              <a:rPr lang="en-US" dirty="0" smtClean="0"/>
              <a:t> the relative rank it assigns to </a:t>
            </a:r>
            <a:r>
              <a:rPr lang="en-US" dirty="0" err="1" smtClean="0"/>
              <a:t>px</a:t>
            </a:r>
            <a:r>
              <a:rPr lang="en-US" dirty="0" smtClean="0"/>
              <a:t> with respect to </a:t>
            </a:r>
            <a:r>
              <a:rPr lang="en-US" dirty="0" err="1" smtClean="0"/>
              <a:t>py</a:t>
            </a:r>
            <a:r>
              <a:rPr lang="en-US" dirty="0" smtClean="0"/>
              <a:t> solely depends on the faults made by either </a:t>
            </a:r>
            <a:r>
              <a:rPr lang="en-US" dirty="0" err="1" smtClean="0"/>
              <a:t>px</a:t>
            </a:r>
            <a:r>
              <a:rPr lang="en-US" dirty="0" smtClean="0"/>
              <a:t> or </a:t>
            </a:r>
            <a:r>
              <a:rPr lang="en-US" dirty="0" err="1" smtClean="0"/>
              <a:t>py</a:t>
            </a:r>
            <a:r>
              <a:rPr lang="en-US" dirty="0" smtClean="0"/>
              <a:t>.</a:t>
            </a:r>
          </a:p>
          <a:p>
            <a:r>
              <a:rPr lang="en-US" dirty="0" smtClean="0"/>
              <a:t>? Faults made by both </a:t>
            </a:r>
            <a:r>
              <a:rPr lang="en-US" dirty="0" err="1" smtClean="0"/>
              <a:t>px</a:t>
            </a:r>
            <a:r>
              <a:rPr lang="en-US" dirty="0" smtClean="0"/>
              <a:t> and </a:t>
            </a:r>
            <a:r>
              <a:rPr lang="en-US" dirty="0" err="1" smtClean="0"/>
              <a:t>py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661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inacceptable for a ranking function to reward losing or to penalize winning. </a:t>
            </a:r>
          </a:p>
          <a:p>
            <a:r>
              <a:rPr lang="en-US" dirty="0"/>
              <a:t>In other words, a ranking function must have a </a:t>
            </a:r>
            <a:r>
              <a:rPr lang="en-US" dirty="0" smtClean="0"/>
              <a:t>Non-Negative </a:t>
            </a:r>
            <a:r>
              <a:rPr lang="en-US" dirty="0"/>
              <a:t>Regard for Winning (NNRW</a:t>
            </a:r>
            <a:r>
              <a:rPr lang="en-US" dirty="0" smtClean="0"/>
              <a:t>) </a:t>
            </a:r>
            <a:r>
              <a:rPr lang="en-US" dirty="0"/>
              <a:t>and a </a:t>
            </a:r>
            <a:r>
              <a:rPr lang="en-US" dirty="0" smtClean="0"/>
              <a:t>{Non-Positive </a:t>
            </a:r>
            <a:r>
              <a:rPr lang="en-US" dirty="0"/>
              <a:t>Regard for Losing (NPRL)}. That is, a player's rank cannot be worsened by an extra winning nor can it be improved by an extra loss.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386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any ranking function having NNRW and NPRL, LCE is equivalent to LFB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3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6776</TotalTime>
  <Words>914</Words>
  <Application>Microsoft Office PowerPoint</Application>
  <PresentationFormat>Widescreen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Definitions</vt:lpstr>
      <vt:lpstr>PowerPoint Presentation</vt:lpstr>
      <vt:lpstr>PowerPoint Presentation</vt:lpstr>
      <vt:lpstr>PowerPoint Presentation</vt:lpstr>
      <vt:lpstr>3 Player Example</vt:lpstr>
      <vt:lpstr>3 Player Example: LCE</vt:lpstr>
      <vt:lpstr>LFB</vt:lpstr>
      <vt:lpstr>PowerPoint Presentation</vt:lpstr>
      <vt:lpstr>PowerPoint Presentation</vt:lpstr>
      <vt:lpstr>Neutrality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Definitions</dc:title>
  <dc:creator>Karl Lieberherr</dc:creator>
  <cp:lastModifiedBy>Karl Lieberherr</cp:lastModifiedBy>
  <cp:revision>30</cp:revision>
  <dcterms:created xsi:type="dcterms:W3CDTF">2014-01-31T03:11:51Z</dcterms:created>
  <dcterms:modified xsi:type="dcterms:W3CDTF">2014-02-04T20:08:11Z</dcterms:modified>
</cp:coreProperties>
</file>