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9" r:id="rId9"/>
    <p:sldId id="263" r:id="rId10"/>
    <p:sldId id="262" r:id="rId11"/>
    <p:sldId id="275" r:id="rId12"/>
    <p:sldId id="271" r:id="rId13"/>
    <p:sldId id="272" r:id="rId14"/>
    <p:sldId id="273" r:id="rId15"/>
    <p:sldId id="276" r:id="rId16"/>
    <p:sldId id="268" r:id="rId17"/>
    <p:sldId id="266" r:id="rId18"/>
    <p:sldId id="270" r:id="rId19"/>
    <p:sldId id="265" r:id="rId20"/>
    <p:sldId id="278" r:id="rId21"/>
    <p:sldId id="279" r:id="rId22"/>
    <p:sldId id="286" r:id="rId23"/>
    <p:sldId id="277" r:id="rId24"/>
    <p:sldId id="280" r:id="rId25"/>
    <p:sldId id="281" r:id="rId26"/>
    <p:sldId id="282" r:id="rId27"/>
    <p:sldId id="283" r:id="rId28"/>
    <p:sldId id="285" r:id="rId29"/>
    <p:sldId id="284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E6F33-E442-4F31-BC54-F37289F232C8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14F4-7ABF-40D7-BFD9-7BF068AB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chael_Stonebraker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International_Business_Machines" TargetMode="External"/><Relationship Id="rId4" Type="http://schemas.openxmlformats.org/officeDocument/2006/relationships/hyperlink" Target="http://en.wikipedia.org/wiki/System_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Planck Institute for Meteorology and German Climate Computing Centre</a:t>
            </a:r>
          </a:p>
          <a:p>
            <a:r>
              <a:rPr lang="en-US" dirty="0" smtClean="0"/>
              <a:t>Lawrence Berkeley National Laboratory and the U.S. Department of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14F4-7ABF-40D7-BFD9-7BF068AB96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Relational DBMS companies – Oracle, Sybase – are among the largest software companies in the world.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IBM offers its relational DB2 system.  With IMS, a </a:t>
            </a:r>
            <a:r>
              <a:rPr lang="en-US" dirty="0" err="1" smtClean="0"/>
              <a:t>nonrelational</a:t>
            </a:r>
            <a:r>
              <a:rPr lang="en-US" dirty="0" smtClean="0"/>
              <a:t> system, IBM is by some accounts the largest DBMS vendor in the world.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Microsoft offers SQL-Server, plus Microsoft Access for the cheap DBMS on the desktop, answered by “lite” systems from other competitors.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OpenSource</a:t>
            </a:r>
            <a:r>
              <a:rPr lang="en-US" dirty="0" smtClean="0"/>
              <a:t>: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postgreSQL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hyperdex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14F4-7ABF-40D7-BFD9-7BF068AB96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Codd gave us the relational model. The</a:t>
            </a:r>
            <a:r>
              <a:rPr lang="en-US" baseline="0" dirty="0" smtClean="0"/>
              <a:t>n </a:t>
            </a:r>
            <a:r>
              <a:rPr lang="en-US" dirty="0" smtClean="0"/>
              <a:t>proved that</a:t>
            </a:r>
            <a:r>
              <a:rPr lang="en-US" baseline="0" dirty="0" smtClean="0"/>
              <a:t> predicate calculus and predicate algebra are equivalent, extended Boyce Normal form. </a:t>
            </a:r>
            <a:r>
              <a:rPr lang="en-US" dirty="0" smtClean="0"/>
              <a:t>Their project, known as INGRES (Interactive Graphics and Retrieval System),</a:t>
            </a:r>
            <a:r>
              <a:rPr lang="en-US" baseline="30000" dirty="0" smtClean="0">
                <a:hlinkClick r:id="rId3"/>
              </a:rPr>
              <a:t>[6]</a:t>
            </a:r>
            <a:r>
              <a:rPr lang="en-US" dirty="0" smtClean="0"/>
              <a:t> was one of the first systems (along with </a:t>
            </a:r>
            <a:r>
              <a:rPr lang="en-US" dirty="0" smtClean="0">
                <a:hlinkClick r:id="rId4" tooltip="System R"/>
              </a:rPr>
              <a:t>System R</a:t>
            </a:r>
            <a:r>
              <a:rPr lang="en-US" dirty="0" smtClean="0"/>
              <a:t> from </a:t>
            </a:r>
            <a:r>
              <a:rPr lang="en-US" dirty="0" smtClean="0">
                <a:hlinkClick r:id="rId5" tooltip="International Business Machines"/>
              </a:rPr>
              <a:t>IBM</a:t>
            </a:r>
            <a:r>
              <a:rPr lang="en-US" dirty="0" smtClean="0"/>
              <a:t>) to demonstrate that it was possible to build a practical and efficient implementation of the relational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14F4-7ABF-40D7-BFD9-7BF068AB96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 – database locking mechanism,</a:t>
            </a:r>
            <a:r>
              <a:rPr lang="en-US" baseline="0" dirty="0" smtClean="0"/>
              <a:t> commit mechanism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14F4-7ABF-40D7-BFD9-7BF068AB96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does</a:t>
            </a:r>
            <a:r>
              <a:rPr lang="en-US" baseline="0" dirty="0" smtClean="0"/>
              <a:t> a database system makes each user believe they are the only user of the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14F4-7ABF-40D7-BFD9-7BF068AB96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5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14F4-7ABF-40D7-BFD9-7BF068AB96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6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EDF5-DD58-4773-8717-6770C6B1FEAA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84E6-C2F2-4251-8C9E-F2212EFC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lashdot.org/topic/bi/sql-vs-nosql-which-is-bett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10" Type="http://schemas.openxmlformats.org/officeDocument/2006/relationships/image" Target="../media/image26.jpg"/><Relationship Id="rId19" Type="http://schemas.openxmlformats.org/officeDocument/2006/relationships/image" Target="../media/image35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athleen@ccs.neu.edu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nban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scitable/topicpage/genomic-data-resources-challenges-and-promises-7437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3200 Database design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Kathleen Durant</a:t>
            </a:r>
          </a:p>
          <a:p>
            <a:r>
              <a:rPr lang="en-US" dirty="0" smtClean="0"/>
              <a:t>Spring 2013</a:t>
            </a:r>
          </a:p>
          <a:p>
            <a:r>
              <a:rPr lang="en-US" dirty="0" smtClean="0"/>
              <a:t>Northeastern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 W’s: </a:t>
            </a:r>
            <a:r>
              <a:rPr lang="en-US" b="1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did DBs get their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Eras of Database Technology</a:t>
            </a:r>
          </a:p>
          <a:p>
            <a:pPr lvl="1"/>
            <a:r>
              <a:rPr lang="en-US" dirty="0" smtClean="0"/>
              <a:t>Pre-relational</a:t>
            </a:r>
          </a:p>
          <a:p>
            <a:pPr lvl="2"/>
            <a:r>
              <a:rPr lang="en-US" dirty="0" smtClean="0"/>
              <a:t>File systems </a:t>
            </a:r>
            <a:endParaRPr lang="en-US" dirty="0"/>
          </a:p>
          <a:p>
            <a:pPr lvl="2"/>
            <a:r>
              <a:rPr lang="en-US" dirty="0" smtClean="0"/>
              <a:t>Hierarchical </a:t>
            </a:r>
            <a:r>
              <a:rPr lang="en-US" dirty="0"/>
              <a:t>and network systems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revolution: relational database </a:t>
            </a:r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Codd’s  1970 paper + 10 years </a:t>
            </a:r>
            <a:endParaRPr lang="en-US" dirty="0"/>
          </a:p>
          <a:p>
            <a:pPr lvl="1"/>
            <a:r>
              <a:rPr lang="en-US" dirty="0" smtClean="0"/>
              <a:t>Post-relational era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organizations of data, more complex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influence </a:t>
            </a:r>
            <a:r>
              <a:rPr lang="en-US" dirty="0"/>
              <a:t>of object </a:t>
            </a:r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complex applications (e.g., </a:t>
            </a:r>
            <a:r>
              <a:rPr lang="en-US" dirty="0" smtClean="0"/>
              <a:t>distributed, web-based, and parallel)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0" y="1371600"/>
            <a:ext cx="2386013" cy="4127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427" tIns="24171" rIns="60427" bIns="24171" anchor="t">
            <a:spAutoFit/>
          </a:bodyPr>
          <a:lstStyle/>
          <a:p>
            <a:r>
              <a:rPr lang="en-US" sz="2400" dirty="0"/>
              <a:t>Collection of Files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05000" y="2057400"/>
            <a:ext cx="2379663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07" tIns="42299" rIns="86107" bIns="42299" anchor="ctr"/>
          <a:lstStyle/>
          <a:p>
            <a:pPr algn="ctr" defTabSz="869950" eaLnBrk="0" hangingPunct="0"/>
            <a:r>
              <a:rPr lang="en-US" sz="1700">
                <a:latin typeface="Helvetica" pitchFamily="34" charset="0"/>
              </a:rPr>
              <a:t>Hierarchical    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9916" y="1291460"/>
            <a:ext cx="942975" cy="480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427" tIns="24171" rIns="60427" bIns="24171">
            <a:spAutoFit/>
          </a:bodyPr>
          <a:lstStyle/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r>
              <a:rPr lang="en-US" sz="1700" dirty="0" smtClean="0">
                <a:latin typeface="Helvetica" pitchFamily="34" charset="0"/>
              </a:rPr>
              <a:t>60’s</a:t>
            </a: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r>
              <a:rPr lang="en-US" sz="1700" dirty="0">
                <a:latin typeface="Helvetica" pitchFamily="34" charset="0"/>
              </a:rPr>
              <a:t>70's</a:t>
            </a: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r>
              <a:rPr lang="en-US" sz="1700" dirty="0">
                <a:latin typeface="Helvetica" pitchFamily="34" charset="0"/>
              </a:rPr>
              <a:t>80's</a:t>
            </a: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r>
              <a:rPr lang="en-US" sz="1700" dirty="0">
                <a:latin typeface="Helvetica" pitchFamily="34" charset="0"/>
              </a:rPr>
              <a:t>90’s</a:t>
            </a: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r>
              <a:rPr lang="en-US" sz="1700" dirty="0" smtClean="0">
                <a:latin typeface="Helvetica" pitchFamily="34" charset="0"/>
              </a:rPr>
              <a:t>00’s</a:t>
            </a: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r>
              <a:rPr lang="en-US" sz="1700" dirty="0" smtClean="0">
                <a:latin typeface="Helvetica" pitchFamily="34" charset="0"/>
              </a:rPr>
              <a:t>10’s</a:t>
            </a: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 smtClean="0">
              <a:latin typeface="Helvetica" pitchFamily="34" charset="0"/>
            </a:endParaRPr>
          </a:p>
          <a:p>
            <a:pPr marL="230188" indent="-230188" defTabSz="869950" eaLnBrk="0" hangingPunct="0">
              <a:lnSpc>
                <a:spcPct val="89000"/>
              </a:lnSpc>
              <a:spcBef>
                <a:spcPct val="44000"/>
              </a:spcBef>
            </a:pPr>
            <a:endParaRPr lang="en-US" sz="1700" dirty="0">
              <a:latin typeface="Helvetica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03550" y="2895600"/>
            <a:ext cx="3321050" cy="641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07" tIns="42299" rIns="86107" bIns="42299" anchor="ctr"/>
          <a:lstStyle/>
          <a:p>
            <a:pPr algn="ctr" defTabSz="869950" eaLnBrk="0" hangingPunct="0"/>
            <a:r>
              <a:rPr lang="en-US" sz="1700">
                <a:latin typeface="Helvetica" pitchFamily="34" charset="0"/>
              </a:rPr>
              <a:t>Relational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71600" y="3706812"/>
            <a:ext cx="2524125" cy="712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07" tIns="42299" rIns="86107" bIns="42299" anchor="ctr"/>
          <a:lstStyle/>
          <a:p>
            <a:pPr algn="ctr" defTabSz="869950" eaLnBrk="0" hangingPunct="0"/>
            <a:r>
              <a:rPr lang="en-US" sz="1700" dirty="0">
                <a:latin typeface="Helvetica" pitchFamily="34" charset="0"/>
              </a:rPr>
              <a:t>Object Bases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419600" y="4267200"/>
            <a:ext cx="3103563" cy="712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07" tIns="42299" rIns="86107" bIns="42299" anchor="ctr"/>
          <a:lstStyle/>
          <a:p>
            <a:pPr algn="ctr" defTabSz="869950" eaLnBrk="0" hangingPunct="0"/>
            <a:r>
              <a:rPr lang="en-US" sz="1700" dirty="0">
                <a:latin typeface="Helvetica" pitchFamily="34" charset="0"/>
              </a:rPr>
              <a:t>Knowledge </a:t>
            </a:r>
            <a:r>
              <a:rPr lang="en-US" sz="1700" dirty="0" smtClean="0">
                <a:latin typeface="Helvetica" pitchFamily="34" charset="0"/>
              </a:rPr>
              <a:t>Bases, Ontologies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24400" y="2057400"/>
            <a:ext cx="2235200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07" tIns="42299" rIns="86107" bIns="42299" anchor="ctr"/>
          <a:lstStyle/>
          <a:p>
            <a:pPr algn="ctr" defTabSz="869950" eaLnBrk="0" hangingPunct="0"/>
            <a:r>
              <a:rPr lang="en-US" sz="1700">
                <a:latin typeface="Helvetica" pitchFamily="34" charset="0"/>
              </a:rPr>
              <a:t>Network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086100" y="1219200"/>
            <a:ext cx="2971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19200" y="4648200"/>
            <a:ext cx="3103563" cy="712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07" tIns="42299" rIns="86107" bIns="42299" anchor="ctr"/>
          <a:lstStyle/>
          <a:p>
            <a:pPr algn="ctr" defTabSz="869950" eaLnBrk="0" hangingPunct="0"/>
            <a:r>
              <a:rPr lang="en-US" sz="1700" dirty="0" smtClean="0">
                <a:latin typeface="Helvetica" pitchFamily="34" charset="0"/>
              </a:rPr>
              <a:t>NoSQL, </a:t>
            </a:r>
            <a:r>
              <a:rPr lang="en-US" sz="1700" dirty="0" err="1" smtClean="0">
                <a:latin typeface="Helvetica" pitchFamily="34" charset="0"/>
              </a:rPr>
              <a:t>BigTable</a:t>
            </a:r>
            <a:r>
              <a:rPr lang="en-US" sz="1700" dirty="0" smtClean="0">
                <a:latin typeface="Helvetica" pitchFamily="34" charset="0"/>
              </a:rPr>
              <a:t>, </a:t>
            </a:r>
            <a:r>
              <a:rPr lang="en-US" sz="1700" dirty="0" err="1" smtClean="0">
                <a:latin typeface="Helvetica" pitchFamily="34" charset="0"/>
              </a:rPr>
              <a:t>SimpleDB</a:t>
            </a:r>
            <a:r>
              <a:rPr lang="en-US" sz="1700" dirty="0" smtClean="0">
                <a:latin typeface="Helvetica" pitchFamily="34" charset="0"/>
              </a:rPr>
              <a:t> </a:t>
            </a:r>
            <a:endParaRPr lang="en-US" sz="1700" dirty="0">
              <a:latin typeface="Helvetic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5W’s When: Storage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65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When: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Pre-RDB File-based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 </a:t>
            </a:r>
            <a:r>
              <a:rPr lang="en-US" dirty="0"/>
              <a:t>technology was the </a:t>
            </a:r>
            <a:r>
              <a:rPr lang="en-US" dirty="0" smtClean="0"/>
              <a:t>first </a:t>
            </a:r>
            <a:r>
              <a:rPr lang="en-US" dirty="0"/>
              <a:t>attempt to automate manual </a:t>
            </a:r>
            <a:r>
              <a:rPr lang="en-US" dirty="0" smtClean="0"/>
              <a:t>filing </a:t>
            </a:r>
            <a:r>
              <a:rPr lang="en-US" dirty="0"/>
              <a:t>systems</a:t>
            </a:r>
          </a:p>
          <a:p>
            <a:r>
              <a:rPr lang="en-US" dirty="0" smtClean="0"/>
              <a:t>Collection </a:t>
            </a:r>
            <a:r>
              <a:rPr lang="en-US" dirty="0"/>
              <a:t>of applications that each </a:t>
            </a:r>
            <a:r>
              <a:rPr lang="en-US" dirty="0" smtClean="0"/>
              <a:t>define </a:t>
            </a:r>
            <a:r>
              <a:rPr lang="en-US" dirty="0"/>
              <a:t>and manage their own </a:t>
            </a:r>
            <a:r>
              <a:rPr lang="en-US" dirty="0" smtClean="0"/>
              <a:t>files</a:t>
            </a:r>
            <a:endParaRPr lang="en-US" dirty="0"/>
          </a:p>
          <a:p>
            <a:r>
              <a:rPr lang="en-US" dirty="0" smtClean="0"/>
              <a:t>File</a:t>
            </a:r>
            <a:r>
              <a:rPr lang="en-US" dirty="0"/>
              <a:t>: collection of records with structure linked to a </a:t>
            </a:r>
            <a:r>
              <a:rPr lang="en-US" dirty="0" smtClean="0"/>
              <a:t>specific </a:t>
            </a:r>
            <a:r>
              <a:rPr lang="en-US" dirty="0"/>
              <a:t>application and a</a:t>
            </a:r>
            <a:r>
              <a:rPr lang="en-US" dirty="0" smtClean="0"/>
              <a:t> computer language or library that provides data access</a:t>
            </a:r>
          </a:p>
          <a:p>
            <a:r>
              <a:rPr lang="en-US" dirty="0" smtClean="0"/>
              <a:t>Data </a:t>
            </a:r>
            <a:r>
              <a:rPr lang="en-US" dirty="0"/>
              <a:t>storage and retrieval must be coded explicitly in each application</a:t>
            </a:r>
          </a:p>
        </p:txBody>
      </p:sp>
      <p:pic>
        <p:nvPicPr>
          <p:cNvPr id="15362" name="Picture 2" descr="C:\Users\kdurant\AppData\Local\Microsoft\Windows\Temporary Internet Files\Content.IE5\024AYUC1\MP9002624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152400"/>
            <a:ext cx="2194560" cy="14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When:  Pre-RDB – Hierarchical           and Network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Software </a:t>
            </a:r>
            <a:r>
              <a:rPr lang="en-US" dirty="0"/>
              <a:t>systems without underlying organized discipline</a:t>
            </a:r>
          </a:p>
          <a:p>
            <a:pPr lvl="1"/>
            <a:r>
              <a:rPr lang="en-US" b="1" i="1" dirty="0" smtClean="0"/>
              <a:t> </a:t>
            </a:r>
            <a:r>
              <a:rPr lang="en-US" b="1" dirty="0"/>
              <a:t>Lack of data independence</a:t>
            </a:r>
          </a:p>
          <a:p>
            <a:pPr lvl="1"/>
            <a:r>
              <a:rPr lang="en-US" i="1" dirty="0" smtClean="0"/>
              <a:t> </a:t>
            </a:r>
            <a:r>
              <a:rPr lang="en-US" dirty="0" smtClean="0"/>
              <a:t>File-based</a:t>
            </a:r>
            <a:r>
              <a:rPr lang="en-US" dirty="0" smtClean="0"/>
              <a:t> </a:t>
            </a:r>
            <a:r>
              <a:rPr lang="en-US" dirty="0"/>
              <a:t>view of data structures as records (on disk storage) + links: </a:t>
            </a:r>
            <a:r>
              <a:rPr lang="en-US" dirty="0" smtClean="0"/>
              <a:t>mixture </a:t>
            </a:r>
            <a:r>
              <a:rPr lang="en-US" dirty="0"/>
              <a:t>of physical and logical </a:t>
            </a:r>
            <a:r>
              <a:rPr lang="en-US" dirty="0" smtClean="0"/>
              <a:t>worlds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view dependent on physical </a:t>
            </a:r>
            <a:r>
              <a:rPr lang="en-US" dirty="0" smtClean="0"/>
              <a:t>details</a:t>
            </a:r>
          </a:p>
          <a:p>
            <a:pPr lvl="2"/>
            <a:r>
              <a:rPr lang="en-US" dirty="0" smtClean="0"/>
              <a:t> Not relevant </a:t>
            </a:r>
            <a:r>
              <a:rPr lang="en-US" dirty="0"/>
              <a:t>for information </a:t>
            </a:r>
            <a:r>
              <a:rPr lang="en-US" dirty="0" smtClean="0"/>
              <a:t>needs or data concept</a:t>
            </a:r>
          </a:p>
          <a:p>
            <a:pPr lvl="1"/>
            <a:r>
              <a:rPr lang="en-US" i="1" dirty="0" smtClean="0"/>
              <a:t> </a:t>
            </a:r>
            <a:r>
              <a:rPr lang="en-US" dirty="0" smtClean="0"/>
              <a:t>Modern </a:t>
            </a:r>
            <a:r>
              <a:rPr lang="en-US" dirty="0"/>
              <a:t>view: links = semantic relationships + physical access </a:t>
            </a:r>
            <a:r>
              <a:rPr lang="en-US" dirty="0" smtClean="0"/>
              <a:t>paths</a:t>
            </a:r>
          </a:p>
          <a:p>
            <a:r>
              <a:rPr lang="en-US" dirty="0" smtClean="0"/>
              <a:t>Navigation through the data via programming</a:t>
            </a:r>
          </a:p>
          <a:p>
            <a:pPr lvl="1"/>
            <a:r>
              <a:rPr lang="en-US" i="1" dirty="0" smtClean="0"/>
              <a:t> </a:t>
            </a:r>
            <a:r>
              <a:rPr lang="en-US" b="1" dirty="0" smtClean="0"/>
              <a:t>No high-level query language </a:t>
            </a:r>
            <a:r>
              <a:rPr lang="en-US" i="1" dirty="0" smtClean="0"/>
              <a:t>-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database accesses imply procedural </a:t>
            </a:r>
            <a:r>
              <a:rPr lang="en-US" dirty="0" smtClean="0"/>
              <a:t>programming</a:t>
            </a:r>
            <a:endParaRPr lang="en-US" b="1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rogramming </a:t>
            </a:r>
            <a:r>
              <a:rPr lang="en-US" dirty="0"/>
              <a:t>= </a:t>
            </a:r>
            <a:r>
              <a:rPr lang="en-US" dirty="0" smtClean="0"/>
              <a:t>navigation </a:t>
            </a:r>
            <a:r>
              <a:rPr lang="en-US" dirty="0"/>
              <a:t>governed by physical access </a:t>
            </a:r>
            <a:r>
              <a:rPr lang="en-US" dirty="0" smtClean="0"/>
              <a:t>paths</a:t>
            </a:r>
          </a:p>
          <a:p>
            <a:pPr lvl="2"/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dirty="0"/>
              <a:t>long </a:t>
            </a:r>
            <a:r>
              <a:rPr lang="en-US" dirty="0" smtClean="0"/>
              <a:t>and complex </a:t>
            </a:r>
            <a:r>
              <a:rPr lang="en-US" dirty="0"/>
              <a:t>programs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riented </a:t>
            </a:r>
            <a:r>
              <a:rPr lang="en-US" dirty="0"/>
              <a:t>towards one-record-at-a-time navigational </a:t>
            </a:r>
            <a:r>
              <a:rPr lang="en-US" dirty="0" smtClean="0"/>
              <a:t>programming</a:t>
            </a:r>
          </a:p>
          <a:p>
            <a:pPr lvl="2"/>
            <a:r>
              <a:rPr lang="en-US" i="1" dirty="0" smtClean="0"/>
              <a:t> </a:t>
            </a:r>
            <a:r>
              <a:rPr lang="en-US" dirty="0" smtClean="0"/>
              <a:t>complex, necessarily-manual </a:t>
            </a:r>
            <a:r>
              <a:rPr lang="en-US" dirty="0"/>
              <a:t>performance </a:t>
            </a:r>
            <a:r>
              <a:rPr lang="en-US" dirty="0" smtClean="0"/>
              <a:t>optimization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Example: Integrated Data Services (IDS) developed at GE by Charlie Bachman in the 1960s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C:\Users\kdurant\AppData\Local\Microsoft\Windows\Temporary Internet Files\Content.IE5\VA1WGU9Z\MC91021636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48" y="304800"/>
            <a:ext cx="2050352" cy="17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When</a:t>
            </a:r>
            <a:r>
              <a:rPr lang="en-US" dirty="0" smtClean="0"/>
              <a:t>: RDB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Codd’s paper: ‘A relational model of data for large shared data banks’ (1970)</a:t>
            </a:r>
          </a:p>
          <a:p>
            <a:pPr lvl="1"/>
            <a:r>
              <a:rPr lang="en-US" dirty="0" smtClean="0"/>
              <a:t>Linked the representation and operations on data to set theory</a:t>
            </a:r>
          </a:p>
          <a:p>
            <a:pPr lvl="1"/>
            <a:r>
              <a:rPr lang="en-US" dirty="0" smtClean="0"/>
              <a:t>Just a theory no database implementation </a:t>
            </a:r>
          </a:p>
          <a:p>
            <a:r>
              <a:rPr lang="en-US" dirty="0" smtClean="0"/>
              <a:t>Date @ IBM starts development of R </a:t>
            </a:r>
          </a:p>
          <a:p>
            <a:pPr lvl="1"/>
            <a:r>
              <a:rPr lang="en-US" dirty="0" smtClean="0"/>
              <a:t>Boyce &amp; Chamberlin develop SEQUEL based on relational algebra</a:t>
            </a:r>
          </a:p>
          <a:p>
            <a:r>
              <a:rPr lang="en-US" dirty="0" smtClean="0"/>
              <a:t>Stonebraker @ UC Berkeley starts development of  Ingres</a:t>
            </a:r>
          </a:p>
          <a:p>
            <a:pPr lvl="1"/>
            <a:r>
              <a:rPr lang="en-US" dirty="0" smtClean="0"/>
              <a:t>Stonebraker, Wong  develops QUEL based on relational calculus</a:t>
            </a:r>
          </a:p>
          <a:p>
            <a:pPr marL="457200" lvl="1" indent="0">
              <a:buNone/>
            </a:pPr>
            <a:r>
              <a:rPr lang="en-US" dirty="0" smtClean="0"/>
              <a:t>                 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                       Bachman vs. Codd debate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1974 @ ACM SIGMOD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20312"/>
          <a:stretch/>
        </p:blipFill>
        <p:spPr bwMode="auto">
          <a:xfrm>
            <a:off x="6080760" y="4718130"/>
            <a:ext cx="1310640" cy="14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76" b="19559"/>
          <a:stretch/>
        </p:blipFill>
        <p:spPr bwMode="auto">
          <a:xfrm>
            <a:off x="1320165" y="4419600"/>
            <a:ext cx="1194435" cy="17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292334"/>
            <a:ext cx="304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 Database Architect &amp; Guru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5887" y="6260068"/>
            <a:ext cx="161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Mathematician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756" r="27381" b="21053"/>
          <a:stretch/>
        </p:blipFill>
        <p:spPr>
          <a:xfrm>
            <a:off x="7696200" y="228600"/>
            <a:ext cx="1297456" cy="13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When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Post-revolution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New organizations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Non-normalized relations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bject </a:t>
            </a:r>
            <a:r>
              <a:rPr lang="en-US" dirty="0"/>
              <a:t>technology and object-relational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hierarchical data encapsulation for an object (multiple tables for one object)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emi-structured </a:t>
            </a:r>
            <a:r>
              <a:rPr lang="en-US" dirty="0"/>
              <a:t>and unstructured data (</a:t>
            </a:r>
            <a:r>
              <a:rPr lang="en-US" dirty="0" smtClean="0"/>
              <a:t>XML)</a:t>
            </a:r>
          </a:p>
          <a:p>
            <a:pPr lvl="1"/>
            <a:r>
              <a:rPr lang="en-US" dirty="0" smtClean="0"/>
              <a:t>Vertical databases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functionionality</a:t>
            </a:r>
            <a:endParaRPr lang="en-US" dirty="0" smtClean="0"/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eterogeneity </a:t>
            </a:r>
            <a:r>
              <a:rPr lang="en-US" dirty="0"/>
              <a:t>(</a:t>
            </a:r>
            <a:r>
              <a:rPr lang="en-US" dirty="0" smtClean="0"/>
              <a:t>multi-databases</a:t>
            </a:r>
            <a:r>
              <a:rPr lang="en-US" dirty="0"/>
              <a:t>, </a:t>
            </a:r>
            <a:r>
              <a:rPr lang="en-US" dirty="0" smtClean="0"/>
              <a:t>interoperability)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/>
              <a:t>databases (triggers) and </a:t>
            </a:r>
            <a:r>
              <a:rPr lang="en-US" dirty="0" smtClean="0"/>
              <a:t>deduction</a:t>
            </a:r>
          </a:p>
          <a:p>
            <a:pPr lvl="1"/>
            <a:r>
              <a:rPr lang="en-US" dirty="0" smtClean="0"/>
              <a:t>ERP </a:t>
            </a:r>
            <a:r>
              <a:rPr lang="en-US" dirty="0"/>
              <a:t>packages (application-oriented tasks common to many </a:t>
            </a:r>
            <a:r>
              <a:rPr lang="en-US" dirty="0" smtClean="0"/>
              <a:t>organizations)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analysis (data warehouses and data </a:t>
            </a:r>
            <a:r>
              <a:rPr lang="en-US" dirty="0" smtClean="0"/>
              <a:t>mining)</a:t>
            </a:r>
          </a:p>
          <a:p>
            <a:r>
              <a:rPr lang="en-US" dirty="0" smtClean="0"/>
              <a:t>More </a:t>
            </a:r>
            <a:r>
              <a:rPr lang="en-US" dirty="0"/>
              <a:t>complex </a:t>
            </a:r>
            <a:r>
              <a:rPr lang="en-US" dirty="0" smtClean="0"/>
              <a:t>data domains </a:t>
            </a:r>
            <a:r>
              <a:rPr lang="en-US" dirty="0"/>
              <a:t>(e.g., design, geography, molecular biology, electronic </a:t>
            </a:r>
            <a:r>
              <a:rPr lang="en-US" dirty="0" smtClean="0"/>
              <a:t>commerce)</a:t>
            </a:r>
          </a:p>
          <a:p>
            <a:r>
              <a:rPr lang="en-US" dirty="0" smtClean="0"/>
              <a:t>Relaxation of the ACID test for DBMS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942651"/>
            <a:ext cx="5572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http://slashdot.org/topic/bi/sql-vs-nosql-which-is-better/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3" name="Picture 5" descr="C:\Users\kdurant\AppData\Local\Microsoft\Windows\Temporary Internet Files\Content.IE5\VA1WGU9Z\MP90040251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9" b="2996"/>
          <a:stretch/>
        </p:blipFill>
        <p:spPr bwMode="auto">
          <a:xfrm>
            <a:off x="7049262" y="304800"/>
            <a:ext cx="1561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30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05300"/>
            <a:ext cx="152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5 W’s: </a:t>
            </a:r>
            <a:r>
              <a:rPr lang="en-US" b="1" dirty="0" smtClean="0"/>
              <a:t>Who</a:t>
            </a:r>
            <a:r>
              <a:rPr lang="en-US" dirty="0" smtClean="0"/>
              <a:t> are the corporate players?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-3525" r="-4762" b="-3525"/>
          <a:stretch/>
        </p:blipFill>
        <p:spPr>
          <a:xfrm>
            <a:off x="7454538" y="2348030"/>
            <a:ext cx="1550124" cy="1233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8" y="5139404"/>
            <a:ext cx="1913382" cy="1566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4" b="22783"/>
          <a:stretch/>
        </p:blipFill>
        <p:spPr>
          <a:xfrm>
            <a:off x="3501417" y="4799280"/>
            <a:ext cx="2466975" cy="10972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58" y="3804441"/>
            <a:ext cx="2622042" cy="767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22402"/>
          <a:stretch/>
        </p:blipFill>
        <p:spPr>
          <a:xfrm>
            <a:off x="3295650" y="1920240"/>
            <a:ext cx="2800350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54168"/>
            <a:ext cx="2229517" cy="1627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" y="4877385"/>
            <a:ext cx="1150620" cy="36576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43943" y="1143000"/>
            <a:ext cx="2852057" cy="563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" y="1143000"/>
            <a:ext cx="2852057" cy="563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215743" y="1143000"/>
            <a:ext cx="2852057" cy="563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62" y="3722782"/>
            <a:ext cx="1300338" cy="62061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1" y="4615353"/>
            <a:ext cx="1630680" cy="126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3" y="4724400"/>
            <a:ext cx="1071277" cy="10647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693" y="1295400"/>
            <a:ext cx="241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 Source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1295400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RDB Companies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9314" y="1295400"/>
            <a:ext cx="2223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Computer </a:t>
            </a:r>
          </a:p>
          <a:p>
            <a:r>
              <a:rPr lang="en-US" sz="3200" dirty="0" smtClean="0"/>
              <a:t>Companies  </a:t>
            </a:r>
            <a:endParaRPr lang="en-US" sz="3200" dirty="0"/>
          </a:p>
        </p:txBody>
      </p:sp>
      <p:cxnSp>
        <p:nvCxnSpPr>
          <p:cNvPr id="25" name="Straight Arrow Connector 24"/>
          <p:cNvCxnSpPr>
            <a:stCxn id="9" idx="1"/>
          </p:cNvCxnSpPr>
          <p:nvPr/>
        </p:nvCxnSpPr>
        <p:spPr>
          <a:xfrm flipH="1">
            <a:off x="2616927" y="5347920"/>
            <a:ext cx="884490" cy="82540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2563368" cy="574548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2616927" y="4536948"/>
            <a:ext cx="884490" cy="81097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822511"/>
            <a:ext cx="2692063" cy="2072889"/>
          </a:xfrm>
          <a:prstGeom prst="rect">
            <a:avLst/>
          </a:prstGeom>
        </p:spPr>
      </p:pic>
      <p:pic>
        <p:nvPicPr>
          <p:cNvPr id="3076" name="Picture 30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7" y="2513980"/>
            <a:ext cx="1158095" cy="1143620"/>
          </a:xfrm>
          <a:prstGeom prst="rect">
            <a:avLst/>
          </a:prstGeom>
        </p:spPr>
      </p:pic>
      <p:pic>
        <p:nvPicPr>
          <p:cNvPr id="3079" name="Picture 307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048000"/>
            <a:ext cx="1714500" cy="457200"/>
          </a:xfrm>
          <a:prstGeom prst="rect">
            <a:avLst/>
          </a:prstGeom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29840"/>
            <a:ext cx="1098695" cy="82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26" y="6064758"/>
            <a:ext cx="2382774" cy="52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5" y="3603307"/>
            <a:ext cx="1163955" cy="7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5" name="Straight Arrow Connector 3084"/>
          <p:cNvCxnSpPr>
            <a:stCxn id="3080" idx="1"/>
            <a:endCxn id="13" idx="0"/>
          </p:cNvCxnSpPr>
          <p:nvPr/>
        </p:nvCxnSpPr>
        <p:spPr>
          <a:xfrm flipH="1">
            <a:off x="2548890" y="2941320"/>
            <a:ext cx="3775710" cy="1936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Who</a:t>
            </a:r>
            <a:r>
              <a:rPr lang="en-US" dirty="0" smtClean="0"/>
              <a:t> are the RDB pioneers?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 numCol="3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E. Codd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 IBM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relational model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M. Stonebraker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 UC </a:t>
            </a:r>
            <a:r>
              <a:rPr lang="en-US" dirty="0" err="1" smtClean="0"/>
              <a:t>Berkleley</a:t>
            </a:r>
            <a:r>
              <a:rPr lang="en-US" dirty="0" smtClean="0"/>
              <a:t> Ingres DB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C. Date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 IBM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 System 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20312"/>
          <a:stretch/>
        </p:blipFill>
        <p:spPr bwMode="auto">
          <a:xfrm>
            <a:off x="822960" y="4114800"/>
            <a:ext cx="2103120" cy="22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5335"/>
          <a:stretch/>
        </p:blipFill>
        <p:spPr bwMode="auto">
          <a:xfrm>
            <a:off x="3840480" y="4123034"/>
            <a:ext cx="1828800" cy="22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114800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Who</a:t>
            </a:r>
            <a:r>
              <a:rPr lang="en-US" dirty="0" smtClean="0"/>
              <a:t> are the RDB pioneers?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 numCol="3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J. Gray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 IBM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Transactions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err="1" smtClean="0"/>
              <a:t>Db</a:t>
            </a:r>
            <a:r>
              <a:rPr lang="en-US" dirty="0" smtClean="0"/>
              <a:t> locking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Ray Boyce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IBM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SEQUEL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Normal form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D. Chamberlin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 IBM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SEQUEL -&gt;SQL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XQUERY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9" r="-6686"/>
          <a:stretch/>
        </p:blipFill>
        <p:spPr bwMode="auto">
          <a:xfrm>
            <a:off x="1005840" y="4001258"/>
            <a:ext cx="1828800" cy="26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95750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 W’s: </a:t>
            </a:r>
            <a:r>
              <a:rPr lang="en-US" b="1" dirty="0" smtClean="0"/>
              <a:t>Why</a:t>
            </a:r>
            <a:r>
              <a:rPr lang="en-US" dirty="0" smtClean="0"/>
              <a:t> databases?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Persistent Storage –</a:t>
            </a:r>
            <a:r>
              <a:rPr lang="en-US" dirty="0" smtClean="0"/>
              <a:t> Database not only provides persistent storage but also efficient access to large amounts of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Reduced processing time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Programming Interface – </a:t>
            </a:r>
            <a:r>
              <a:rPr lang="en-US" dirty="0" smtClean="0"/>
              <a:t>Database allows users to access and modify data using powerful query language. It provides flexibility in data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Reduced application development time</a:t>
            </a:r>
          </a:p>
          <a:p>
            <a:r>
              <a:rPr lang="en-US" b="1" i="1" dirty="0" smtClean="0"/>
              <a:t>Transaction Management – </a:t>
            </a:r>
            <a:r>
              <a:rPr lang="en-US" dirty="0" smtClean="0"/>
              <a:t>Database supports a concurrent access to the data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Data independence and efficient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integrity and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Uniform </a:t>
            </a:r>
            <a:r>
              <a:rPr lang="en-US" dirty="0"/>
              <a:t>data </a:t>
            </a:r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Concurrent </a:t>
            </a:r>
            <a:r>
              <a:rPr lang="en-US" dirty="0"/>
              <a:t>access, recovery from crashes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b="1" i="1" dirty="0" smtClean="0"/>
          </a:p>
          <a:p>
            <a:endParaRPr lang="en-US" dirty="0"/>
          </a:p>
        </p:txBody>
      </p:sp>
      <p:pic>
        <p:nvPicPr>
          <p:cNvPr id="13314" name="Picture 2" descr="C:\Users\kdurant\AppData\Local\Microsoft\Windows\Temporary Internet Files\Content.IE5\GNHZ6EXQ\MC9000787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75" y="304800"/>
            <a:ext cx="1589625" cy="13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Lecture 1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  <a:p>
            <a:r>
              <a:rPr lang="en-US" dirty="0" smtClean="0"/>
              <a:t>Goals of the course</a:t>
            </a:r>
          </a:p>
          <a:p>
            <a:r>
              <a:rPr lang="en-US" dirty="0" smtClean="0"/>
              <a:t>The 5 W’s </a:t>
            </a:r>
          </a:p>
          <a:p>
            <a:pPr lvl="1"/>
            <a:r>
              <a:rPr lang="en-US" dirty="0" smtClean="0"/>
              <a:t>What, why, where, who, when of DBs</a:t>
            </a:r>
            <a:endParaRPr lang="en-US" dirty="0"/>
          </a:p>
          <a:p>
            <a:pPr lvl="1"/>
            <a:r>
              <a:rPr lang="en-US" dirty="0" smtClean="0"/>
              <a:t>Brief History and fun facts of DBs</a:t>
            </a:r>
          </a:p>
          <a:p>
            <a:r>
              <a:rPr lang="en-US" dirty="0" smtClean="0"/>
              <a:t>The </a:t>
            </a:r>
            <a:r>
              <a:rPr lang="en-US" dirty="0"/>
              <a:t>Relational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Properties of a RDMS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5843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Models: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Data model = collection of concepts for </a:t>
            </a:r>
            <a:r>
              <a:rPr lang="en-US" dirty="0" smtClean="0"/>
              <a:t>describing data.</a:t>
            </a:r>
          </a:p>
          <a:p>
            <a:pPr lvl="2"/>
            <a:r>
              <a:rPr lang="en-US" dirty="0" smtClean="0"/>
              <a:t>Relational data model</a:t>
            </a:r>
          </a:p>
          <a:p>
            <a:pPr lvl="2"/>
            <a:r>
              <a:rPr lang="en-US" dirty="0" smtClean="0"/>
              <a:t>Object oriented database model (OODMS)</a:t>
            </a:r>
          </a:p>
          <a:p>
            <a:pPr lvl="2"/>
            <a:r>
              <a:rPr lang="en-US" dirty="0" smtClean="0"/>
              <a:t>XML data model</a:t>
            </a:r>
          </a:p>
          <a:p>
            <a:pPr lvl="2"/>
            <a:r>
              <a:rPr lang="en-US" dirty="0" smtClean="0"/>
              <a:t>NoSQL database model</a:t>
            </a:r>
            <a:endParaRPr lang="en-US" dirty="0"/>
          </a:p>
          <a:p>
            <a:r>
              <a:rPr lang="en-US" dirty="0" smtClean="0"/>
              <a:t>Schema </a:t>
            </a:r>
            <a:r>
              <a:rPr lang="en-US" dirty="0"/>
              <a:t>= description of a particular collection of</a:t>
            </a:r>
          </a:p>
          <a:p>
            <a:r>
              <a:rPr lang="en-US" dirty="0"/>
              <a:t>data, using a given data model.</a:t>
            </a:r>
          </a:p>
          <a:p>
            <a:r>
              <a:rPr lang="en-US" dirty="0" smtClean="0"/>
              <a:t>The </a:t>
            </a:r>
            <a:r>
              <a:rPr lang="en-US" b="1" dirty="0"/>
              <a:t>relational data model </a:t>
            </a:r>
            <a:r>
              <a:rPr lang="en-US" dirty="0"/>
              <a:t>is the most widely </a:t>
            </a:r>
            <a:r>
              <a:rPr lang="en-US" dirty="0" smtClean="0"/>
              <a:t>used model </a:t>
            </a:r>
            <a:r>
              <a:rPr lang="en-US" dirty="0"/>
              <a:t>today.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concept: </a:t>
            </a:r>
            <a:r>
              <a:rPr lang="en-US" dirty="0" smtClean="0"/>
              <a:t>relation= table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rows </a:t>
            </a:r>
            <a:r>
              <a:rPr lang="en-US" dirty="0" smtClean="0"/>
              <a:t>and columns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relation has a </a:t>
            </a:r>
            <a:r>
              <a:rPr lang="en-US" dirty="0" smtClean="0"/>
              <a:t>schema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escribes </a:t>
            </a:r>
            <a:r>
              <a:rPr lang="en-US" dirty="0"/>
              <a:t>the </a:t>
            </a:r>
            <a:r>
              <a:rPr lang="en-US" dirty="0" smtClean="0"/>
              <a:t>columns or fields</a:t>
            </a:r>
          </a:p>
          <a:p>
            <a:pPr lvl="1"/>
            <a:r>
              <a:rPr lang="en-US" dirty="0" smtClean="0"/>
              <a:t>Strength is in its simplicity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21611"/>
              </p:ext>
            </p:extLst>
          </p:nvPr>
        </p:nvGraphicFramePr>
        <p:xfrm>
          <a:off x="5334000" y="4495800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Person1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Person2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Person3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</a:t>
            </a:r>
            <a:r>
              <a:rPr lang="en-US" dirty="0" smtClean="0"/>
              <a:t>evels of abstraction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85800" y="1901952"/>
            <a:ext cx="4800600" cy="4117848"/>
            <a:chOff x="1752600" y="1901952"/>
            <a:chExt cx="4800600" cy="411784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752600" y="1901952"/>
              <a:ext cx="1143000" cy="612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410200" y="1905000"/>
              <a:ext cx="1143000" cy="609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352800" y="3276600"/>
              <a:ext cx="1752600" cy="1066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52800" y="4876800"/>
              <a:ext cx="1828800" cy="1143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514600" y="2514600"/>
              <a:ext cx="1295400" cy="7620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4876800" y="2514600"/>
              <a:ext cx="990600" cy="7620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191000" y="4343400"/>
              <a:ext cx="0" cy="5334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12925" y="2068513"/>
              <a:ext cx="46089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View1                    View 2       …….     View k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565525" y="3363913"/>
              <a:ext cx="14237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Conceptual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Schema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33800" y="4953000"/>
              <a:ext cx="107753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Physical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Schema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1901952"/>
              <a:ext cx="1143000" cy="612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343400" y="2514600"/>
              <a:ext cx="0" cy="762000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029200" y="3005078"/>
            <a:ext cx="3619500" cy="286232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Many views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Views describe how users see the data.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2400" dirty="0" smtClean="0"/>
              <a:t>One conceptual schema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Conceptual schema defines the logical structure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/>
              <a:t>One physical </a:t>
            </a:r>
            <a:r>
              <a:rPr lang="en-US" sz="2400" dirty="0" smtClean="0"/>
              <a:t>schema</a:t>
            </a:r>
            <a:endParaRPr lang="en-US" sz="24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Physical </a:t>
            </a:r>
            <a:r>
              <a:rPr lang="en-US" dirty="0"/>
              <a:t>schema describes </a:t>
            </a:r>
            <a:r>
              <a:rPr lang="en-US" dirty="0" smtClean="0"/>
              <a:t>the files </a:t>
            </a:r>
            <a:r>
              <a:rPr lang="en-US" dirty="0"/>
              <a:t>and indexes used.</a:t>
            </a:r>
          </a:p>
        </p:txBody>
      </p:sp>
    </p:spTree>
    <p:extLst>
      <p:ext uri="{BB962C8B-B14F-4D97-AF65-F5344CB8AC3E}">
        <p14:creationId xmlns:p14="http://schemas.microsoft.com/office/powerpoint/2010/main" val="1899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Layered Architecture of a DBMS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36169"/>
            <a:ext cx="4146371" cy="588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Properties of a </a:t>
            </a:r>
            <a:r>
              <a:rPr lang="en-US" dirty="0" smtClean="0"/>
              <a:t>DBMS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tomicity</a:t>
            </a:r>
          </a:p>
          <a:p>
            <a:pPr lvl="1"/>
            <a:r>
              <a:rPr lang="en-US" sz="3200" dirty="0" smtClean="0"/>
              <a:t>All or no changes done by a transaction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C</a:t>
            </a:r>
            <a:r>
              <a:rPr lang="en-US" sz="4400" dirty="0" smtClean="0"/>
              <a:t>onsistency</a:t>
            </a:r>
          </a:p>
          <a:p>
            <a:pPr lvl="1"/>
            <a:r>
              <a:rPr lang="en-US" sz="3200" dirty="0" smtClean="0"/>
              <a:t>Only valid data written to the DB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I</a:t>
            </a:r>
            <a:r>
              <a:rPr lang="en-US" sz="4400" dirty="0" smtClean="0"/>
              <a:t>solation</a:t>
            </a:r>
          </a:p>
          <a:p>
            <a:pPr lvl="1"/>
            <a:r>
              <a:rPr lang="en-US" sz="3200" dirty="0" smtClean="0"/>
              <a:t>Multiple transactions happening at the same time do not effect each other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D</a:t>
            </a:r>
            <a:r>
              <a:rPr lang="en-US" sz="4400" dirty="0" smtClean="0"/>
              <a:t>urability</a:t>
            </a:r>
          </a:p>
          <a:p>
            <a:pPr lvl="1"/>
            <a:r>
              <a:rPr lang="en-US" sz="3200" dirty="0" smtClean="0"/>
              <a:t>Changes committed to the DB are not lost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7159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ACID test: important attributes of a DBMS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are insulated from the physical layout of the data</a:t>
            </a:r>
          </a:p>
          <a:p>
            <a:r>
              <a:rPr lang="en-US" dirty="0"/>
              <a:t>Logical data independence: Protection from </a:t>
            </a:r>
            <a:r>
              <a:rPr lang="en-US" dirty="0" smtClean="0"/>
              <a:t>changes in </a:t>
            </a:r>
            <a:r>
              <a:rPr lang="en-US" i="1" dirty="0"/>
              <a:t>logical </a:t>
            </a:r>
            <a:r>
              <a:rPr lang="en-US" dirty="0"/>
              <a:t>structure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Define a ‘view’ with the old logical structure</a:t>
            </a:r>
          </a:p>
          <a:p>
            <a:r>
              <a:rPr lang="en-US" dirty="0"/>
              <a:t>Physical data independence: Protection from</a:t>
            </a:r>
          </a:p>
          <a:p>
            <a:pPr marL="0" indent="0">
              <a:buNone/>
            </a:pPr>
            <a:r>
              <a:rPr lang="en-US" dirty="0"/>
              <a:t>changes in </a:t>
            </a:r>
            <a:r>
              <a:rPr lang="en-US" i="1" dirty="0"/>
              <a:t>physical </a:t>
            </a:r>
            <a:r>
              <a:rPr lang="en-US" dirty="0"/>
              <a:t>structure of data.</a:t>
            </a:r>
          </a:p>
          <a:p>
            <a:pPr lvl="1"/>
            <a:r>
              <a:rPr lang="en-US" dirty="0" smtClean="0"/>
              <a:t>Query </a:t>
            </a:r>
            <a:r>
              <a:rPr lang="en-US" dirty="0"/>
              <a:t>and update logical structure, not physical structure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07" y="441960"/>
            <a:ext cx="117039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Concurrent execution of user programs is essential </a:t>
            </a:r>
            <a:r>
              <a:rPr lang="en-US" dirty="0" smtClean="0"/>
              <a:t>for good </a:t>
            </a:r>
            <a:r>
              <a:rPr lang="en-US" dirty="0"/>
              <a:t>DBMS </a:t>
            </a:r>
            <a:r>
              <a:rPr lang="en-US" dirty="0" smtClean="0"/>
              <a:t>performance</a:t>
            </a:r>
            <a:endParaRPr lang="en-US" dirty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disk accesses are frequent and relatively slow, it </a:t>
            </a:r>
            <a:r>
              <a:rPr lang="en-US" dirty="0" smtClean="0"/>
              <a:t>is important </a:t>
            </a:r>
            <a:r>
              <a:rPr lang="en-US" dirty="0"/>
              <a:t>to keep the CPU humming by working on several </a:t>
            </a:r>
            <a:r>
              <a:rPr lang="en-US" dirty="0" smtClean="0"/>
              <a:t>user programs </a:t>
            </a:r>
            <a:r>
              <a:rPr lang="en-US" dirty="0"/>
              <a:t>concurrently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Interleaving actions of different user programs can </a:t>
            </a:r>
            <a:r>
              <a:rPr lang="en-US" dirty="0" smtClean="0"/>
              <a:t>lead to </a:t>
            </a:r>
            <a:r>
              <a:rPr lang="en-US" dirty="0"/>
              <a:t>inconsistency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., check is cleared while account balance is being computed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DBMS ensures such problems do not arise: users </a:t>
            </a:r>
            <a:r>
              <a:rPr lang="en-US" dirty="0" smtClean="0"/>
              <a:t>and programmers </a:t>
            </a:r>
            <a:r>
              <a:rPr lang="en-US" dirty="0"/>
              <a:t>can pretend they are using a </a:t>
            </a:r>
            <a:r>
              <a:rPr lang="en-US" dirty="0" smtClean="0"/>
              <a:t>single-user system</a:t>
            </a:r>
            <a:r>
              <a:rPr lang="en-US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7199"/>
            <a:ext cx="1496444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Transaction = a</a:t>
            </a:r>
            <a:r>
              <a:rPr lang="en-US" i="1" dirty="0"/>
              <a:t>tomic </a:t>
            </a:r>
            <a:r>
              <a:rPr lang="en-US" dirty="0"/>
              <a:t>sequence of database </a:t>
            </a:r>
            <a:r>
              <a:rPr lang="en-US" dirty="0" smtClean="0"/>
              <a:t>actions (costly operations: reads/writes or disk access).</a:t>
            </a:r>
          </a:p>
          <a:p>
            <a:r>
              <a:rPr lang="en-US" dirty="0" smtClean="0"/>
              <a:t>Each </a:t>
            </a:r>
            <a:r>
              <a:rPr lang="en-US" dirty="0"/>
              <a:t>transaction, executed completely, must leave </a:t>
            </a:r>
            <a:r>
              <a:rPr lang="en-US" dirty="0" smtClean="0"/>
              <a:t>the DB </a:t>
            </a:r>
            <a:r>
              <a:rPr lang="en-US" dirty="0"/>
              <a:t>in a consistent state if DB is consistent when </a:t>
            </a:r>
            <a:r>
              <a:rPr lang="en-US" dirty="0" smtClean="0"/>
              <a:t>the transaction begins.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can specify integrity constraints on the data, and </a:t>
            </a:r>
            <a:r>
              <a:rPr lang="en-US" dirty="0" smtClean="0"/>
              <a:t>the DBMS </a:t>
            </a:r>
            <a:r>
              <a:rPr lang="en-US" dirty="0"/>
              <a:t>will enforce these </a:t>
            </a:r>
            <a:r>
              <a:rPr lang="en-US" dirty="0" smtClean="0"/>
              <a:t>constraints.</a:t>
            </a:r>
          </a:p>
          <a:p>
            <a:pPr lvl="2"/>
            <a:r>
              <a:rPr lang="en-US" dirty="0" smtClean="0"/>
              <a:t>Beyond </a:t>
            </a:r>
            <a:r>
              <a:rPr lang="en-US" dirty="0"/>
              <a:t>this, the DBMS does not really understand </a:t>
            </a:r>
            <a:r>
              <a:rPr lang="en-US" dirty="0" smtClean="0"/>
              <a:t>the semantics </a:t>
            </a:r>
            <a:r>
              <a:rPr lang="en-US" dirty="0"/>
              <a:t>of the data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E.g., it does not understand how the interest on a bank account </a:t>
            </a:r>
            <a:r>
              <a:rPr lang="en-US" dirty="0" smtClean="0"/>
              <a:t>is computed.</a:t>
            </a:r>
          </a:p>
          <a:p>
            <a:pPr lvl="1"/>
            <a:r>
              <a:rPr lang="en-US" dirty="0" smtClean="0"/>
              <a:t> Thus</a:t>
            </a:r>
            <a:r>
              <a:rPr lang="en-US" dirty="0"/>
              <a:t>, ensuring that a transaction (run alone) </a:t>
            </a:r>
            <a:r>
              <a:rPr lang="en-US" dirty="0" smtClean="0"/>
              <a:t>preserves consistency </a:t>
            </a:r>
            <a:r>
              <a:rPr lang="en-US" dirty="0"/>
              <a:t>is ultimately the user’s responsibility!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199"/>
            <a:ext cx="1282666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Scheduling </a:t>
            </a:r>
            <a:br>
              <a:rPr lang="en-US" dirty="0" smtClean="0"/>
            </a:br>
            <a:r>
              <a:rPr lang="en-US" dirty="0" smtClean="0"/>
              <a:t>concurrent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en-US" dirty="0"/>
              <a:t>DBMS ensures that </a:t>
            </a:r>
            <a:r>
              <a:rPr lang="en-US" dirty="0" smtClean="0"/>
              <a:t>the execution </a:t>
            </a:r>
            <a:r>
              <a:rPr lang="en-US" dirty="0"/>
              <a:t>of {T1,..., </a:t>
            </a:r>
            <a:r>
              <a:rPr lang="en-US" dirty="0" err="1"/>
              <a:t>Tn</a:t>
            </a:r>
            <a:r>
              <a:rPr lang="en-US" dirty="0"/>
              <a:t>} </a:t>
            </a:r>
            <a:r>
              <a:rPr lang="en-US" dirty="0" smtClean="0"/>
              <a:t>is equivalent </a:t>
            </a:r>
            <a:r>
              <a:rPr lang="en-US" dirty="0"/>
              <a:t>to some serial execution </a:t>
            </a:r>
            <a:r>
              <a:rPr lang="en-US" dirty="0" smtClean="0"/>
              <a:t>of T1</a:t>
            </a:r>
            <a:r>
              <a:rPr lang="en-US" dirty="0"/>
              <a:t>’,..., </a:t>
            </a:r>
            <a:r>
              <a:rPr lang="en-US" dirty="0" err="1"/>
              <a:t>Tn</a:t>
            </a:r>
            <a:r>
              <a:rPr lang="en-US" dirty="0"/>
              <a:t>’.</a:t>
            </a:r>
          </a:p>
          <a:p>
            <a:pPr lvl="1"/>
            <a:r>
              <a:rPr lang="en-US" dirty="0" smtClean="0"/>
              <a:t>Before </a:t>
            </a:r>
            <a:r>
              <a:rPr lang="en-US" dirty="0"/>
              <a:t>reading/writing an object, a transaction requests </a:t>
            </a:r>
            <a:r>
              <a:rPr lang="en-US" dirty="0" smtClean="0"/>
              <a:t>a lock </a:t>
            </a:r>
            <a:r>
              <a:rPr lang="en-US" dirty="0"/>
              <a:t>on the object, and waits till the DBMS gives it the lock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All locks are released at the end of the </a:t>
            </a:r>
            <a:r>
              <a:rPr lang="en-US" dirty="0" smtClean="0"/>
              <a:t>transaction</a:t>
            </a:r>
          </a:p>
          <a:p>
            <a:pPr lvl="2"/>
            <a:r>
              <a:rPr lang="en-US" dirty="0" smtClean="0"/>
              <a:t>Strict 2 Phase </a:t>
            </a:r>
            <a:r>
              <a:rPr lang="en-US" dirty="0"/>
              <a:t>locking </a:t>
            </a:r>
            <a:r>
              <a:rPr lang="en-US" dirty="0" smtClean="0"/>
              <a:t>protocol (2PL).</a:t>
            </a:r>
          </a:p>
          <a:p>
            <a:pPr lvl="1"/>
            <a:r>
              <a:rPr lang="en-US" dirty="0" smtClean="0"/>
              <a:t>2PL = If </a:t>
            </a:r>
            <a:r>
              <a:rPr lang="en-US" dirty="0"/>
              <a:t>an action of Ti (say, writing X) affects Tj (</a:t>
            </a:r>
            <a:r>
              <a:rPr lang="en-US" dirty="0" smtClean="0"/>
              <a:t>which perhaps </a:t>
            </a:r>
            <a:r>
              <a:rPr lang="en-US" dirty="0"/>
              <a:t>reads X), one of them, say Ti, will obtain the </a:t>
            </a:r>
            <a:r>
              <a:rPr lang="en-US" dirty="0" smtClean="0"/>
              <a:t>lock on </a:t>
            </a:r>
            <a:r>
              <a:rPr lang="en-US" dirty="0"/>
              <a:t>X first and Tj is forced to wait until Ti completes; </a:t>
            </a:r>
            <a:r>
              <a:rPr lang="en-US" dirty="0" smtClean="0"/>
              <a:t>this effectively </a:t>
            </a:r>
            <a:r>
              <a:rPr lang="en-US" dirty="0"/>
              <a:t>orders the </a:t>
            </a:r>
            <a:r>
              <a:rPr lang="en-US" dirty="0" smtClean="0"/>
              <a:t>transactions.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if Tj already has a lock on Y and Ti later requests </a:t>
            </a:r>
            <a:r>
              <a:rPr lang="en-US" dirty="0" smtClean="0"/>
              <a:t>a lock </a:t>
            </a:r>
            <a:r>
              <a:rPr lang="en-US" dirty="0"/>
              <a:t>on Y? (Deadlock!) Ti or Tj is aborted and restarted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Important to identify deadlocks and restart one of the transactions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1829714" cy="1435608"/>
          </a:xfrm>
          <a:prstGeom prst="rect">
            <a:avLst/>
          </a:prstGeom>
        </p:spPr>
      </p:pic>
      <p:sp>
        <p:nvSpPr>
          <p:cNvPr id="8247" name="TextBox 8246"/>
          <p:cNvSpPr txBox="1"/>
          <p:nvPr/>
        </p:nvSpPr>
        <p:spPr>
          <a:xfrm>
            <a:off x="6273786" y="152400"/>
            <a:ext cx="111761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Log file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following actions are recorded in the log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Ti </a:t>
            </a:r>
            <a:r>
              <a:rPr lang="en-US" dirty="0"/>
              <a:t>writes an object: The old value and the new </a:t>
            </a:r>
            <a:r>
              <a:rPr lang="en-US" dirty="0" smtClean="0"/>
              <a:t>value</a:t>
            </a:r>
            <a:endParaRPr lang="en-US" dirty="0"/>
          </a:p>
          <a:p>
            <a:pPr lvl="2"/>
            <a:r>
              <a:rPr lang="en-US" dirty="0" smtClean="0"/>
              <a:t>Log </a:t>
            </a:r>
            <a:r>
              <a:rPr lang="en-US" dirty="0"/>
              <a:t>record must go to disk before the changed </a:t>
            </a:r>
            <a:r>
              <a:rPr lang="en-US" dirty="0" smtClean="0"/>
              <a:t>page</a:t>
            </a:r>
            <a:endParaRPr lang="en-US" dirty="0"/>
          </a:p>
          <a:p>
            <a:pPr lvl="1"/>
            <a:r>
              <a:rPr lang="en-US" dirty="0" smtClean="0"/>
              <a:t>Ti </a:t>
            </a:r>
            <a:r>
              <a:rPr lang="en-US" dirty="0"/>
              <a:t>commits/aborts: A log record indicating this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 smtClean="0"/>
              <a:t>Log </a:t>
            </a:r>
            <a:r>
              <a:rPr lang="en-US" dirty="0"/>
              <a:t>records chained together </a:t>
            </a:r>
            <a:r>
              <a:rPr lang="en-US" dirty="0" smtClean="0"/>
              <a:t>by transaction id</a:t>
            </a:r>
          </a:p>
          <a:p>
            <a:pPr lvl="1"/>
            <a:r>
              <a:rPr lang="en-US" dirty="0" smtClean="0"/>
              <a:t>Quick/easy to undo </a:t>
            </a:r>
            <a:r>
              <a:rPr lang="en-US" dirty="0"/>
              <a:t>a specific </a:t>
            </a:r>
            <a:r>
              <a:rPr lang="en-US" dirty="0" smtClean="0"/>
              <a:t>transaction</a:t>
            </a:r>
          </a:p>
          <a:p>
            <a:pPr lvl="2"/>
            <a:r>
              <a:rPr lang="en-US" dirty="0" smtClean="0"/>
              <a:t> e.g</a:t>
            </a:r>
            <a:r>
              <a:rPr lang="en-US" dirty="0"/>
              <a:t>., to resolve a </a:t>
            </a:r>
            <a:r>
              <a:rPr lang="en-US" dirty="0" smtClean="0"/>
              <a:t>deadlock</a:t>
            </a:r>
            <a:endParaRPr lang="en-US" dirty="0"/>
          </a:p>
          <a:p>
            <a:r>
              <a:rPr lang="en-US" dirty="0" smtClean="0"/>
              <a:t>Log </a:t>
            </a:r>
            <a:r>
              <a:rPr lang="en-US" dirty="0"/>
              <a:t>is often </a:t>
            </a:r>
            <a:r>
              <a:rPr lang="en-US" i="1" dirty="0"/>
              <a:t>duplexed </a:t>
            </a:r>
            <a:r>
              <a:rPr lang="en-US" dirty="0"/>
              <a:t>and </a:t>
            </a:r>
            <a:r>
              <a:rPr lang="en-US" i="1" dirty="0"/>
              <a:t>archived </a:t>
            </a:r>
            <a:r>
              <a:rPr lang="en-US" dirty="0"/>
              <a:t>on “stable” storage.</a:t>
            </a:r>
          </a:p>
          <a:p>
            <a:r>
              <a:rPr lang="en-US" dirty="0" smtClean="0"/>
              <a:t>All </a:t>
            </a:r>
            <a:r>
              <a:rPr lang="en-US" dirty="0"/>
              <a:t>log related </a:t>
            </a:r>
            <a:r>
              <a:rPr lang="en-US" dirty="0" smtClean="0"/>
              <a:t>are </a:t>
            </a:r>
            <a:r>
              <a:rPr lang="en-US" dirty="0"/>
              <a:t>handled transparently by </a:t>
            </a:r>
            <a:r>
              <a:rPr lang="en-US" dirty="0" smtClean="0"/>
              <a:t>the DBMS activities </a:t>
            </a:r>
          </a:p>
          <a:p>
            <a:pPr lvl="1"/>
            <a:r>
              <a:rPr lang="en-US" dirty="0" smtClean="0"/>
              <a:t>Includes: all concurrency control related activities such as lock/unlock, dealing with deadlocks etc. </a:t>
            </a:r>
          </a:p>
          <a:p>
            <a:pPr lvl="1"/>
            <a:endParaRPr lang="en-US" dirty="0"/>
          </a:p>
        </p:txBody>
      </p:sp>
      <p:pic>
        <p:nvPicPr>
          <p:cNvPr id="12290" name="Picture 2" descr="C:\Users\kdurant\AppData\Local\Microsoft\Windows\Temporary Internet Files\Content.IE5\83ZL3W7K\MC900383516[1].wmf"/>
          <p:cNvPicPr>
            <a:picLocks noChangeAspect="1" noChangeArrowheads="1"/>
          </p:cNvPicPr>
          <p:nvPr/>
        </p:nvPicPr>
        <p:blipFill rotWithShape="1">
          <a:blip r:embed="rId3" cstate="print">
            <a:lum bright="61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73" r="18768" b="34926"/>
          <a:stretch/>
        </p:blipFill>
        <p:spPr bwMode="auto">
          <a:xfrm>
            <a:off x="7010399" y="381000"/>
            <a:ext cx="1160585" cy="1371600"/>
          </a:xfrm>
          <a:prstGeom prst="rect">
            <a:avLst/>
          </a:prstGeom>
          <a:noFill/>
        </p:spPr>
      </p:pic>
      <p:cxnSp>
        <p:nvCxnSpPr>
          <p:cNvPr id="13" name="Curved Connector 12"/>
          <p:cNvCxnSpPr/>
          <p:nvPr/>
        </p:nvCxnSpPr>
        <p:spPr>
          <a:xfrm>
            <a:off x="7391400" y="685800"/>
            <a:ext cx="381000" cy="289560"/>
          </a:xfrm>
          <a:prstGeom prst="curvedConnector3">
            <a:avLst>
              <a:gd name="adj1" fmla="val -43342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315200" y="855617"/>
            <a:ext cx="457200" cy="289560"/>
          </a:xfrm>
          <a:prstGeom prst="curvedConnector3">
            <a:avLst>
              <a:gd name="adj1" fmla="val 292857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7162800" y="1145177"/>
            <a:ext cx="533400" cy="302623"/>
          </a:xfrm>
          <a:prstGeom prst="curvedConnector3">
            <a:avLst>
              <a:gd name="adj1" fmla="val -229184"/>
            </a:avLst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7341326" y="1158240"/>
            <a:ext cx="609600" cy="144780"/>
          </a:xfrm>
          <a:prstGeom prst="curvedConnector3">
            <a:avLst>
              <a:gd name="adj1" fmla="val 266428"/>
            </a:avLst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48400" y="45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0" y="501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8800" y="11800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05800" y="130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2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Ensuring Atomicity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DBMS ensures atomicity (all-or-nothing </a:t>
            </a:r>
            <a:r>
              <a:rPr lang="en-US" dirty="0" smtClean="0"/>
              <a:t>property) even </a:t>
            </a:r>
            <a:r>
              <a:rPr lang="en-US" dirty="0"/>
              <a:t>if system crashes in the middle of a </a:t>
            </a:r>
            <a:r>
              <a:rPr lang="en-US" dirty="0" smtClean="0"/>
              <a:t>transaction</a:t>
            </a:r>
            <a:endParaRPr lang="en-US" dirty="0"/>
          </a:p>
          <a:p>
            <a:pPr lvl="1"/>
            <a:r>
              <a:rPr lang="en-US" dirty="0" smtClean="0"/>
              <a:t>How?: Keeps </a:t>
            </a:r>
            <a:r>
              <a:rPr lang="en-US" dirty="0"/>
              <a:t>a </a:t>
            </a:r>
            <a:r>
              <a:rPr lang="en-US" b="1" dirty="0"/>
              <a:t>log</a:t>
            </a:r>
            <a:r>
              <a:rPr lang="en-US" dirty="0"/>
              <a:t> (history) of all actions carried out </a:t>
            </a:r>
            <a:r>
              <a:rPr lang="en-US" dirty="0" smtClean="0"/>
              <a:t>by the </a:t>
            </a:r>
            <a:r>
              <a:rPr lang="en-US" dirty="0"/>
              <a:t>DBMS while executing a set of </a:t>
            </a:r>
            <a:r>
              <a:rPr lang="en-US" dirty="0" smtClean="0"/>
              <a:t>transactions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Before a change is made to the database, </a:t>
            </a:r>
            <a:r>
              <a:rPr lang="en-US" dirty="0" smtClean="0"/>
              <a:t>the corresponding </a:t>
            </a:r>
            <a:r>
              <a:rPr lang="en-US" dirty="0"/>
              <a:t>log entry is forced to a safe location. </a:t>
            </a:r>
            <a:r>
              <a:rPr lang="en-US" dirty="0" smtClean="0"/>
              <a:t>Write ahead logging protocol (WAL protocol)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After a crash, the effects of partially executed </a:t>
            </a:r>
            <a:r>
              <a:rPr lang="en-US" dirty="0" smtClean="0"/>
              <a:t>transactions are </a:t>
            </a:r>
            <a:r>
              <a:rPr lang="en-US" dirty="0"/>
              <a:t>undone using the log. </a:t>
            </a:r>
            <a:endParaRPr lang="en-US" dirty="0" smtClean="0"/>
          </a:p>
          <a:p>
            <a:pPr lvl="2"/>
            <a:r>
              <a:rPr lang="en-US" dirty="0" smtClean="0"/>
              <a:t>Thanks </a:t>
            </a:r>
            <a:r>
              <a:rPr lang="en-US" dirty="0"/>
              <a:t>to WAL, if </a:t>
            </a:r>
            <a:r>
              <a:rPr lang="en-US" dirty="0" smtClean="0"/>
              <a:t>a log </a:t>
            </a:r>
            <a:r>
              <a:rPr lang="en-US" dirty="0"/>
              <a:t>entry </a:t>
            </a:r>
            <a:r>
              <a:rPr lang="en-US" dirty="0" smtClean="0"/>
              <a:t>was not </a:t>
            </a:r>
            <a:r>
              <a:rPr lang="en-US" dirty="0"/>
              <a:t>saved before the crash, corresponding </a:t>
            </a:r>
            <a:r>
              <a:rPr lang="en-US" dirty="0" smtClean="0"/>
              <a:t>data change </a:t>
            </a:r>
            <a:r>
              <a:rPr lang="en-US" dirty="0"/>
              <a:t>was </a:t>
            </a:r>
            <a:r>
              <a:rPr lang="en-US" dirty="0" smtClean="0"/>
              <a:t>not applied </a:t>
            </a:r>
            <a:r>
              <a:rPr lang="en-US" dirty="0"/>
              <a:t>to </a:t>
            </a:r>
            <a:r>
              <a:rPr lang="en-US" dirty="0" smtClean="0"/>
              <a:t>the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44" y="443675"/>
            <a:ext cx="12801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Website</a:t>
            </a:r>
            <a:r>
              <a:rPr lang="en-US" dirty="0" smtClean="0"/>
              <a:t>:</a:t>
            </a:r>
          </a:p>
          <a:p>
            <a:r>
              <a:rPr lang="en-US" sz="2000" dirty="0"/>
              <a:t>http://www.ccs.neu.edu/home/kathleen/cs3200/index.htm</a:t>
            </a:r>
            <a:endParaRPr lang="en-US" sz="2000" dirty="0" smtClean="0"/>
          </a:p>
          <a:p>
            <a:r>
              <a:rPr lang="en-US" dirty="0" smtClean="0"/>
              <a:t>Professor: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kathleen@ccs.neu.edu</a:t>
            </a:r>
            <a:endParaRPr lang="en-US" dirty="0" smtClean="0"/>
          </a:p>
          <a:p>
            <a:pPr lvl="1"/>
            <a:r>
              <a:rPr lang="en-US" dirty="0" smtClean="0"/>
              <a:t>314 WVH</a:t>
            </a:r>
          </a:p>
          <a:p>
            <a:r>
              <a:rPr lang="en-US" dirty="0" smtClean="0"/>
              <a:t>Teaching Assistant</a:t>
            </a:r>
          </a:p>
          <a:p>
            <a:pPr lvl="1"/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Available ??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Prerequisites</a:t>
            </a:r>
          </a:p>
          <a:p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Homework</a:t>
            </a:r>
          </a:p>
          <a:p>
            <a:pPr lvl="2"/>
            <a:r>
              <a:rPr lang="en-US" dirty="0" smtClean="0"/>
              <a:t>Project </a:t>
            </a:r>
          </a:p>
          <a:p>
            <a:pPr lvl="2"/>
            <a:r>
              <a:rPr lang="en-US" dirty="0" smtClean="0"/>
              <a:t>3 small assignments</a:t>
            </a:r>
          </a:p>
          <a:p>
            <a:pPr lvl="1"/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Final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Data and databases are ubiquitous </a:t>
            </a:r>
          </a:p>
          <a:p>
            <a:r>
              <a:rPr lang="en-US" dirty="0" smtClean="0"/>
              <a:t>DBMS </a:t>
            </a:r>
            <a:r>
              <a:rPr lang="en-US" dirty="0"/>
              <a:t>are used to maintain, query large </a:t>
            </a:r>
            <a:r>
              <a:rPr lang="en-US" dirty="0" smtClean="0"/>
              <a:t>datasets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Benefits include recovery from system </a:t>
            </a:r>
            <a:r>
              <a:rPr lang="en-US" dirty="0" smtClean="0"/>
              <a:t>crashes, concurrent </a:t>
            </a:r>
            <a:r>
              <a:rPr lang="en-US" dirty="0"/>
              <a:t>access, quick application </a:t>
            </a:r>
            <a:r>
              <a:rPr lang="en-US" dirty="0" smtClean="0"/>
              <a:t>development, data </a:t>
            </a:r>
            <a:r>
              <a:rPr lang="en-US" dirty="0"/>
              <a:t>integrity and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 </a:t>
            </a:r>
            <a:r>
              <a:rPr lang="en-US" dirty="0"/>
              <a:t>Levels of abstraction give data </a:t>
            </a:r>
            <a:r>
              <a:rPr lang="en-US" dirty="0" smtClean="0"/>
              <a:t>independence</a:t>
            </a:r>
          </a:p>
          <a:p>
            <a:r>
              <a:rPr lang="en-US" dirty="0" smtClean="0"/>
              <a:t>A </a:t>
            </a:r>
            <a:r>
              <a:rPr lang="en-US" dirty="0"/>
              <a:t>DBMS typically has a layered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Data, data models and DBMS have been evolving for over 50 years</a:t>
            </a:r>
          </a:p>
          <a:p>
            <a:pPr lvl="1"/>
            <a:r>
              <a:rPr lang="en-US" dirty="0" smtClean="0"/>
              <a:t>Mathematical theory led the way to a powerful relational data model</a:t>
            </a:r>
          </a:p>
          <a:p>
            <a:pPr lvl="2"/>
            <a:r>
              <a:rPr lang="en-US" dirty="0" smtClean="0"/>
              <a:t>Relational revolution started with Codd’s paper</a:t>
            </a:r>
          </a:p>
          <a:p>
            <a:pPr lvl="3"/>
            <a:r>
              <a:rPr lang="en-US" dirty="0" smtClean="0"/>
              <a:t>Data represented as tables – operations defined by set theory</a:t>
            </a:r>
          </a:p>
          <a:p>
            <a:pPr lvl="1"/>
            <a:r>
              <a:rPr lang="en-US" dirty="0" smtClean="0"/>
              <a:t>ACID properties necessary  requirements for a RDMS</a:t>
            </a:r>
          </a:p>
          <a:p>
            <a:pPr lvl="1"/>
            <a:r>
              <a:rPr lang="en-US" dirty="0" smtClean="0"/>
              <a:t>Relaxation or additional properties give rise to new data models</a:t>
            </a:r>
          </a:p>
          <a:p>
            <a:pPr lvl="2"/>
            <a:r>
              <a:rPr lang="en-US" dirty="0" smtClean="0"/>
              <a:t>Object oriented data model (OODMS)</a:t>
            </a:r>
          </a:p>
          <a:p>
            <a:pPr lvl="2"/>
            <a:r>
              <a:rPr lang="en-US" dirty="0" smtClean="0"/>
              <a:t>XML data model</a:t>
            </a:r>
          </a:p>
          <a:p>
            <a:pPr lvl="2"/>
            <a:r>
              <a:rPr lang="en-US" dirty="0" smtClean="0"/>
              <a:t>NoSQL data model   </a:t>
            </a:r>
          </a:p>
          <a:p>
            <a:pPr lvl="2"/>
            <a:r>
              <a:rPr lang="en-US" dirty="0" smtClean="0"/>
              <a:t>New data models developed to address the evolution of data </a:t>
            </a:r>
          </a:p>
          <a:p>
            <a:pPr lvl="1"/>
            <a:endParaRPr lang="en-US" dirty="0"/>
          </a:p>
        </p:txBody>
      </p:sp>
      <p:pic>
        <p:nvPicPr>
          <p:cNvPr id="4" name="Picture 2" descr="C:\Users\kdurant\AppData\Local\Microsoft\Windows\Temporary Internet Files\Content.IE5\GNHZ6EXQ\MC9000787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75" y="304800"/>
            <a:ext cx="1589625" cy="13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Goals of the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Learn the theory behind relational databases</a:t>
            </a:r>
          </a:p>
          <a:p>
            <a:pPr lvl="1"/>
            <a:r>
              <a:rPr lang="en-US" dirty="0" smtClean="0"/>
              <a:t>Relational model, relational algebra, relational calculus</a:t>
            </a:r>
          </a:p>
          <a:p>
            <a:r>
              <a:rPr lang="en-US" dirty="0" smtClean="0"/>
              <a:t>Learn to design and represent a data schema</a:t>
            </a:r>
          </a:p>
          <a:p>
            <a:pPr lvl="1"/>
            <a:r>
              <a:rPr lang="en-US" dirty="0" smtClean="0"/>
              <a:t>Entity relational model </a:t>
            </a:r>
          </a:p>
          <a:p>
            <a:r>
              <a:rPr lang="en-US" dirty="0" smtClean="0"/>
              <a:t>Given a data schema, create and manipulate a database using SQL</a:t>
            </a:r>
          </a:p>
          <a:p>
            <a:pPr lvl="1"/>
            <a:r>
              <a:rPr lang="en-US" dirty="0" smtClean="0"/>
              <a:t>Translate an ERM schema into SQL</a:t>
            </a:r>
          </a:p>
          <a:p>
            <a:r>
              <a:rPr lang="en-US" dirty="0" smtClean="0"/>
              <a:t>Become familiar with the functionality provided by SQL</a:t>
            </a:r>
          </a:p>
          <a:p>
            <a:pPr lvl="1"/>
            <a:r>
              <a:rPr lang="en-US" dirty="0" smtClean="0"/>
              <a:t>Strengths as well as its limitations  </a:t>
            </a:r>
          </a:p>
          <a:p>
            <a:r>
              <a:rPr lang="en-US" dirty="0" smtClean="0"/>
              <a:t>Understand the internal workings as well as the functionality provided by a database management system</a:t>
            </a:r>
          </a:p>
          <a:p>
            <a:pPr lvl="1"/>
            <a:r>
              <a:rPr lang="en-US" dirty="0" smtClean="0"/>
              <a:t>Concurrency-control, transactions, indexes</a:t>
            </a:r>
          </a:p>
          <a:p>
            <a:r>
              <a:rPr lang="en-US" dirty="0" smtClean="0"/>
              <a:t>Gain some industry knowledge and a historical perspective on databases</a:t>
            </a:r>
          </a:p>
          <a:p>
            <a:pPr lvl="1"/>
            <a:r>
              <a:rPr lang="en-US" dirty="0" smtClean="0"/>
              <a:t>Codd,  Stonebraker, Ellison, Date, Boyce, Wong, Chamberlin</a:t>
            </a:r>
          </a:p>
          <a:p>
            <a:pPr lvl="1"/>
            <a:r>
              <a:rPr lang="en-US" dirty="0" smtClean="0"/>
              <a:t>Oracle, Ingres, IBM, Teradata,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Postgres</a:t>
            </a:r>
            <a:endParaRPr lang="en-US" dirty="0" smtClean="0"/>
          </a:p>
          <a:p>
            <a:pPr lvl="1"/>
            <a:r>
              <a:rPr lang="en-US" dirty="0" smtClean="0"/>
              <a:t>Bachman vs. Codd debate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What </a:t>
            </a:r>
            <a:r>
              <a:rPr lang="en-US" dirty="0" smtClean="0"/>
              <a:t>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“</a:t>
            </a:r>
            <a:r>
              <a:rPr lang="en-US" sz="4000" dirty="0" smtClean="0"/>
              <a:t>an organized set of data that is stored in a computer and can be looked at and used in various ways</a:t>
            </a:r>
            <a:r>
              <a:rPr lang="en-US" sz="4300" dirty="0" smtClean="0"/>
              <a:t>”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1900" i="1" dirty="0" smtClean="0"/>
              <a:t>Oxford </a:t>
            </a:r>
            <a:r>
              <a:rPr lang="en-US" sz="1900" i="1" dirty="0"/>
              <a:t>English Dictionary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4300" dirty="0" smtClean="0"/>
              <a:t>one </a:t>
            </a:r>
            <a:r>
              <a:rPr lang="en-US" sz="4300" dirty="0"/>
              <a:t>or more large structured sets of persistent data, usually associated with software to update and query the data”</a:t>
            </a:r>
          </a:p>
          <a:p>
            <a:pPr marL="0" indent="0" algn="r">
              <a:buNone/>
            </a:pPr>
            <a:r>
              <a:rPr lang="en-US" dirty="0" smtClean="0"/>
              <a:t>		</a:t>
            </a:r>
            <a:r>
              <a:rPr lang="en-US" sz="1900" i="1" dirty="0"/>
              <a:t>Free On-Line Dictionary of Computing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4300" dirty="0" smtClean="0"/>
              <a:t>“ </a:t>
            </a:r>
            <a:r>
              <a:rPr lang="en-US" sz="4300" dirty="0"/>
              <a:t>a comprehensive collection of related data organized for convenient access, generally in a computer. ”</a:t>
            </a:r>
          </a:p>
          <a:p>
            <a:pPr marL="0" indent="0" algn="r">
              <a:buNone/>
            </a:pPr>
            <a:r>
              <a:rPr lang="en-US" dirty="0" smtClean="0"/>
              <a:t>			</a:t>
            </a:r>
            <a:r>
              <a:rPr lang="en-US" sz="1900" i="1" dirty="0"/>
              <a:t>Dictionary.com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246" y="5562600"/>
            <a:ext cx="8642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Good start but not very precise !!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 W’s: </a:t>
            </a:r>
            <a:r>
              <a:rPr lang="en-US" b="1" dirty="0" smtClean="0"/>
              <a:t>What</a:t>
            </a:r>
            <a:r>
              <a:rPr lang="en-US" dirty="0" smtClean="0"/>
              <a:t> is a DB,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Database </a:t>
            </a:r>
            <a:r>
              <a:rPr lang="en-US" dirty="0"/>
              <a:t>= very large, integrated collection of data.</a:t>
            </a:r>
          </a:p>
          <a:p>
            <a:pPr lvl="1"/>
            <a:r>
              <a:rPr lang="en-US" dirty="0" smtClean="0"/>
              <a:t>Entities </a:t>
            </a:r>
            <a:r>
              <a:rPr lang="en-US" dirty="0"/>
              <a:t>(e.g., students, courses)</a:t>
            </a:r>
          </a:p>
          <a:p>
            <a:pPr lvl="1"/>
            <a:r>
              <a:rPr lang="en-US" dirty="0" smtClean="0"/>
              <a:t>Relationships </a:t>
            </a:r>
            <a:r>
              <a:rPr lang="en-US" dirty="0"/>
              <a:t>(e.g., </a:t>
            </a:r>
            <a:r>
              <a:rPr lang="en-US" dirty="0" smtClean="0"/>
              <a:t>Jill </a:t>
            </a:r>
            <a:r>
              <a:rPr lang="en-US" i="1" dirty="0"/>
              <a:t>is taking </a:t>
            </a:r>
            <a:r>
              <a:rPr lang="en-US" dirty="0"/>
              <a:t>CS 3200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Database </a:t>
            </a:r>
            <a:r>
              <a:rPr lang="en-US" dirty="0"/>
              <a:t>Management System (DBMS) = software</a:t>
            </a:r>
          </a:p>
          <a:p>
            <a:pPr lvl="1"/>
            <a:r>
              <a:rPr lang="en-US" dirty="0"/>
              <a:t>package designed to store and manage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833" y="5953780"/>
            <a:ext cx="8553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Definitions will be more precise as semester progresses!!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Where</a:t>
            </a:r>
            <a:r>
              <a:rPr lang="en-US" dirty="0" smtClean="0"/>
              <a:t> are databases?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 smtClean="0"/>
              <a:t>History</a:t>
            </a:r>
          </a:p>
          <a:p>
            <a:pPr lvl="1">
              <a:lnSpc>
                <a:spcPct val="90000"/>
              </a:lnSpc>
            </a:pPr>
            <a:r>
              <a:rPr lang="en-US" sz="3800" dirty="0"/>
              <a:t>Database development analogous to the development of written language</a:t>
            </a:r>
            <a:r>
              <a:rPr lang="en-US" sz="2900" dirty="0"/>
              <a:t>: humans needed a reliable means for transmitting information, maintaining financial accounts, </a:t>
            </a:r>
            <a:r>
              <a:rPr lang="en-US" sz="2900" dirty="0" smtClean="0"/>
              <a:t> keeping </a:t>
            </a:r>
            <a:r>
              <a:rPr lang="en-US" sz="2900" dirty="0"/>
              <a:t>historical records (i.e. business transactions)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Where’s the money?</a:t>
            </a:r>
          </a:p>
          <a:p>
            <a:pPr lvl="1"/>
            <a:r>
              <a:rPr lang="en-US" dirty="0" smtClean="0"/>
              <a:t>Traditionally databases were found on mainframes at large entities such as corporations, hospitals and the government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Airline Reservation Systems – Data items are: single passenger reservations; Information about flights and airports; Information about ticket prices and tickets restrictions.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Banking Systems – Data items are accounts, customers, loans, mortgages, balances, etc.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Corporate Records – Data items are: sales, accounts, bill of materials records, employee and their dependents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Failures are not tolerable. Concurrent access must be provided</a:t>
            </a:r>
          </a:p>
          <a:p>
            <a:r>
              <a:rPr lang="en-US" sz="5800" dirty="0" smtClean="0"/>
              <a:t>Today </a:t>
            </a:r>
          </a:p>
          <a:p>
            <a:pPr lvl="1"/>
            <a:r>
              <a:rPr lang="en-US" dirty="0" smtClean="0"/>
              <a:t> Databases are behind almost everything you do on the Web.</a:t>
            </a:r>
          </a:p>
          <a:p>
            <a:pPr lvl="2"/>
            <a:r>
              <a:rPr lang="en-US" dirty="0" smtClean="0"/>
              <a:t>Google searches.</a:t>
            </a:r>
          </a:p>
          <a:p>
            <a:pPr lvl="2"/>
            <a:r>
              <a:rPr lang="en-US" dirty="0" smtClean="0"/>
              <a:t>Queries at Amazon, eBay, etc.</a:t>
            </a:r>
          </a:p>
          <a:p>
            <a:pPr lvl="1"/>
            <a:r>
              <a:rPr lang="en-US" dirty="0" smtClean="0"/>
              <a:t>Databases can exist on any computer and at no cost!</a:t>
            </a:r>
          </a:p>
          <a:p>
            <a:pPr lvl="2"/>
            <a:r>
              <a:rPr lang="en-US" dirty="0" smtClean="0"/>
              <a:t>Personal computer: ACCESS,  MySQL</a:t>
            </a:r>
          </a:p>
          <a:p>
            <a:pPr lvl="2"/>
            <a:r>
              <a:rPr lang="en-US" dirty="0" smtClean="0"/>
              <a:t>Servers: Oracle,  SQL Server</a:t>
            </a:r>
          </a:p>
          <a:p>
            <a:pPr lvl="2"/>
            <a:r>
              <a:rPr lang="en-US" dirty="0" smtClean="0"/>
              <a:t>Data </a:t>
            </a:r>
            <a:r>
              <a:rPr lang="en-US" dirty="0" err="1" smtClean="0"/>
              <a:t>Warehouses:TeraData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13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 r="-5366" b="5902"/>
          <a:stretch/>
        </p:blipFill>
        <p:spPr bwMode="auto">
          <a:xfrm>
            <a:off x="6669234" y="4270602"/>
            <a:ext cx="1316736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-6857"/>
          <a:stretch/>
        </p:blipFill>
        <p:spPr bwMode="auto">
          <a:xfrm>
            <a:off x="7734300" y="1676400"/>
            <a:ext cx="1333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World Data Centre for Climate – 6 Petabytes</a:t>
            </a:r>
          </a:p>
          <a:p>
            <a:r>
              <a:rPr lang="en-US" dirty="0" smtClean="0"/>
              <a:t>National Energy Research Scientific Computing Center (NERSC) – 2.8 petabytes</a:t>
            </a:r>
          </a:p>
          <a:p>
            <a:r>
              <a:rPr lang="en-US" dirty="0" smtClean="0"/>
              <a:t>AT&amp;T – 312 Terabytes </a:t>
            </a:r>
          </a:p>
          <a:p>
            <a:r>
              <a:rPr lang="en-US" dirty="0" smtClean="0"/>
              <a:t>Google – 91 million searches per day</a:t>
            </a:r>
          </a:p>
          <a:p>
            <a:r>
              <a:rPr lang="en-US" dirty="0" smtClean="0"/>
              <a:t>Sprint - 70,000 call record insertions per second</a:t>
            </a:r>
          </a:p>
          <a:p>
            <a:r>
              <a:rPr lang="en-US" dirty="0" err="1" smtClean="0"/>
              <a:t>ChoicePoint</a:t>
            </a:r>
            <a:r>
              <a:rPr lang="en-US" dirty="0" smtClean="0"/>
              <a:t> – 250 Terabytes on Americans</a:t>
            </a:r>
          </a:p>
          <a:p>
            <a:r>
              <a:rPr lang="en-US" dirty="0" smtClean="0"/>
              <a:t>YouTube – 45 </a:t>
            </a:r>
            <a:r>
              <a:rPr lang="en-US" dirty="0" err="1" smtClean="0"/>
              <a:t>Terabtyes</a:t>
            </a:r>
            <a:endParaRPr lang="en-US" dirty="0" smtClean="0"/>
          </a:p>
          <a:p>
            <a:r>
              <a:rPr lang="en-US" dirty="0" smtClean="0"/>
              <a:t>Amazon - 42 terabytes of data on 59 million </a:t>
            </a:r>
          </a:p>
          <a:p>
            <a:r>
              <a:rPr lang="en-US" dirty="0" smtClean="0"/>
              <a:t>CIA – all content digitized: growth rate of 100 articles       per month</a:t>
            </a:r>
          </a:p>
          <a:p>
            <a:r>
              <a:rPr lang="en-US" dirty="0" smtClean="0"/>
              <a:t>Library of Congress – index for the library: growth rate       of 10,000 items per day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65220"/>
            <a:ext cx="2247900" cy="4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063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5W’s: </a:t>
            </a:r>
            <a:r>
              <a:rPr lang="en-US" b="1" dirty="0" smtClean="0"/>
              <a:t>Where</a:t>
            </a:r>
            <a:r>
              <a:rPr lang="en-US" dirty="0" smtClean="0"/>
              <a:t> are the largest DB’s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324600"/>
            <a:ext cx="5300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http://www.comparebusinessproducts.com/fyi/10-largest-databases-in-the-world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14243"/>
          <a:stretch/>
        </p:blipFill>
        <p:spPr bwMode="auto">
          <a:xfrm>
            <a:off x="7230710" y="1066800"/>
            <a:ext cx="1379890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209800"/>
            <a:ext cx="714375" cy="65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15" y="2558415"/>
            <a:ext cx="718185" cy="7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00" b="-10000"/>
          <a:stretch/>
        </p:blipFill>
        <p:spPr bwMode="auto">
          <a:xfrm>
            <a:off x="7248811" y="3032760"/>
            <a:ext cx="1044322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03" b="19999"/>
          <a:stretch/>
        </p:blipFill>
        <p:spPr bwMode="auto">
          <a:xfrm>
            <a:off x="4114801" y="3810000"/>
            <a:ext cx="10058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41520"/>
            <a:ext cx="792480" cy="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01" y="5410200"/>
            <a:ext cx="828199" cy="75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4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5W’s </a:t>
            </a:r>
            <a:r>
              <a:rPr lang="en-US" b="1" dirty="0" smtClean="0"/>
              <a:t>Where</a:t>
            </a:r>
            <a:r>
              <a:rPr lang="en-US" dirty="0" smtClean="0"/>
              <a:t>: Growth in Genetic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133975" cy="368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066" y="1219200"/>
            <a:ext cx="8438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Explosion of available genetic data through advances in automatic genetic sequencing techniques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Amount of genetic data doubling every 18 months</a:t>
            </a:r>
          </a:p>
          <a:p>
            <a:r>
              <a:rPr lang="en-US" sz="2800" dirty="0" smtClean="0"/>
              <a:t> 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6878" y="6255603"/>
            <a:ext cx="8694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http://www.ncbi.nlm.nih.gov/genbank/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http://www.nature.com/scitable/topicpage/genomic-data-resources-challenges-and-promises-743721</a:t>
            </a:r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764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5516</TotalTime>
  <Words>2375</Words>
  <Application>Microsoft Office PowerPoint</Application>
  <PresentationFormat>On-screen Show (4:3)</PresentationFormat>
  <Paragraphs>355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CS 3200 Database design Introduction</vt:lpstr>
      <vt:lpstr>Lecture 1 Outline</vt:lpstr>
      <vt:lpstr>Course Information</vt:lpstr>
      <vt:lpstr>Goals of the Course</vt:lpstr>
      <vt:lpstr>5W’s: What is a database?</vt:lpstr>
      <vt:lpstr>5 W’s: What is a DB, DBMS?</vt:lpstr>
      <vt:lpstr>5W’s: Where are databases?</vt:lpstr>
      <vt:lpstr>5W’s: Where are the largest DB’s ?</vt:lpstr>
      <vt:lpstr>5W’s Where: Growth in Genetic data</vt:lpstr>
      <vt:lpstr>5 W’s: When did DBs get their start?</vt:lpstr>
      <vt:lpstr>Collection of Files</vt:lpstr>
      <vt:lpstr>When:       Pre-RDB File-based data</vt:lpstr>
      <vt:lpstr>When:  Pre-RDB – Hierarchical           and Network Systems</vt:lpstr>
      <vt:lpstr>5W’s: When: RDB revolution</vt:lpstr>
      <vt:lpstr>5W’s: When:  Post-revolution </vt:lpstr>
      <vt:lpstr>5 W’s: Who are the corporate players?</vt:lpstr>
      <vt:lpstr>5W’s: Who are the RDB pioneers?</vt:lpstr>
      <vt:lpstr>5W’s: Who are the RDB pioneers?</vt:lpstr>
      <vt:lpstr>5 W’s: Why databases?</vt:lpstr>
      <vt:lpstr>Data Models: Representation</vt:lpstr>
      <vt:lpstr>Levels of abstraction</vt:lpstr>
      <vt:lpstr>Layered Architecture of a DBMS</vt:lpstr>
      <vt:lpstr>Properties of a DBMS </vt:lpstr>
      <vt:lpstr>Data Independence</vt:lpstr>
      <vt:lpstr>Concurrency control</vt:lpstr>
      <vt:lpstr>Transaction processing</vt:lpstr>
      <vt:lpstr>Scheduling  concurrent transactions</vt:lpstr>
      <vt:lpstr>Log file operations</vt:lpstr>
      <vt:lpstr>Ensuring Atomicity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3200 Database design Introduction</dc:title>
  <dc:creator>Kathleen Durant</dc:creator>
  <cp:lastModifiedBy>Kathleen Durant</cp:lastModifiedBy>
  <cp:revision>110</cp:revision>
  <dcterms:created xsi:type="dcterms:W3CDTF">2012-12-30T18:28:59Z</dcterms:created>
  <dcterms:modified xsi:type="dcterms:W3CDTF">2013-01-07T03:00:41Z</dcterms:modified>
</cp:coreProperties>
</file>