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sldIdLst>
    <p:sldId id="256" r:id="rId2"/>
    <p:sldId id="299" r:id="rId3"/>
    <p:sldId id="260" r:id="rId4"/>
    <p:sldId id="258" r:id="rId5"/>
    <p:sldId id="257" r:id="rId6"/>
    <p:sldId id="261" r:id="rId7"/>
    <p:sldId id="263" r:id="rId8"/>
    <p:sldId id="264" r:id="rId9"/>
    <p:sldId id="302" r:id="rId10"/>
    <p:sldId id="306" r:id="rId11"/>
    <p:sldId id="304" r:id="rId12"/>
    <p:sldId id="266" r:id="rId13"/>
    <p:sldId id="303" r:id="rId14"/>
    <p:sldId id="305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96" r:id="rId23"/>
    <p:sldId id="297" r:id="rId24"/>
    <p:sldId id="298" r:id="rId25"/>
    <p:sldId id="274" r:id="rId26"/>
    <p:sldId id="275" r:id="rId27"/>
    <p:sldId id="276" r:id="rId28"/>
    <p:sldId id="277" r:id="rId29"/>
    <p:sldId id="278" r:id="rId30"/>
    <p:sldId id="280" r:id="rId31"/>
    <p:sldId id="281" r:id="rId32"/>
    <p:sldId id="282" r:id="rId33"/>
    <p:sldId id="283" r:id="rId34"/>
    <p:sldId id="284" r:id="rId35"/>
    <p:sldId id="292" r:id="rId36"/>
    <p:sldId id="285" r:id="rId37"/>
    <p:sldId id="286" r:id="rId38"/>
    <p:sldId id="287" r:id="rId39"/>
    <p:sldId id="288" r:id="rId40"/>
    <p:sldId id="289" r:id="rId41"/>
    <p:sldId id="290" r:id="rId42"/>
    <p:sldId id="293" r:id="rId43"/>
    <p:sldId id="294" r:id="rId44"/>
    <p:sldId id="295" r:id="rId45"/>
    <p:sldId id="300" r:id="rId46"/>
    <p:sldId id="301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B5E6F6-9E00-4A4B-A582-161381B0E89E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644CA7-746E-43C0-BEB4-5C0A8CB5C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067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sz="1000" i="1"/>
              <a:t>23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7415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sz="1000" i="1"/>
              <a:t>24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Rectangle 6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5607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sz="1000" i="1"/>
              <a:t>4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7655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sz="1000" i="1"/>
              <a:t>9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7895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sz="1000" i="1"/>
              <a:t>11</a:t>
            </a: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1991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644CA7-746E-43C0-BEB4-5C0A8CB5C14D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021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F993-FE40-44E2-97A8-AAD67B2B854F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B8-C43D-4649-8348-45E389D0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267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F993-FE40-44E2-97A8-AAD67B2B854F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B8-C43D-4649-8348-45E389D0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302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F993-FE40-44E2-97A8-AAD67B2B854F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B8-C43D-4649-8348-45E389D0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040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F993-FE40-44E2-97A8-AAD67B2B854F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B8-C43D-4649-8348-45E389D0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99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F993-FE40-44E2-97A8-AAD67B2B854F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B8-C43D-4649-8348-45E389D0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36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F993-FE40-44E2-97A8-AAD67B2B854F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B8-C43D-4649-8348-45E389D0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11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F993-FE40-44E2-97A8-AAD67B2B854F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B8-C43D-4649-8348-45E389D0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770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F993-FE40-44E2-97A8-AAD67B2B854F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B8-C43D-4649-8348-45E389D0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69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F993-FE40-44E2-97A8-AAD67B2B854F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B8-C43D-4649-8348-45E389D0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87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F993-FE40-44E2-97A8-AAD67B2B854F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B8-C43D-4649-8348-45E389D0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41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F993-FE40-44E2-97A8-AAD67B2B854F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B8-C43D-4649-8348-45E389D0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242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1F993-FE40-44E2-97A8-AAD67B2B854F}" type="datetimeFigureOut">
              <a:rPr lang="en-US" smtClean="0"/>
              <a:t>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83EB8-C43D-4649-8348-45E389D0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045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File Storage and Indexing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13</a:t>
            </a:r>
          </a:p>
          <a:p>
            <a:r>
              <a:rPr lang="en-US" dirty="0" smtClean="0"/>
              <a:t>CS 3200 </a:t>
            </a:r>
          </a:p>
          <a:p>
            <a:r>
              <a:rPr lang="en-US" dirty="0" smtClean="0"/>
              <a:t>Kathleen Durant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0075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Disk Space Management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62000" y="1524000"/>
            <a:ext cx="8153400" cy="4953000"/>
          </a:xfrm>
          <a:noFill/>
          <a:ln/>
        </p:spPr>
        <p:txBody>
          <a:bodyPr>
            <a:normAutofit lnSpcReduction="10000"/>
          </a:bodyPr>
          <a:lstStyle/>
          <a:p>
            <a:r>
              <a:rPr lang="en-US" dirty="0"/>
              <a:t>Lowest layer of DBMS software manages space on disk.</a:t>
            </a:r>
          </a:p>
          <a:p>
            <a:r>
              <a:rPr lang="en-US" dirty="0"/>
              <a:t>Higher levels call upon this layer to:</a:t>
            </a:r>
          </a:p>
          <a:p>
            <a:pPr lvl="1">
              <a:buSzPct val="75000"/>
            </a:pPr>
            <a:r>
              <a:rPr lang="en-US" dirty="0"/>
              <a:t>allocate/de-allocate a page</a:t>
            </a:r>
          </a:p>
          <a:p>
            <a:pPr lvl="1">
              <a:buSzPct val="75000"/>
            </a:pPr>
            <a:r>
              <a:rPr lang="en-US" dirty="0"/>
              <a:t>read/write a page</a:t>
            </a:r>
          </a:p>
          <a:p>
            <a:r>
              <a:rPr lang="en-US" dirty="0"/>
              <a:t>Request for a </a:t>
            </a:r>
            <a:r>
              <a:rPr lang="en-US" i="1" dirty="0"/>
              <a:t>sequence</a:t>
            </a:r>
            <a:r>
              <a:rPr lang="en-US" dirty="0"/>
              <a:t> of pages must be satisfied by allocating the pages sequentially on disk!  Higher levels don’t need to know how this is done, or how free space is managed.</a:t>
            </a:r>
          </a:p>
        </p:txBody>
      </p:sp>
    </p:spTree>
    <p:extLst>
      <p:ext uri="{BB962C8B-B14F-4D97-AF65-F5344CB8AC3E}">
        <p14:creationId xmlns:p14="http://schemas.microsoft.com/office/powerpoint/2010/main" val="639663244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Buffer Management in a DBMS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62000" y="5486400"/>
            <a:ext cx="7772400" cy="1219200"/>
          </a:xfrm>
          <a:noFill/>
          <a:ln/>
        </p:spPr>
        <p:txBody>
          <a:bodyPr>
            <a:normAutofit fontScale="85000" lnSpcReduction="10000"/>
          </a:bodyPr>
          <a:lstStyle/>
          <a:p>
            <a:r>
              <a:rPr lang="en-US" i="1" dirty="0"/>
              <a:t>Data must be in RAM for DBMS to operate on it!</a:t>
            </a:r>
          </a:p>
          <a:p>
            <a:r>
              <a:rPr lang="en-US" i="1" dirty="0"/>
              <a:t>Table of &lt;frame#, </a:t>
            </a:r>
            <a:r>
              <a:rPr lang="en-US" i="1" dirty="0" err="1"/>
              <a:t>pageid</a:t>
            </a:r>
            <a:r>
              <a:rPr lang="en-US" i="1" dirty="0"/>
              <a:t>&gt; pairs is maintained.</a:t>
            </a:r>
          </a:p>
        </p:txBody>
      </p:sp>
      <p:grpSp>
        <p:nvGrpSpPr>
          <p:cNvPr id="26641" name="Group 17"/>
          <p:cNvGrpSpPr>
            <a:grpSpLocks/>
          </p:cNvGrpSpPr>
          <p:nvPr/>
        </p:nvGrpSpPr>
        <p:grpSpPr bwMode="auto">
          <a:xfrm>
            <a:off x="2536825" y="2409825"/>
            <a:ext cx="4224338" cy="1720850"/>
            <a:chOff x="1598" y="1518"/>
            <a:chExt cx="2661" cy="1084"/>
          </a:xfrm>
        </p:grpSpPr>
        <p:sp>
          <p:nvSpPr>
            <p:cNvPr id="26630" name="Rectangle 6"/>
            <p:cNvSpPr>
              <a:spLocks noChangeArrowheads="1"/>
            </p:cNvSpPr>
            <p:nvPr/>
          </p:nvSpPr>
          <p:spPr bwMode="auto">
            <a:xfrm>
              <a:off x="1606" y="1526"/>
              <a:ext cx="2649" cy="1068"/>
            </a:xfrm>
            <a:prstGeom prst="rect">
              <a:avLst/>
            </a:prstGeom>
            <a:noFill/>
            <a:ln w="254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1" name="Rectangle 7"/>
            <p:cNvSpPr>
              <a:spLocks noChangeArrowheads="1"/>
            </p:cNvSpPr>
            <p:nvPr/>
          </p:nvSpPr>
          <p:spPr bwMode="auto">
            <a:xfrm>
              <a:off x="1602" y="1522"/>
              <a:ext cx="428" cy="1076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2" name="Rectangle 8"/>
            <p:cNvSpPr>
              <a:spLocks noChangeArrowheads="1"/>
            </p:cNvSpPr>
            <p:nvPr/>
          </p:nvSpPr>
          <p:spPr bwMode="auto">
            <a:xfrm>
              <a:off x="2038" y="1522"/>
              <a:ext cx="430" cy="1076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3" name="Rectangle 9"/>
            <p:cNvSpPr>
              <a:spLocks noChangeArrowheads="1"/>
            </p:cNvSpPr>
            <p:nvPr/>
          </p:nvSpPr>
          <p:spPr bwMode="auto">
            <a:xfrm>
              <a:off x="2476" y="1522"/>
              <a:ext cx="429" cy="1076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4" name="Rectangle 10"/>
            <p:cNvSpPr>
              <a:spLocks noChangeArrowheads="1"/>
            </p:cNvSpPr>
            <p:nvPr/>
          </p:nvSpPr>
          <p:spPr bwMode="auto">
            <a:xfrm>
              <a:off x="2913" y="1522"/>
              <a:ext cx="428" cy="1076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5" name="Rectangle 11"/>
            <p:cNvSpPr>
              <a:spLocks noChangeArrowheads="1"/>
            </p:cNvSpPr>
            <p:nvPr/>
          </p:nvSpPr>
          <p:spPr bwMode="auto">
            <a:xfrm>
              <a:off x="3349" y="1522"/>
              <a:ext cx="429" cy="1076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6" name="Line 12"/>
            <p:cNvSpPr>
              <a:spLocks noChangeShapeType="1"/>
            </p:cNvSpPr>
            <p:nvPr/>
          </p:nvSpPr>
          <p:spPr bwMode="auto">
            <a:xfrm>
              <a:off x="1602" y="1865"/>
              <a:ext cx="265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7" name="Line 13"/>
            <p:cNvSpPr>
              <a:spLocks noChangeShapeType="1"/>
            </p:cNvSpPr>
            <p:nvPr/>
          </p:nvSpPr>
          <p:spPr bwMode="auto">
            <a:xfrm>
              <a:off x="1602" y="2255"/>
              <a:ext cx="265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8" name="Rectangle 14"/>
            <p:cNvSpPr>
              <a:spLocks noChangeArrowheads="1"/>
            </p:cNvSpPr>
            <p:nvPr/>
          </p:nvSpPr>
          <p:spPr bwMode="auto">
            <a:xfrm>
              <a:off x="1598" y="1518"/>
              <a:ext cx="436" cy="34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9" name="Rectangle 15"/>
            <p:cNvSpPr>
              <a:spLocks noChangeArrowheads="1"/>
            </p:cNvSpPr>
            <p:nvPr/>
          </p:nvSpPr>
          <p:spPr bwMode="auto">
            <a:xfrm>
              <a:off x="2472" y="1518"/>
              <a:ext cx="437" cy="34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0" name="Rectangle 16"/>
            <p:cNvSpPr>
              <a:spLocks noChangeArrowheads="1"/>
            </p:cNvSpPr>
            <p:nvPr/>
          </p:nvSpPr>
          <p:spPr bwMode="auto">
            <a:xfrm>
              <a:off x="2909" y="2255"/>
              <a:ext cx="436" cy="34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648" name="Group 24"/>
          <p:cNvGrpSpPr>
            <a:grpSpLocks/>
          </p:cNvGrpSpPr>
          <p:nvPr/>
        </p:nvGrpSpPr>
        <p:grpSpPr bwMode="auto">
          <a:xfrm>
            <a:off x="3924300" y="4708525"/>
            <a:ext cx="1317625" cy="688975"/>
            <a:chOff x="2472" y="2966"/>
            <a:chExt cx="830" cy="434"/>
          </a:xfrm>
        </p:grpSpPr>
        <p:grpSp>
          <p:nvGrpSpPr>
            <p:cNvPr id="26646" name="Group 22"/>
            <p:cNvGrpSpPr>
              <a:grpSpLocks/>
            </p:cNvGrpSpPr>
            <p:nvPr/>
          </p:nvGrpSpPr>
          <p:grpSpPr bwMode="auto">
            <a:xfrm>
              <a:off x="2472" y="2966"/>
              <a:ext cx="830" cy="434"/>
              <a:chOff x="2472" y="2966"/>
              <a:chExt cx="830" cy="434"/>
            </a:xfrm>
          </p:grpSpPr>
          <p:sp>
            <p:nvSpPr>
              <p:cNvPr id="26642" name="Oval 18"/>
              <p:cNvSpPr>
                <a:spLocks noChangeArrowheads="1"/>
              </p:cNvSpPr>
              <p:nvPr/>
            </p:nvSpPr>
            <p:spPr bwMode="auto">
              <a:xfrm>
                <a:off x="2480" y="2966"/>
                <a:ext cx="814" cy="97"/>
              </a:xfrm>
              <a:prstGeom prst="ellipse">
                <a:avLst/>
              </a:prstGeom>
              <a:noFill/>
              <a:ln w="254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43" name="Oval 19"/>
              <p:cNvSpPr>
                <a:spLocks noChangeArrowheads="1"/>
              </p:cNvSpPr>
              <p:nvPr/>
            </p:nvSpPr>
            <p:spPr bwMode="auto">
              <a:xfrm>
                <a:off x="2480" y="3303"/>
                <a:ext cx="814" cy="97"/>
              </a:xfrm>
              <a:prstGeom prst="ellipse">
                <a:avLst/>
              </a:prstGeom>
              <a:noFill/>
              <a:ln w="254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44" name="Line 20"/>
              <p:cNvSpPr>
                <a:spLocks noChangeShapeType="1"/>
              </p:cNvSpPr>
              <p:nvPr/>
            </p:nvSpPr>
            <p:spPr bwMode="auto">
              <a:xfrm>
                <a:off x="2472" y="3023"/>
                <a:ext cx="0" cy="321"/>
              </a:xfrm>
              <a:prstGeom prst="line">
                <a:avLst/>
              </a:prstGeom>
              <a:noFill/>
              <a:ln w="254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45" name="Line 21"/>
              <p:cNvSpPr>
                <a:spLocks noChangeShapeType="1"/>
              </p:cNvSpPr>
              <p:nvPr/>
            </p:nvSpPr>
            <p:spPr bwMode="auto">
              <a:xfrm>
                <a:off x="3302" y="3023"/>
                <a:ext cx="0" cy="321"/>
              </a:xfrm>
              <a:prstGeom prst="line">
                <a:avLst/>
              </a:prstGeom>
              <a:noFill/>
              <a:ln w="254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6647" name="Rectangle 23"/>
            <p:cNvSpPr>
              <a:spLocks noChangeArrowheads="1"/>
            </p:cNvSpPr>
            <p:nvPr/>
          </p:nvSpPr>
          <p:spPr bwMode="auto">
            <a:xfrm>
              <a:off x="2668" y="3030"/>
              <a:ext cx="407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r>
                <a:rPr lang="en-US">
                  <a:latin typeface="Book Antiqua" pitchFamily="18" charset="0"/>
                </a:rPr>
                <a:t>DB</a:t>
              </a:r>
            </a:p>
          </p:txBody>
        </p:sp>
      </p:grpSp>
      <p:sp>
        <p:nvSpPr>
          <p:cNvPr id="26649" name="Line 25"/>
          <p:cNvSpPr>
            <a:spLocks noChangeShapeType="1"/>
          </p:cNvSpPr>
          <p:nvPr/>
        </p:nvSpPr>
        <p:spPr bwMode="auto">
          <a:xfrm>
            <a:off x="1503363" y="4481513"/>
            <a:ext cx="2968625" cy="0"/>
          </a:xfrm>
          <a:prstGeom prst="line">
            <a:avLst/>
          </a:prstGeom>
          <a:noFill/>
          <a:ln w="12700">
            <a:solidFill>
              <a:srgbClr val="B760F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50" name="Rectangle 26"/>
          <p:cNvSpPr>
            <a:spLocks noChangeArrowheads="1"/>
          </p:cNvSpPr>
          <p:nvPr/>
        </p:nvSpPr>
        <p:spPr bwMode="auto">
          <a:xfrm>
            <a:off x="1093788" y="4098925"/>
            <a:ext cx="1968500" cy="37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>
                <a:solidFill>
                  <a:srgbClr val="B760F9"/>
                </a:solidFill>
                <a:latin typeface="Book Antiqua" pitchFamily="18" charset="0"/>
              </a:rPr>
              <a:t>MAIN MEMORY</a:t>
            </a:r>
          </a:p>
        </p:txBody>
      </p:sp>
      <p:sp>
        <p:nvSpPr>
          <p:cNvPr id="26651" name="Rectangle 27"/>
          <p:cNvSpPr>
            <a:spLocks noChangeArrowheads="1"/>
          </p:cNvSpPr>
          <p:nvPr/>
        </p:nvSpPr>
        <p:spPr bwMode="auto">
          <a:xfrm>
            <a:off x="1095375" y="4597400"/>
            <a:ext cx="735013" cy="37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>
                <a:solidFill>
                  <a:srgbClr val="B760F9"/>
                </a:solidFill>
                <a:latin typeface="Book Antiqua" pitchFamily="18" charset="0"/>
              </a:rPr>
              <a:t>DISK</a:t>
            </a:r>
          </a:p>
        </p:txBody>
      </p:sp>
      <p:sp>
        <p:nvSpPr>
          <p:cNvPr id="26652" name="Freeform 28"/>
          <p:cNvSpPr>
            <a:spLocks/>
          </p:cNvSpPr>
          <p:nvPr/>
        </p:nvSpPr>
        <p:spPr bwMode="auto">
          <a:xfrm>
            <a:off x="1462088" y="2584450"/>
            <a:ext cx="1041400" cy="301625"/>
          </a:xfrm>
          <a:custGeom>
            <a:avLst/>
            <a:gdLst>
              <a:gd name="T0" fmla="*/ 0 w 656"/>
              <a:gd name="T1" fmla="*/ 189 h 190"/>
              <a:gd name="T2" fmla="*/ 3 w 656"/>
              <a:gd name="T3" fmla="*/ 155 h 190"/>
              <a:gd name="T4" fmla="*/ 16 w 656"/>
              <a:gd name="T5" fmla="*/ 135 h 190"/>
              <a:gd name="T6" fmla="*/ 23 w 656"/>
              <a:gd name="T7" fmla="*/ 114 h 190"/>
              <a:gd name="T8" fmla="*/ 50 w 656"/>
              <a:gd name="T9" fmla="*/ 81 h 190"/>
              <a:gd name="T10" fmla="*/ 71 w 656"/>
              <a:gd name="T11" fmla="*/ 54 h 190"/>
              <a:gd name="T12" fmla="*/ 98 w 656"/>
              <a:gd name="T13" fmla="*/ 33 h 190"/>
              <a:gd name="T14" fmla="*/ 126 w 656"/>
              <a:gd name="T15" fmla="*/ 6 h 190"/>
              <a:gd name="T16" fmla="*/ 146 w 656"/>
              <a:gd name="T17" fmla="*/ 0 h 190"/>
              <a:gd name="T18" fmla="*/ 166 w 656"/>
              <a:gd name="T19" fmla="*/ 0 h 190"/>
              <a:gd name="T20" fmla="*/ 186 w 656"/>
              <a:gd name="T21" fmla="*/ 6 h 190"/>
              <a:gd name="T22" fmla="*/ 207 w 656"/>
              <a:gd name="T23" fmla="*/ 20 h 190"/>
              <a:gd name="T24" fmla="*/ 227 w 656"/>
              <a:gd name="T25" fmla="*/ 33 h 190"/>
              <a:gd name="T26" fmla="*/ 248 w 656"/>
              <a:gd name="T27" fmla="*/ 54 h 190"/>
              <a:gd name="T28" fmla="*/ 268 w 656"/>
              <a:gd name="T29" fmla="*/ 68 h 190"/>
              <a:gd name="T30" fmla="*/ 289 w 656"/>
              <a:gd name="T31" fmla="*/ 87 h 190"/>
              <a:gd name="T32" fmla="*/ 317 w 656"/>
              <a:gd name="T33" fmla="*/ 101 h 190"/>
              <a:gd name="T34" fmla="*/ 344 w 656"/>
              <a:gd name="T35" fmla="*/ 114 h 190"/>
              <a:gd name="T36" fmla="*/ 364 w 656"/>
              <a:gd name="T37" fmla="*/ 114 h 190"/>
              <a:gd name="T38" fmla="*/ 391 w 656"/>
              <a:gd name="T39" fmla="*/ 114 h 190"/>
              <a:gd name="T40" fmla="*/ 412 w 656"/>
              <a:gd name="T41" fmla="*/ 114 h 190"/>
              <a:gd name="T42" fmla="*/ 439 w 656"/>
              <a:gd name="T43" fmla="*/ 114 h 190"/>
              <a:gd name="T44" fmla="*/ 467 w 656"/>
              <a:gd name="T45" fmla="*/ 114 h 190"/>
              <a:gd name="T46" fmla="*/ 494 w 656"/>
              <a:gd name="T47" fmla="*/ 108 h 190"/>
              <a:gd name="T48" fmla="*/ 514 w 656"/>
              <a:gd name="T49" fmla="*/ 101 h 190"/>
              <a:gd name="T50" fmla="*/ 549 w 656"/>
              <a:gd name="T51" fmla="*/ 95 h 190"/>
              <a:gd name="T52" fmla="*/ 576 w 656"/>
              <a:gd name="T53" fmla="*/ 81 h 190"/>
              <a:gd name="T54" fmla="*/ 596 w 656"/>
              <a:gd name="T55" fmla="*/ 68 h 190"/>
              <a:gd name="T56" fmla="*/ 617 w 656"/>
              <a:gd name="T57" fmla="*/ 54 h 190"/>
              <a:gd name="T58" fmla="*/ 637 w 656"/>
              <a:gd name="T59" fmla="*/ 41 h 190"/>
              <a:gd name="T60" fmla="*/ 655 w 656"/>
              <a:gd name="T61" fmla="*/ 16 h 1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656" h="190">
                <a:moveTo>
                  <a:pt x="0" y="189"/>
                </a:moveTo>
                <a:lnTo>
                  <a:pt x="3" y="155"/>
                </a:lnTo>
                <a:lnTo>
                  <a:pt x="16" y="135"/>
                </a:lnTo>
                <a:lnTo>
                  <a:pt x="23" y="114"/>
                </a:lnTo>
                <a:lnTo>
                  <a:pt x="50" y="81"/>
                </a:lnTo>
                <a:lnTo>
                  <a:pt x="71" y="54"/>
                </a:lnTo>
                <a:lnTo>
                  <a:pt x="98" y="33"/>
                </a:lnTo>
                <a:lnTo>
                  <a:pt x="126" y="6"/>
                </a:lnTo>
                <a:lnTo>
                  <a:pt x="146" y="0"/>
                </a:lnTo>
                <a:lnTo>
                  <a:pt x="166" y="0"/>
                </a:lnTo>
                <a:lnTo>
                  <a:pt x="186" y="6"/>
                </a:lnTo>
                <a:lnTo>
                  <a:pt x="207" y="20"/>
                </a:lnTo>
                <a:lnTo>
                  <a:pt x="227" y="33"/>
                </a:lnTo>
                <a:lnTo>
                  <a:pt x="248" y="54"/>
                </a:lnTo>
                <a:lnTo>
                  <a:pt x="268" y="68"/>
                </a:lnTo>
                <a:lnTo>
                  <a:pt x="289" y="87"/>
                </a:lnTo>
                <a:lnTo>
                  <a:pt x="317" y="101"/>
                </a:lnTo>
                <a:lnTo>
                  <a:pt x="344" y="114"/>
                </a:lnTo>
                <a:lnTo>
                  <a:pt x="364" y="114"/>
                </a:lnTo>
                <a:lnTo>
                  <a:pt x="391" y="114"/>
                </a:lnTo>
                <a:lnTo>
                  <a:pt x="412" y="114"/>
                </a:lnTo>
                <a:lnTo>
                  <a:pt x="439" y="114"/>
                </a:lnTo>
                <a:lnTo>
                  <a:pt x="467" y="114"/>
                </a:lnTo>
                <a:lnTo>
                  <a:pt x="494" y="108"/>
                </a:lnTo>
                <a:lnTo>
                  <a:pt x="514" y="101"/>
                </a:lnTo>
                <a:lnTo>
                  <a:pt x="549" y="95"/>
                </a:lnTo>
                <a:lnTo>
                  <a:pt x="576" y="81"/>
                </a:lnTo>
                <a:lnTo>
                  <a:pt x="596" y="68"/>
                </a:lnTo>
                <a:lnTo>
                  <a:pt x="617" y="54"/>
                </a:lnTo>
                <a:lnTo>
                  <a:pt x="637" y="41"/>
                </a:lnTo>
                <a:lnTo>
                  <a:pt x="655" y="16"/>
                </a:lnTo>
              </a:path>
            </a:pathLst>
          </a:custGeom>
          <a:noFill/>
          <a:ln w="12700" cap="rnd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3" name="Rectangle 29"/>
          <p:cNvSpPr>
            <a:spLocks noChangeArrowheads="1"/>
          </p:cNvSpPr>
          <p:nvPr/>
        </p:nvSpPr>
        <p:spPr bwMode="auto">
          <a:xfrm>
            <a:off x="1190625" y="2855913"/>
            <a:ext cx="1169988" cy="376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>
                <a:latin typeface="Book Antiqua" pitchFamily="18" charset="0"/>
              </a:rPr>
              <a:t>disk page</a:t>
            </a:r>
          </a:p>
        </p:txBody>
      </p:sp>
      <p:sp>
        <p:nvSpPr>
          <p:cNvPr id="26654" name="Freeform 30"/>
          <p:cNvSpPr>
            <a:spLocks/>
          </p:cNvSpPr>
          <p:nvPr/>
        </p:nvSpPr>
        <p:spPr bwMode="auto">
          <a:xfrm>
            <a:off x="1704975" y="3281363"/>
            <a:ext cx="1039813" cy="300037"/>
          </a:xfrm>
          <a:custGeom>
            <a:avLst/>
            <a:gdLst>
              <a:gd name="T0" fmla="*/ 0 w 655"/>
              <a:gd name="T1" fmla="*/ 188 h 189"/>
              <a:gd name="T2" fmla="*/ 3 w 655"/>
              <a:gd name="T3" fmla="*/ 154 h 189"/>
              <a:gd name="T4" fmla="*/ 16 w 655"/>
              <a:gd name="T5" fmla="*/ 134 h 189"/>
              <a:gd name="T6" fmla="*/ 23 w 655"/>
              <a:gd name="T7" fmla="*/ 114 h 189"/>
              <a:gd name="T8" fmla="*/ 50 w 655"/>
              <a:gd name="T9" fmla="*/ 81 h 189"/>
              <a:gd name="T10" fmla="*/ 71 w 655"/>
              <a:gd name="T11" fmla="*/ 54 h 189"/>
              <a:gd name="T12" fmla="*/ 98 w 655"/>
              <a:gd name="T13" fmla="*/ 33 h 189"/>
              <a:gd name="T14" fmla="*/ 125 w 655"/>
              <a:gd name="T15" fmla="*/ 6 h 189"/>
              <a:gd name="T16" fmla="*/ 145 w 655"/>
              <a:gd name="T17" fmla="*/ 0 h 189"/>
              <a:gd name="T18" fmla="*/ 166 w 655"/>
              <a:gd name="T19" fmla="*/ 0 h 189"/>
              <a:gd name="T20" fmla="*/ 186 w 655"/>
              <a:gd name="T21" fmla="*/ 6 h 189"/>
              <a:gd name="T22" fmla="*/ 207 w 655"/>
              <a:gd name="T23" fmla="*/ 20 h 189"/>
              <a:gd name="T24" fmla="*/ 227 w 655"/>
              <a:gd name="T25" fmla="*/ 33 h 189"/>
              <a:gd name="T26" fmla="*/ 248 w 655"/>
              <a:gd name="T27" fmla="*/ 54 h 189"/>
              <a:gd name="T28" fmla="*/ 268 w 655"/>
              <a:gd name="T29" fmla="*/ 67 h 189"/>
              <a:gd name="T30" fmla="*/ 289 w 655"/>
              <a:gd name="T31" fmla="*/ 87 h 189"/>
              <a:gd name="T32" fmla="*/ 316 w 655"/>
              <a:gd name="T33" fmla="*/ 100 h 189"/>
              <a:gd name="T34" fmla="*/ 343 w 655"/>
              <a:gd name="T35" fmla="*/ 114 h 189"/>
              <a:gd name="T36" fmla="*/ 363 w 655"/>
              <a:gd name="T37" fmla="*/ 114 h 189"/>
              <a:gd name="T38" fmla="*/ 391 w 655"/>
              <a:gd name="T39" fmla="*/ 114 h 189"/>
              <a:gd name="T40" fmla="*/ 411 w 655"/>
              <a:gd name="T41" fmla="*/ 114 h 189"/>
              <a:gd name="T42" fmla="*/ 439 w 655"/>
              <a:gd name="T43" fmla="*/ 114 h 189"/>
              <a:gd name="T44" fmla="*/ 466 w 655"/>
              <a:gd name="T45" fmla="*/ 114 h 189"/>
              <a:gd name="T46" fmla="*/ 493 w 655"/>
              <a:gd name="T47" fmla="*/ 107 h 189"/>
              <a:gd name="T48" fmla="*/ 513 w 655"/>
              <a:gd name="T49" fmla="*/ 100 h 189"/>
              <a:gd name="T50" fmla="*/ 548 w 655"/>
              <a:gd name="T51" fmla="*/ 94 h 189"/>
              <a:gd name="T52" fmla="*/ 575 w 655"/>
              <a:gd name="T53" fmla="*/ 81 h 189"/>
              <a:gd name="T54" fmla="*/ 595 w 655"/>
              <a:gd name="T55" fmla="*/ 67 h 189"/>
              <a:gd name="T56" fmla="*/ 616 w 655"/>
              <a:gd name="T57" fmla="*/ 54 h 189"/>
              <a:gd name="T58" fmla="*/ 636 w 655"/>
              <a:gd name="T59" fmla="*/ 40 h 189"/>
              <a:gd name="T60" fmla="*/ 654 w 655"/>
              <a:gd name="T61" fmla="*/ 16 h 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655" h="189">
                <a:moveTo>
                  <a:pt x="0" y="188"/>
                </a:moveTo>
                <a:lnTo>
                  <a:pt x="3" y="154"/>
                </a:lnTo>
                <a:lnTo>
                  <a:pt x="16" y="134"/>
                </a:lnTo>
                <a:lnTo>
                  <a:pt x="23" y="114"/>
                </a:lnTo>
                <a:lnTo>
                  <a:pt x="50" y="81"/>
                </a:lnTo>
                <a:lnTo>
                  <a:pt x="71" y="54"/>
                </a:lnTo>
                <a:lnTo>
                  <a:pt x="98" y="33"/>
                </a:lnTo>
                <a:lnTo>
                  <a:pt x="125" y="6"/>
                </a:lnTo>
                <a:lnTo>
                  <a:pt x="145" y="0"/>
                </a:lnTo>
                <a:lnTo>
                  <a:pt x="166" y="0"/>
                </a:lnTo>
                <a:lnTo>
                  <a:pt x="186" y="6"/>
                </a:lnTo>
                <a:lnTo>
                  <a:pt x="207" y="20"/>
                </a:lnTo>
                <a:lnTo>
                  <a:pt x="227" y="33"/>
                </a:lnTo>
                <a:lnTo>
                  <a:pt x="248" y="54"/>
                </a:lnTo>
                <a:lnTo>
                  <a:pt x="268" y="67"/>
                </a:lnTo>
                <a:lnTo>
                  <a:pt x="289" y="87"/>
                </a:lnTo>
                <a:lnTo>
                  <a:pt x="316" y="100"/>
                </a:lnTo>
                <a:lnTo>
                  <a:pt x="343" y="114"/>
                </a:lnTo>
                <a:lnTo>
                  <a:pt x="363" y="114"/>
                </a:lnTo>
                <a:lnTo>
                  <a:pt x="391" y="114"/>
                </a:lnTo>
                <a:lnTo>
                  <a:pt x="411" y="114"/>
                </a:lnTo>
                <a:lnTo>
                  <a:pt x="439" y="114"/>
                </a:lnTo>
                <a:lnTo>
                  <a:pt x="466" y="114"/>
                </a:lnTo>
                <a:lnTo>
                  <a:pt x="493" y="107"/>
                </a:lnTo>
                <a:lnTo>
                  <a:pt x="513" y="100"/>
                </a:lnTo>
                <a:lnTo>
                  <a:pt x="548" y="94"/>
                </a:lnTo>
                <a:lnTo>
                  <a:pt x="575" y="81"/>
                </a:lnTo>
                <a:lnTo>
                  <a:pt x="595" y="67"/>
                </a:lnTo>
                <a:lnTo>
                  <a:pt x="616" y="54"/>
                </a:lnTo>
                <a:lnTo>
                  <a:pt x="636" y="40"/>
                </a:lnTo>
                <a:lnTo>
                  <a:pt x="654" y="16"/>
                </a:lnTo>
              </a:path>
            </a:pathLst>
          </a:custGeom>
          <a:noFill/>
          <a:ln w="12700" cap="rnd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5" name="Rectangle 31"/>
          <p:cNvSpPr>
            <a:spLocks noChangeArrowheads="1"/>
          </p:cNvSpPr>
          <p:nvPr/>
        </p:nvSpPr>
        <p:spPr bwMode="auto">
          <a:xfrm>
            <a:off x="1260475" y="3549650"/>
            <a:ext cx="1228725" cy="37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>
                <a:latin typeface="Book Antiqua" pitchFamily="18" charset="0"/>
              </a:rPr>
              <a:t>free frame</a:t>
            </a:r>
          </a:p>
        </p:txBody>
      </p:sp>
      <p:sp>
        <p:nvSpPr>
          <p:cNvPr id="26656" name="Line 32"/>
          <p:cNvSpPr>
            <a:spLocks noChangeShapeType="1"/>
          </p:cNvSpPr>
          <p:nvPr/>
        </p:nvSpPr>
        <p:spPr bwMode="auto">
          <a:xfrm>
            <a:off x="4618038" y="1804988"/>
            <a:ext cx="0" cy="523875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57" name="Rectangle 33"/>
          <p:cNvSpPr>
            <a:spLocks noChangeArrowheads="1"/>
          </p:cNvSpPr>
          <p:nvPr/>
        </p:nvSpPr>
        <p:spPr bwMode="auto">
          <a:xfrm>
            <a:off x="2335213" y="1347788"/>
            <a:ext cx="4841875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solidFill>
                  <a:schemeClr val="folHlink"/>
                </a:solidFill>
                <a:latin typeface="Book Antiqua" pitchFamily="18" charset="0"/>
              </a:rPr>
              <a:t>Page Requests from Higher Levels</a:t>
            </a:r>
          </a:p>
        </p:txBody>
      </p:sp>
      <p:sp>
        <p:nvSpPr>
          <p:cNvPr id="26658" name="Rectangle 34"/>
          <p:cNvSpPr>
            <a:spLocks noChangeArrowheads="1"/>
          </p:cNvSpPr>
          <p:nvPr/>
        </p:nvSpPr>
        <p:spPr bwMode="auto">
          <a:xfrm>
            <a:off x="2438400" y="2106613"/>
            <a:ext cx="1751013" cy="376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>
                <a:latin typeface="Book Antiqua" pitchFamily="18" charset="0"/>
              </a:rPr>
              <a:t>BUFFER POOL</a:t>
            </a:r>
          </a:p>
        </p:txBody>
      </p:sp>
      <p:sp>
        <p:nvSpPr>
          <p:cNvPr id="26659" name="Freeform 35"/>
          <p:cNvSpPr>
            <a:spLocks/>
          </p:cNvSpPr>
          <p:nvPr/>
        </p:nvSpPr>
        <p:spPr bwMode="auto">
          <a:xfrm>
            <a:off x="4770438" y="4419600"/>
            <a:ext cx="1022350" cy="153988"/>
          </a:xfrm>
          <a:custGeom>
            <a:avLst/>
            <a:gdLst>
              <a:gd name="T0" fmla="*/ 643 w 644"/>
              <a:gd name="T1" fmla="*/ 96 h 97"/>
              <a:gd name="T2" fmla="*/ 640 w 644"/>
              <a:gd name="T3" fmla="*/ 79 h 97"/>
              <a:gd name="T4" fmla="*/ 627 w 644"/>
              <a:gd name="T5" fmla="*/ 69 h 97"/>
              <a:gd name="T6" fmla="*/ 621 w 644"/>
              <a:gd name="T7" fmla="*/ 58 h 97"/>
              <a:gd name="T8" fmla="*/ 594 w 644"/>
              <a:gd name="T9" fmla="*/ 41 h 97"/>
              <a:gd name="T10" fmla="*/ 573 w 644"/>
              <a:gd name="T11" fmla="*/ 27 h 97"/>
              <a:gd name="T12" fmla="*/ 547 w 644"/>
              <a:gd name="T13" fmla="*/ 17 h 97"/>
              <a:gd name="T14" fmla="*/ 520 w 644"/>
              <a:gd name="T15" fmla="*/ 3 h 97"/>
              <a:gd name="T16" fmla="*/ 500 w 644"/>
              <a:gd name="T17" fmla="*/ 0 h 97"/>
              <a:gd name="T18" fmla="*/ 480 w 644"/>
              <a:gd name="T19" fmla="*/ 0 h 97"/>
              <a:gd name="T20" fmla="*/ 460 w 644"/>
              <a:gd name="T21" fmla="*/ 3 h 97"/>
              <a:gd name="T22" fmla="*/ 439 w 644"/>
              <a:gd name="T23" fmla="*/ 10 h 97"/>
              <a:gd name="T24" fmla="*/ 420 w 644"/>
              <a:gd name="T25" fmla="*/ 17 h 97"/>
              <a:gd name="T26" fmla="*/ 399 w 644"/>
              <a:gd name="T27" fmla="*/ 27 h 97"/>
              <a:gd name="T28" fmla="*/ 380 w 644"/>
              <a:gd name="T29" fmla="*/ 34 h 97"/>
              <a:gd name="T30" fmla="*/ 359 w 644"/>
              <a:gd name="T31" fmla="*/ 44 h 97"/>
              <a:gd name="T32" fmla="*/ 332 w 644"/>
              <a:gd name="T33" fmla="*/ 51 h 97"/>
              <a:gd name="T34" fmla="*/ 305 w 644"/>
              <a:gd name="T35" fmla="*/ 58 h 97"/>
              <a:gd name="T36" fmla="*/ 286 w 644"/>
              <a:gd name="T37" fmla="*/ 58 h 97"/>
              <a:gd name="T38" fmla="*/ 259 w 644"/>
              <a:gd name="T39" fmla="*/ 58 h 97"/>
              <a:gd name="T40" fmla="*/ 238 w 644"/>
              <a:gd name="T41" fmla="*/ 58 h 97"/>
              <a:gd name="T42" fmla="*/ 212 w 644"/>
              <a:gd name="T43" fmla="*/ 58 h 97"/>
              <a:gd name="T44" fmla="*/ 185 w 644"/>
              <a:gd name="T45" fmla="*/ 58 h 97"/>
              <a:gd name="T46" fmla="*/ 158 w 644"/>
              <a:gd name="T47" fmla="*/ 55 h 97"/>
              <a:gd name="T48" fmla="*/ 138 w 644"/>
              <a:gd name="T49" fmla="*/ 51 h 97"/>
              <a:gd name="T50" fmla="*/ 104 w 644"/>
              <a:gd name="T51" fmla="*/ 48 h 97"/>
              <a:gd name="T52" fmla="*/ 78 w 644"/>
              <a:gd name="T53" fmla="*/ 41 h 97"/>
              <a:gd name="T54" fmla="*/ 58 w 644"/>
              <a:gd name="T55" fmla="*/ 34 h 97"/>
              <a:gd name="T56" fmla="*/ 38 w 644"/>
              <a:gd name="T57" fmla="*/ 27 h 97"/>
              <a:gd name="T58" fmla="*/ 18 w 644"/>
              <a:gd name="T59" fmla="*/ 21 h 97"/>
              <a:gd name="T60" fmla="*/ 0 w 644"/>
              <a:gd name="T61" fmla="*/ 8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644" h="97">
                <a:moveTo>
                  <a:pt x="643" y="96"/>
                </a:moveTo>
                <a:lnTo>
                  <a:pt x="640" y="79"/>
                </a:lnTo>
                <a:lnTo>
                  <a:pt x="627" y="69"/>
                </a:lnTo>
                <a:lnTo>
                  <a:pt x="621" y="58"/>
                </a:lnTo>
                <a:lnTo>
                  <a:pt x="594" y="41"/>
                </a:lnTo>
                <a:lnTo>
                  <a:pt x="573" y="27"/>
                </a:lnTo>
                <a:lnTo>
                  <a:pt x="547" y="17"/>
                </a:lnTo>
                <a:lnTo>
                  <a:pt x="520" y="3"/>
                </a:lnTo>
                <a:lnTo>
                  <a:pt x="500" y="0"/>
                </a:lnTo>
                <a:lnTo>
                  <a:pt x="480" y="0"/>
                </a:lnTo>
                <a:lnTo>
                  <a:pt x="460" y="3"/>
                </a:lnTo>
                <a:lnTo>
                  <a:pt x="439" y="10"/>
                </a:lnTo>
                <a:lnTo>
                  <a:pt x="420" y="17"/>
                </a:lnTo>
                <a:lnTo>
                  <a:pt x="399" y="27"/>
                </a:lnTo>
                <a:lnTo>
                  <a:pt x="380" y="34"/>
                </a:lnTo>
                <a:lnTo>
                  <a:pt x="359" y="44"/>
                </a:lnTo>
                <a:lnTo>
                  <a:pt x="332" y="51"/>
                </a:lnTo>
                <a:lnTo>
                  <a:pt x="305" y="58"/>
                </a:lnTo>
                <a:lnTo>
                  <a:pt x="286" y="58"/>
                </a:lnTo>
                <a:lnTo>
                  <a:pt x="259" y="58"/>
                </a:lnTo>
                <a:lnTo>
                  <a:pt x="238" y="58"/>
                </a:lnTo>
                <a:lnTo>
                  <a:pt x="212" y="58"/>
                </a:lnTo>
                <a:lnTo>
                  <a:pt x="185" y="58"/>
                </a:lnTo>
                <a:lnTo>
                  <a:pt x="158" y="55"/>
                </a:lnTo>
                <a:lnTo>
                  <a:pt x="138" y="51"/>
                </a:lnTo>
                <a:lnTo>
                  <a:pt x="104" y="48"/>
                </a:lnTo>
                <a:lnTo>
                  <a:pt x="78" y="41"/>
                </a:lnTo>
                <a:lnTo>
                  <a:pt x="58" y="34"/>
                </a:lnTo>
                <a:lnTo>
                  <a:pt x="38" y="27"/>
                </a:lnTo>
                <a:lnTo>
                  <a:pt x="18" y="21"/>
                </a:lnTo>
                <a:lnTo>
                  <a:pt x="0" y="8"/>
                </a:lnTo>
              </a:path>
            </a:pathLst>
          </a:custGeom>
          <a:noFill/>
          <a:ln w="12700" cap="rnd" cmpd="sng">
            <a:solidFill>
              <a:schemeClr val="folHlink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0" name="Rectangle 36"/>
          <p:cNvSpPr>
            <a:spLocks noChangeArrowheads="1"/>
          </p:cNvSpPr>
          <p:nvPr/>
        </p:nvSpPr>
        <p:spPr bwMode="auto">
          <a:xfrm>
            <a:off x="5489575" y="4652963"/>
            <a:ext cx="2617788" cy="65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>
                <a:solidFill>
                  <a:schemeClr val="folHlink"/>
                </a:solidFill>
                <a:latin typeface="Book Antiqua" pitchFamily="18" charset="0"/>
              </a:rPr>
              <a:t>choice of frame dictated</a:t>
            </a:r>
          </a:p>
          <a:p>
            <a:r>
              <a:rPr lang="en-US" sz="1800">
                <a:solidFill>
                  <a:schemeClr val="folHlink"/>
                </a:solidFill>
                <a:latin typeface="Book Antiqua" pitchFamily="18" charset="0"/>
              </a:rPr>
              <a:t>by </a:t>
            </a:r>
            <a:r>
              <a:rPr lang="en-US" sz="1800" b="1">
                <a:solidFill>
                  <a:schemeClr val="folHlink"/>
                </a:solidFill>
                <a:latin typeface="Book Antiqua" pitchFamily="18" charset="0"/>
              </a:rPr>
              <a:t>replacement policy</a:t>
            </a:r>
          </a:p>
        </p:txBody>
      </p:sp>
      <p:sp>
        <p:nvSpPr>
          <p:cNvPr id="26661" name="Line 37"/>
          <p:cNvSpPr>
            <a:spLocks noChangeShapeType="1"/>
          </p:cNvSpPr>
          <p:nvPr/>
        </p:nvSpPr>
        <p:spPr bwMode="auto">
          <a:xfrm>
            <a:off x="4618038" y="4167188"/>
            <a:ext cx="0" cy="523875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308993"/>
      </p:ext>
    </p:extLst>
  </p:cSld>
  <p:clrMapOvr>
    <a:masterClrMapping/>
  </p:clrMapOvr>
  <p:transition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</a:t>
            </a:r>
            <a:r>
              <a:rPr lang="en-US" smtClean="0"/>
              <a:t>structure types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Heap (random order) files</a:t>
            </a:r>
          </a:p>
          <a:p>
            <a:pPr lvl="1"/>
            <a:r>
              <a:rPr lang="en-US" dirty="0" smtClean="0"/>
              <a:t>Suitable </a:t>
            </a:r>
            <a:r>
              <a:rPr lang="en-US" dirty="0"/>
              <a:t>when typical access is a file scan retrieving </a:t>
            </a:r>
            <a:r>
              <a:rPr lang="en-US" dirty="0" smtClean="0"/>
              <a:t>all records</a:t>
            </a:r>
            <a:r>
              <a:rPr lang="en-US" dirty="0"/>
              <a:t>.</a:t>
            </a:r>
          </a:p>
          <a:p>
            <a:r>
              <a:rPr lang="en-US" dirty="0" smtClean="0"/>
              <a:t>Sorted </a:t>
            </a:r>
            <a:r>
              <a:rPr lang="en-US" dirty="0"/>
              <a:t>Files</a:t>
            </a:r>
          </a:p>
          <a:p>
            <a:pPr lvl="1"/>
            <a:r>
              <a:rPr lang="en-US" dirty="0" smtClean="0"/>
              <a:t>Best </a:t>
            </a:r>
            <a:r>
              <a:rPr lang="en-US" dirty="0"/>
              <a:t>if records must be retrieved in some order, or only </a:t>
            </a:r>
            <a:r>
              <a:rPr lang="en-US" dirty="0" smtClean="0"/>
              <a:t>a `range</a:t>
            </a:r>
            <a:r>
              <a:rPr lang="en-US" dirty="0"/>
              <a:t>’ of records is needed.</a:t>
            </a:r>
          </a:p>
          <a:p>
            <a:r>
              <a:rPr lang="en-US" dirty="0" smtClean="0"/>
              <a:t>Indexes </a:t>
            </a:r>
            <a:r>
              <a:rPr lang="en-US" dirty="0"/>
              <a:t>= data structures to organize records </a:t>
            </a:r>
            <a:r>
              <a:rPr lang="en-US" dirty="0" smtClean="0"/>
              <a:t>via trees </a:t>
            </a:r>
            <a:r>
              <a:rPr lang="en-US" dirty="0"/>
              <a:t>or hashing.</a:t>
            </a:r>
          </a:p>
          <a:p>
            <a:pPr lvl="1"/>
            <a:r>
              <a:rPr lang="en-US" dirty="0" smtClean="0"/>
              <a:t>Like </a:t>
            </a:r>
            <a:r>
              <a:rPr lang="en-US" dirty="0"/>
              <a:t>sorted files, they speed up searches for a subset </a:t>
            </a:r>
            <a:r>
              <a:rPr lang="en-US" dirty="0" smtClean="0"/>
              <a:t>of records</a:t>
            </a:r>
            <a:r>
              <a:rPr lang="en-US" dirty="0"/>
              <a:t>, based on values in certain (“search key”) fields</a:t>
            </a:r>
          </a:p>
          <a:p>
            <a:pPr lvl="1"/>
            <a:r>
              <a:rPr lang="en-US" dirty="0" smtClean="0"/>
              <a:t>Updates </a:t>
            </a:r>
            <a:r>
              <a:rPr lang="en-US" dirty="0"/>
              <a:t>are much faster than in sorted files.</a:t>
            </a:r>
          </a:p>
        </p:txBody>
      </p:sp>
    </p:spTree>
    <p:extLst>
      <p:ext uri="{BB962C8B-B14F-4D97-AF65-F5344CB8AC3E}">
        <p14:creationId xmlns:p14="http://schemas.microsoft.com/office/powerpoint/2010/main" val="10297649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Record Formats:  Fixed Length</a:t>
            </a:r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62000" y="4724400"/>
            <a:ext cx="7315200" cy="1828800"/>
          </a:xfrm>
          <a:noFill/>
          <a:ln/>
        </p:spPr>
        <p:txBody>
          <a:bodyPr>
            <a:normAutofit fontScale="92500"/>
          </a:bodyPr>
          <a:lstStyle/>
          <a:p>
            <a:r>
              <a:rPr lang="en-US"/>
              <a:t>Information about field types same for all records in a file; stored in </a:t>
            </a:r>
            <a:r>
              <a:rPr lang="en-US" i="1">
                <a:solidFill>
                  <a:schemeClr val="accent2"/>
                </a:solidFill>
              </a:rPr>
              <a:t>system</a:t>
            </a:r>
            <a:r>
              <a:rPr lang="en-US">
                <a:solidFill>
                  <a:schemeClr val="accent2"/>
                </a:solidFill>
              </a:rPr>
              <a:t> </a:t>
            </a:r>
            <a:r>
              <a:rPr lang="en-US" i="1">
                <a:solidFill>
                  <a:schemeClr val="accent2"/>
                </a:solidFill>
              </a:rPr>
              <a:t>catalogs.</a:t>
            </a:r>
          </a:p>
          <a:p>
            <a:r>
              <a:rPr lang="en-US"/>
              <a:t>Finding </a:t>
            </a:r>
            <a:r>
              <a:rPr lang="en-US" i="1"/>
              <a:t>i’th </a:t>
            </a:r>
            <a:r>
              <a:rPr lang="en-US"/>
              <a:t>field requires scan of record.</a:t>
            </a:r>
          </a:p>
        </p:txBody>
      </p:sp>
      <p:grpSp>
        <p:nvGrpSpPr>
          <p:cNvPr id="36874" name="Group 10"/>
          <p:cNvGrpSpPr>
            <a:grpSpLocks/>
          </p:cNvGrpSpPr>
          <p:nvPr/>
        </p:nvGrpSpPr>
        <p:grpSpPr bwMode="auto">
          <a:xfrm>
            <a:off x="1835150" y="2520950"/>
            <a:ext cx="5245100" cy="749300"/>
            <a:chOff x="1156" y="1588"/>
            <a:chExt cx="3304" cy="472"/>
          </a:xfrm>
        </p:grpSpPr>
        <p:sp>
          <p:nvSpPr>
            <p:cNvPr id="36870" name="Rectangle 6"/>
            <p:cNvSpPr>
              <a:spLocks noChangeArrowheads="1"/>
            </p:cNvSpPr>
            <p:nvPr/>
          </p:nvSpPr>
          <p:spPr bwMode="auto">
            <a:xfrm>
              <a:off x="1156" y="1588"/>
              <a:ext cx="856" cy="472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1" name="Rectangle 7"/>
            <p:cNvSpPr>
              <a:spLocks noChangeArrowheads="1"/>
            </p:cNvSpPr>
            <p:nvPr/>
          </p:nvSpPr>
          <p:spPr bwMode="auto">
            <a:xfrm>
              <a:off x="2020" y="1588"/>
              <a:ext cx="856" cy="472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2" name="Rectangle 8"/>
            <p:cNvSpPr>
              <a:spLocks noChangeArrowheads="1"/>
            </p:cNvSpPr>
            <p:nvPr/>
          </p:nvSpPr>
          <p:spPr bwMode="auto">
            <a:xfrm>
              <a:off x="2884" y="1588"/>
              <a:ext cx="1096" cy="472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3" name="Rectangle 9"/>
            <p:cNvSpPr>
              <a:spLocks noChangeArrowheads="1"/>
            </p:cNvSpPr>
            <p:nvPr/>
          </p:nvSpPr>
          <p:spPr bwMode="auto">
            <a:xfrm>
              <a:off x="3988" y="1588"/>
              <a:ext cx="472" cy="472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6875" name="Line 11"/>
          <p:cNvSpPr>
            <a:spLocks noChangeShapeType="1"/>
          </p:cNvSpPr>
          <p:nvPr/>
        </p:nvSpPr>
        <p:spPr bwMode="auto">
          <a:xfrm flipH="1" flipV="1">
            <a:off x="1822450" y="3270250"/>
            <a:ext cx="165100" cy="5461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1425575" y="3857625"/>
            <a:ext cx="1847850" cy="37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>
                <a:solidFill>
                  <a:srgbClr val="CF0E30"/>
                </a:solidFill>
                <a:latin typeface="Book Antiqua" pitchFamily="18" charset="0"/>
              </a:rPr>
              <a:t>Base address (B)</a:t>
            </a:r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2263775" y="2646363"/>
            <a:ext cx="558800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L1</a:t>
            </a:r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1822450" y="2895600"/>
            <a:ext cx="4699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>
            <a:off x="2749550" y="2895600"/>
            <a:ext cx="4445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Rectangle 16"/>
          <p:cNvSpPr>
            <a:spLocks noChangeArrowheads="1"/>
          </p:cNvSpPr>
          <p:nvPr/>
        </p:nvSpPr>
        <p:spPr bwMode="auto">
          <a:xfrm>
            <a:off x="3559175" y="2646363"/>
            <a:ext cx="558800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L2</a:t>
            </a:r>
          </a:p>
        </p:txBody>
      </p:sp>
      <p:sp>
        <p:nvSpPr>
          <p:cNvPr id="36881" name="Rectangle 17"/>
          <p:cNvSpPr>
            <a:spLocks noChangeArrowheads="1"/>
          </p:cNvSpPr>
          <p:nvPr/>
        </p:nvSpPr>
        <p:spPr bwMode="auto">
          <a:xfrm>
            <a:off x="5083175" y="2646363"/>
            <a:ext cx="558800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L3</a:t>
            </a:r>
          </a:p>
        </p:txBody>
      </p:sp>
      <p:sp>
        <p:nvSpPr>
          <p:cNvPr id="36882" name="Rectangle 18"/>
          <p:cNvSpPr>
            <a:spLocks noChangeArrowheads="1"/>
          </p:cNvSpPr>
          <p:nvPr/>
        </p:nvSpPr>
        <p:spPr bwMode="auto">
          <a:xfrm>
            <a:off x="6378575" y="2646363"/>
            <a:ext cx="558800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L4</a:t>
            </a:r>
          </a:p>
        </p:txBody>
      </p:sp>
      <p:sp>
        <p:nvSpPr>
          <p:cNvPr id="36883" name="Rectangle 19"/>
          <p:cNvSpPr>
            <a:spLocks noChangeArrowheads="1"/>
          </p:cNvSpPr>
          <p:nvPr/>
        </p:nvSpPr>
        <p:spPr bwMode="auto">
          <a:xfrm>
            <a:off x="2339975" y="2036763"/>
            <a:ext cx="558800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F1</a:t>
            </a:r>
          </a:p>
        </p:txBody>
      </p:sp>
      <p:sp>
        <p:nvSpPr>
          <p:cNvPr id="36884" name="Rectangle 20"/>
          <p:cNvSpPr>
            <a:spLocks noChangeArrowheads="1"/>
          </p:cNvSpPr>
          <p:nvPr/>
        </p:nvSpPr>
        <p:spPr bwMode="auto">
          <a:xfrm>
            <a:off x="3559175" y="2036763"/>
            <a:ext cx="558800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F2</a:t>
            </a:r>
          </a:p>
        </p:txBody>
      </p:sp>
      <p:sp>
        <p:nvSpPr>
          <p:cNvPr id="36885" name="Rectangle 21"/>
          <p:cNvSpPr>
            <a:spLocks noChangeArrowheads="1"/>
          </p:cNvSpPr>
          <p:nvPr/>
        </p:nvSpPr>
        <p:spPr bwMode="auto">
          <a:xfrm>
            <a:off x="5083175" y="2036763"/>
            <a:ext cx="558800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F3</a:t>
            </a:r>
          </a:p>
        </p:txBody>
      </p:sp>
      <p:sp>
        <p:nvSpPr>
          <p:cNvPr id="36886" name="Rectangle 22"/>
          <p:cNvSpPr>
            <a:spLocks noChangeArrowheads="1"/>
          </p:cNvSpPr>
          <p:nvPr/>
        </p:nvSpPr>
        <p:spPr bwMode="auto">
          <a:xfrm>
            <a:off x="6378575" y="2036763"/>
            <a:ext cx="558800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solidFill>
                  <a:schemeClr val="tx2"/>
                </a:solidFill>
                <a:latin typeface="Courier New" pitchFamily="49" charset="0"/>
              </a:rPr>
              <a:t>F4</a:t>
            </a:r>
          </a:p>
        </p:txBody>
      </p:sp>
      <p:sp>
        <p:nvSpPr>
          <p:cNvPr id="36887" name="Line 23"/>
          <p:cNvSpPr>
            <a:spLocks noChangeShapeType="1"/>
          </p:cNvSpPr>
          <p:nvPr/>
        </p:nvSpPr>
        <p:spPr bwMode="auto">
          <a:xfrm flipH="1" flipV="1">
            <a:off x="4565650" y="3270250"/>
            <a:ext cx="165100" cy="5461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8" name="Rectangle 24"/>
          <p:cNvSpPr>
            <a:spLocks noChangeArrowheads="1"/>
          </p:cNvSpPr>
          <p:nvPr/>
        </p:nvSpPr>
        <p:spPr bwMode="auto">
          <a:xfrm>
            <a:off x="4016375" y="3857625"/>
            <a:ext cx="2220913" cy="37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>
                <a:solidFill>
                  <a:srgbClr val="CF0E30"/>
                </a:solidFill>
                <a:latin typeface="Book Antiqua" pitchFamily="18" charset="0"/>
              </a:rPr>
              <a:t>Address = B+L1+L2</a:t>
            </a:r>
          </a:p>
        </p:txBody>
      </p:sp>
    </p:spTree>
    <p:extLst>
      <p:ext uri="{BB962C8B-B14F-4D97-AF65-F5344CB8AC3E}">
        <p14:creationId xmlns:p14="http://schemas.microsoft.com/office/powerpoint/2010/main" val="3295277670"/>
      </p:ext>
    </p:extLst>
  </p:cSld>
  <p:clrMapOvr>
    <a:masterClrMapping/>
  </p:clrMapOvr>
  <p:transition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3600"/>
              <a:t>Page Formats: Fixed Length Records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14400" y="5181600"/>
            <a:ext cx="7696200" cy="1447800"/>
          </a:xfrm>
          <a:noFill/>
          <a:ln/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i="1" u="sng" dirty="0">
                <a:solidFill>
                  <a:schemeClr val="accent2"/>
                </a:solidFill>
              </a:rPr>
              <a:t>Record id </a:t>
            </a:r>
            <a:r>
              <a:rPr lang="en-US" i="1" dirty="0">
                <a:solidFill>
                  <a:schemeClr val="accent2"/>
                </a:solidFill>
              </a:rPr>
              <a:t>= &lt;page id, slot #&gt;</a:t>
            </a:r>
            <a:r>
              <a:rPr lang="en-US" i="1" dirty="0"/>
              <a:t>.  In first alternative, moving records for free space management changes rid; may not be acceptable.</a:t>
            </a:r>
          </a:p>
        </p:txBody>
      </p:sp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1377950" y="1758950"/>
            <a:ext cx="1739900" cy="2159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1377950" y="1987550"/>
            <a:ext cx="1739900" cy="2159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1377950" y="2216150"/>
            <a:ext cx="1739900" cy="2159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1377950" y="2444750"/>
            <a:ext cx="1739900" cy="5207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Rectangle 10"/>
          <p:cNvSpPr>
            <a:spLocks noChangeArrowheads="1"/>
          </p:cNvSpPr>
          <p:nvPr/>
        </p:nvSpPr>
        <p:spPr bwMode="auto">
          <a:xfrm>
            <a:off x="1377950" y="2978150"/>
            <a:ext cx="1739900" cy="2159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Rectangle 11"/>
          <p:cNvSpPr>
            <a:spLocks noChangeArrowheads="1"/>
          </p:cNvSpPr>
          <p:nvPr/>
        </p:nvSpPr>
        <p:spPr bwMode="auto">
          <a:xfrm>
            <a:off x="1377950" y="3206750"/>
            <a:ext cx="1739900" cy="5207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Rectangle 12"/>
          <p:cNvSpPr>
            <a:spLocks noChangeArrowheads="1"/>
          </p:cNvSpPr>
          <p:nvPr/>
        </p:nvSpPr>
        <p:spPr bwMode="auto">
          <a:xfrm>
            <a:off x="1377950" y="3740150"/>
            <a:ext cx="1739900" cy="5207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>
            <a:off x="2590800" y="3740150"/>
            <a:ext cx="0" cy="5207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Rectangle 14"/>
          <p:cNvSpPr>
            <a:spLocks noChangeArrowheads="1"/>
          </p:cNvSpPr>
          <p:nvPr/>
        </p:nvSpPr>
        <p:spPr bwMode="auto">
          <a:xfrm>
            <a:off x="5035550" y="1758950"/>
            <a:ext cx="1739900" cy="2159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5035550" y="1987550"/>
            <a:ext cx="1739900" cy="2159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Rectangle 16"/>
          <p:cNvSpPr>
            <a:spLocks noChangeArrowheads="1"/>
          </p:cNvSpPr>
          <p:nvPr/>
        </p:nvSpPr>
        <p:spPr bwMode="auto">
          <a:xfrm>
            <a:off x="5035550" y="2216150"/>
            <a:ext cx="1739900" cy="2159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5035550" y="2444750"/>
            <a:ext cx="1739900" cy="5207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Rectangle 18"/>
          <p:cNvSpPr>
            <a:spLocks noChangeArrowheads="1"/>
          </p:cNvSpPr>
          <p:nvPr/>
        </p:nvSpPr>
        <p:spPr bwMode="auto">
          <a:xfrm>
            <a:off x="5035550" y="2978150"/>
            <a:ext cx="1739900" cy="2159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9" name="Rectangle 19"/>
          <p:cNvSpPr>
            <a:spLocks noChangeArrowheads="1"/>
          </p:cNvSpPr>
          <p:nvPr/>
        </p:nvSpPr>
        <p:spPr bwMode="auto">
          <a:xfrm>
            <a:off x="5035550" y="3206750"/>
            <a:ext cx="1739900" cy="2921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0" name="Rectangle 20"/>
          <p:cNvSpPr>
            <a:spLocks noChangeArrowheads="1"/>
          </p:cNvSpPr>
          <p:nvPr/>
        </p:nvSpPr>
        <p:spPr bwMode="auto">
          <a:xfrm>
            <a:off x="5035550" y="3740150"/>
            <a:ext cx="1739900" cy="5207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1" name="Line 21"/>
          <p:cNvSpPr>
            <a:spLocks noChangeShapeType="1"/>
          </p:cNvSpPr>
          <p:nvPr/>
        </p:nvSpPr>
        <p:spPr bwMode="auto">
          <a:xfrm>
            <a:off x="6324600" y="3740150"/>
            <a:ext cx="0" cy="5207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2" name="Line 22"/>
          <p:cNvSpPr>
            <a:spLocks noChangeShapeType="1"/>
          </p:cNvSpPr>
          <p:nvPr/>
        </p:nvSpPr>
        <p:spPr bwMode="auto">
          <a:xfrm>
            <a:off x="6553200" y="3740150"/>
            <a:ext cx="0" cy="5207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3" name="Line 23"/>
          <p:cNvSpPr>
            <a:spLocks noChangeShapeType="1"/>
          </p:cNvSpPr>
          <p:nvPr/>
        </p:nvSpPr>
        <p:spPr bwMode="auto">
          <a:xfrm>
            <a:off x="6096000" y="3740150"/>
            <a:ext cx="0" cy="5207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4" name="Line 24"/>
          <p:cNvSpPr>
            <a:spLocks noChangeShapeType="1"/>
          </p:cNvSpPr>
          <p:nvPr/>
        </p:nvSpPr>
        <p:spPr bwMode="auto">
          <a:xfrm>
            <a:off x="5867400" y="3740150"/>
            <a:ext cx="0" cy="5207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5" name="Line 25"/>
          <p:cNvSpPr>
            <a:spLocks noChangeShapeType="1"/>
          </p:cNvSpPr>
          <p:nvPr/>
        </p:nvSpPr>
        <p:spPr bwMode="auto">
          <a:xfrm>
            <a:off x="5410200" y="3740150"/>
            <a:ext cx="0" cy="5207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6" name="Line 26"/>
          <p:cNvSpPr>
            <a:spLocks noChangeShapeType="1"/>
          </p:cNvSpPr>
          <p:nvPr/>
        </p:nvSpPr>
        <p:spPr bwMode="auto">
          <a:xfrm>
            <a:off x="5181600" y="3740150"/>
            <a:ext cx="0" cy="5207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7" name="Rectangle 27"/>
          <p:cNvSpPr>
            <a:spLocks noChangeArrowheads="1"/>
          </p:cNvSpPr>
          <p:nvPr/>
        </p:nvSpPr>
        <p:spPr bwMode="auto">
          <a:xfrm>
            <a:off x="282575" y="1724025"/>
            <a:ext cx="752475" cy="37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>
                <a:solidFill>
                  <a:schemeClr val="tx2"/>
                </a:solidFill>
                <a:latin typeface="Book Antiqua" pitchFamily="18" charset="0"/>
              </a:rPr>
              <a:t>Slot 1</a:t>
            </a:r>
          </a:p>
        </p:txBody>
      </p:sp>
      <p:sp>
        <p:nvSpPr>
          <p:cNvPr id="40988" name="Rectangle 28"/>
          <p:cNvSpPr>
            <a:spLocks noChangeArrowheads="1"/>
          </p:cNvSpPr>
          <p:nvPr/>
        </p:nvSpPr>
        <p:spPr bwMode="auto">
          <a:xfrm>
            <a:off x="282575" y="1952625"/>
            <a:ext cx="752475" cy="37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>
                <a:solidFill>
                  <a:schemeClr val="tx2"/>
                </a:solidFill>
                <a:latin typeface="Book Antiqua" pitchFamily="18" charset="0"/>
              </a:rPr>
              <a:t>Slot 2</a:t>
            </a:r>
          </a:p>
        </p:txBody>
      </p:sp>
      <p:sp>
        <p:nvSpPr>
          <p:cNvPr id="40989" name="Rectangle 29"/>
          <p:cNvSpPr>
            <a:spLocks noChangeArrowheads="1"/>
          </p:cNvSpPr>
          <p:nvPr/>
        </p:nvSpPr>
        <p:spPr bwMode="auto">
          <a:xfrm>
            <a:off x="282575" y="2943225"/>
            <a:ext cx="828675" cy="37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>
                <a:solidFill>
                  <a:schemeClr val="tx2"/>
                </a:solidFill>
                <a:latin typeface="Book Antiqua" pitchFamily="18" charset="0"/>
              </a:rPr>
              <a:t>Slot N</a:t>
            </a:r>
          </a:p>
        </p:txBody>
      </p:sp>
      <p:sp>
        <p:nvSpPr>
          <p:cNvPr id="40990" name="Rectangle 30"/>
          <p:cNvSpPr>
            <a:spLocks noChangeArrowheads="1"/>
          </p:cNvSpPr>
          <p:nvPr/>
        </p:nvSpPr>
        <p:spPr bwMode="auto">
          <a:xfrm>
            <a:off x="1958975" y="2371725"/>
            <a:ext cx="638175" cy="52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800" b="1">
                <a:solidFill>
                  <a:schemeClr val="tx2"/>
                </a:solidFill>
                <a:latin typeface="Book Antiqua" pitchFamily="18" charset="0"/>
              </a:rPr>
              <a:t>. . .</a:t>
            </a:r>
          </a:p>
        </p:txBody>
      </p:sp>
      <p:sp>
        <p:nvSpPr>
          <p:cNvPr id="40991" name="Rectangle 31"/>
          <p:cNvSpPr>
            <a:spLocks noChangeArrowheads="1"/>
          </p:cNvSpPr>
          <p:nvPr/>
        </p:nvSpPr>
        <p:spPr bwMode="auto">
          <a:xfrm>
            <a:off x="5540375" y="2371725"/>
            <a:ext cx="638175" cy="52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800" b="1">
                <a:solidFill>
                  <a:schemeClr val="tx2"/>
                </a:solidFill>
                <a:latin typeface="Book Antiqua" pitchFamily="18" charset="0"/>
              </a:rPr>
              <a:t>. . .</a:t>
            </a:r>
          </a:p>
        </p:txBody>
      </p:sp>
      <p:sp>
        <p:nvSpPr>
          <p:cNvPr id="40992" name="Rectangle 32"/>
          <p:cNvSpPr>
            <a:spLocks noChangeArrowheads="1"/>
          </p:cNvSpPr>
          <p:nvPr/>
        </p:nvSpPr>
        <p:spPr bwMode="auto">
          <a:xfrm>
            <a:off x="2644775" y="3857625"/>
            <a:ext cx="384175" cy="37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>
                <a:solidFill>
                  <a:schemeClr val="tx2"/>
                </a:solidFill>
                <a:latin typeface="Book Antiqua" pitchFamily="18" charset="0"/>
              </a:rPr>
              <a:t>N</a:t>
            </a:r>
          </a:p>
        </p:txBody>
      </p:sp>
      <p:sp>
        <p:nvSpPr>
          <p:cNvPr id="40993" name="Rectangle 33"/>
          <p:cNvSpPr>
            <a:spLocks noChangeArrowheads="1"/>
          </p:cNvSpPr>
          <p:nvPr/>
        </p:nvSpPr>
        <p:spPr bwMode="auto">
          <a:xfrm>
            <a:off x="6454775" y="3859213"/>
            <a:ext cx="409575" cy="376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>
                <a:solidFill>
                  <a:schemeClr val="tx2"/>
                </a:solidFill>
                <a:latin typeface="Book Antiqua" pitchFamily="18" charset="0"/>
              </a:rPr>
              <a:t>M</a:t>
            </a:r>
          </a:p>
        </p:txBody>
      </p:sp>
      <p:sp>
        <p:nvSpPr>
          <p:cNvPr id="40994" name="Rectangle 34"/>
          <p:cNvSpPr>
            <a:spLocks noChangeArrowheads="1"/>
          </p:cNvSpPr>
          <p:nvPr/>
        </p:nvSpPr>
        <p:spPr bwMode="auto">
          <a:xfrm>
            <a:off x="6302375" y="3859213"/>
            <a:ext cx="307975" cy="376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>
                <a:solidFill>
                  <a:schemeClr val="tx2"/>
                </a:solidFill>
                <a:latin typeface="Book Antiqua" pitchFamily="18" charset="0"/>
              </a:rPr>
              <a:t>1</a:t>
            </a:r>
          </a:p>
        </p:txBody>
      </p:sp>
      <p:sp>
        <p:nvSpPr>
          <p:cNvPr id="40995" name="Rectangle 35"/>
          <p:cNvSpPr>
            <a:spLocks noChangeArrowheads="1"/>
          </p:cNvSpPr>
          <p:nvPr/>
        </p:nvSpPr>
        <p:spPr bwMode="auto">
          <a:xfrm>
            <a:off x="5845175" y="3860800"/>
            <a:ext cx="307975" cy="37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>
                <a:solidFill>
                  <a:schemeClr val="tx2"/>
                </a:solidFill>
                <a:latin typeface="Book Antiqua" pitchFamily="18" charset="0"/>
              </a:rPr>
              <a:t>0</a:t>
            </a:r>
          </a:p>
        </p:txBody>
      </p:sp>
      <p:sp>
        <p:nvSpPr>
          <p:cNvPr id="40996" name="Rectangle 36"/>
          <p:cNvSpPr>
            <a:spLocks noChangeArrowheads="1"/>
          </p:cNvSpPr>
          <p:nvPr/>
        </p:nvSpPr>
        <p:spPr bwMode="auto">
          <a:xfrm>
            <a:off x="5387975" y="3857625"/>
            <a:ext cx="479425" cy="37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>
                <a:solidFill>
                  <a:schemeClr val="tx2"/>
                </a:solidFill>
                <a:latin typeface="Book Antiqua" pitchFamily="18" charset="0"/>
              </a:rPr>
              <a:t>. . .</a:t>
            </a:r>
          </a:p>
        </p:txBody>
      </p:sp>
      <p:sp>
        <p:nvSpPr>
          <p:cNvPr id="40997" name="Rectangle 37"/>
          <p:cNvSpPr>
            <a:spLocks noChangeArrowheads="1"/>
          </p:cNvSpPr>
          <p:nvPr/>
        </p:nvSpPr>
        <p:spPr bwMode="auto">
          <a:xfrm>
            <a:off x="5083175" y="4240213"/>
            <a:ext cx="1495425" cy="376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>
                <a:solidFill>
                  <a:schemeClr val="tx2"/>
                </a:solidFill>
                <a:latin typeface="Book Antiqua" pitchFamily="18" charset="0"/>
              </a:rPr>
              <a:t>M  ...    3  2  1</a:t>
            </a:r>
          </a:p>
        </p:txBody>
      </p:sp>
      <p:sp>
        <p:nvSpPr>
          <p:cNvPr id="40998" name="Rectangle 38"/>
          <p:cNvSpPr>
            <a:spLocks noChangeArrowheads="1"/>
          </p:cNvSpPr>
          <p:nvPr/>
        </p:nvSpPr>
        <p:spPr bwMode="auto">
          <a:xfrm>
            <a:off x="1577975" y="4543425"/>
            <a:ext cx="1154113" cy="37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>
                <a:solidFill>
                  <a:schemeClr val="tx2"/>
                </a:solidFill>
                <a:latin typeface="Book Antiqua" pitchFamily="18" charset="0"/>
              </a:rPr>
              <a:t>PACKED</a:t>
            </a:r>
          </a:p>
        </p:txBody>
      </p:sp>
      <p:sp>
        <p:nvSpPr>
          <p:cNvPr id="40999" name="Rectangle 39"/>
          <p:cNvSpPr>
            <a:spLocks noChangeArrowheads="1"/>
          </p:cNvSpPr>
          <p:nvPr/>
        </p:nvSpPr>
        <p:spPr bwMode="auto">
          <a:xfrm>
            <a:off x="4702175" y="4619625"/>
            <a:ext cx="2525713" cy="37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>
                <a:solidFill>
                  <a:schemeClr val="tx2"/>
                </a:solidFill>
                <a:latin typeface="Book Antiqua" pitchFamily="18" charset="0"/>
              </a:rPr>
              <a:t>UNPACKED, BITMAP</a:t>
            </a:r>
          </a:p>
        </p:txBody>
      </p:sp>
      <p:sp>
        <p:nvSpPr>
          <p:cNvPr id="41000" name="Rectangle 40"/>
          <p:cNvSpPr>
            <a:spLocks noChangeArrowheads="1"/>
          </p:cNvSpPr>
          <p:nvPr/>
        </p:nvSpPr>
        <p:spPr bwMode="auto">
          <a:xfrm>
            <a:off x="4168775" y="1724025"/>
            <a:ext cx="752475" cy="37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>
                <a:solidFill>
                  <a:schemeClr val="tx2"/>
                </a:solidFill>
                <a:latin typeface="Book Antiqua" pitchFamily="18" charset="0"/>
              </a:rPr>
              <a:t>Slot 1</a:t>
            </a:r>
          </a:p>
        </p:txBody>
      </p:sp>
      <p:sp>
        <p:nvSpPr>
          <p:cNvPr id="41001" name="Rectangle 41"/>
          <p:cNvSpPr>
            <a:spLocks noChangeArrowheads="1"/>
          </p:cNvSpPr>
          <p:nvPr/>
        </p:nvSpPr>
        <p:spPr bwMode="auto">
          <a:xfrm>
            <a:off x="4168775" y="1952625"/>
            <a:ext cx="752475" cy="37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>
                <a:solidFill>
                  <a:schemeClr val="tx2"/>
                </a:solidFill>
                <a:latin typeface="Book Antiqua" pitchFamily="18" charset="0"/>
              </a:rPr>
              <a:t>Slot 2</a:t>
            </a:r>
          </a:p>
        </p:txBody>
      </p:sp>
      <p:sp>
        <p:nvSpPr>
          <p:cNvPr id="41002" name="Rectangle 42"/>
          <p:cNvSpPr>
            <a:spLocks noChangeArrowheads="1"/>
          </p:cNvSpPr>
          <p:nvPr/>
        </p:nvSpPr>
        <p:spPr bwMode="auto">
          <a:xfrm>
            <a:off x="4168775" y="2943225"/>
            <a:ext cx="828675" cy="37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>
                <a:solidFill>
                  <a:schemeClr val="tx2"/>
                </a:solidFill>
                <a:latin typeface="Book Antiqua" pitchFamily="18" charset="0"/>
              </a:rPr>
              <a:t>Slot N</a:t>
            </a:r>
          </a:p>
        </p:txBody>
      </p:sp>
      <p:sp>
        <p:nvSpPr>
          <p:cNvPr id="41003" name="Rectangle 43"/>
          <p:cNvSpPr>
            <a:spLocks noChangeArrowheads="1"/>
          </p:cNvSpPr>
          <p:nvPr/>
        </p:nvSpPr>
        <p:spPr bwMode="auto">
          <a:xfrm>
            <a:off x="5035550" y="2216150"/>
            <a:ext cx="1739900" cy="2159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04" name="Rectangle 44"/>
          <p:cNvSpPr>
            <a:spLocks noChangeArrowheads="1"/>
          </p:cNvSpPr>
          <p:nvPr/>
        </p:nvSpPr>
        <p:spPr bwMode="auto">
          <a:xfrm>
            <a:off x="3332163" y="2333625"/>
            <a:ext cx="777875" cy="65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>
                <a:latin typeface="Book Antiqua" pitchFamily="18" charset="0"/>
              </a:rPr>
              <a:t>Free</a:t>
            </a:r>
          </a:p>
          <a:p>
            <a:r>
              <a:rPr lang="en-US" sz="1800">
                <a:latin typeface="Book Antiqua" pitchFamily="18" charset="0"/>
              </a:rPr>
              <a:t>Space</a:t>
            </a:r>
          </a:p>
        </p:txBody>
      </p:sp>
      <p:sp>
        <p:nvSpPr>
          <p:cNvPr id="41005" name="Freeform 45"/>
          <p:cNvSpPr>
            <a:spLocks/>
          </p:cNvSpPr>
          <p:nvPr/>
        </p:nvSpPr>
        <p:spPr bwMode="auto">
          <a:xfrm>
            <a:off x="3962400" y="2438400"/>
            <a:ext cx="1068388" cy="131763"/>
          </a:xfrm>
          <a:custGeom>
            <a:avLst/>
            <a:gdLst>
              <a:gd name="T0" fmla="*/ 0 w 673"/>
              <a:gd name="T1" fmla="*/ 48 h 83"/>
              <a:gd name="T2" fmla="*/ 59 w 673"/>
              <a:gd name="T3" fmla="*/ 20 h 83"/>
              <a:gd name="T4" fmla="*/ 96 w 673"/>
              <a:gd name="T5" fmla="*/ 7 h 83"/>
              <a:gd name="T6" fmla="*/ 134 w 673"/>
              <a:gd name="T7" fmla="*/ 7 h 83"/>
              <a:gd name="T8" fmla="*/ 171 w 673"/>
              <a:gd name="T9" fmla="*/ 20 h 83"/>
              <a:gd name="T10" fmla="*/ 209 w 673"/>
              <a:gd name="T11" fmla="*/ 45 h 83"/>
              <a:gd name="T12" fmla="*/ 246 w 673"/>
              <a:gd name="T13" fmla="*/ 57 h 83"/>
              <a:gd name="T14" fmla="*/ 296 w 673"/>
              <a:gd name="T15" fmla="*/ 82 h 83"/>
              <a:gd name="T16" fmla="*/ 334 w 673"/>
              <a:gd name="T17" fmla="*/ 82 h 83"/>
              <a:gd name="T18" fmla="*/ 371 w 673"/>
              <a:gd name="T19" fmla="*/ 82 h 83"/>
              <a:gd name="T20" fmla="*/ 397 w 673"/>
              <a:gd name="T21" fmla="*/ 82 h 83"/>
              <a:gd name="T22" fmla="*/ 434 w 673"/>
              <a:gd name="T23" fmla="*/ 82 h 83"/>
              <a:gd name="T24" fmla="*/ 472 w 673"/>
              <a:gd name="T25" fmla="*/ 82 h 83"/>
              <a:gd name="T26" fmla="*/ 522 w 673"/>
              <a:gd name="T27" fmla="*/ 70 h 83"/>
              <a:gd name="T28" fmla="*/ 559 w 673"/>
              <a:gd name="T29" fmla="*/ 70 h 83"/>
              <a:gd name="T30" fmla="*/ 597 w 673"/>
              <a:gd name="T31" fmla="*/ 57 h 83"/>
              <a:gd name="T32" fmla="*/ 634 w 673"/>
              <a:gd name="T33" fmla="*/ 32 h 83"/>
              <a:gd name="T34" fmla="*/ 672 w 673"/>
              <a:gd name="T35" fmla="*/ 7 h 83"/>
              <a:gd name="T36" fmla="*/ 672 w 673"/>
              <a:gd name="T37" fmla="*/ 0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73" h="83">
                <a:moveTo>
                  <a:pt x="0" y="48"/>
                </a:moveTo>
                <a:lnTo>
                  <a:pt x="59" y="20"/>
                </a:lnTo>
                <a:lnTo>
                  <a:pt x="96" y="7"/>
                </a:lnTo>
                <a:lnTo>
                  <a:pt x="134" y="7"/>
                </a:lnTo>
                <a:lnTo>
                  <a:pt x="171" y="20"/>
                </a:lnTo>
                <a:lnTo>
                  <a:pt x="209" y="45"/>
                </a:lnTo>
                <a:lnTo>
                  <a:pt x="246" y="57"/>
                </a:lnTo>
                <a:lnTo>
                  <a:pt x="296" y="82"/>
                </a:lnTo>
                <a:lnTo>
                  <a:pt x="334" y="82"/>
                </a:lnTo>
                <a:lnTo>
                  <a:pt x="371" y="82"/>
                </a:lnTo>
                <a:lnTo>
                  <a:pt x="397" y="82"/>
                </a:lnTo>
                <a:lnTo>
                  <a:pt x="434" y="82"/>
                </a:lnTo>
                <a:lnTo>
                  <a:pt x="472" y="82"/>
                </a:lnTo>
                <a:lnTo>
                  <a:pt x="522" y="70"/>
                </a:lnTo>
                <a:lnTo>
                  <a:pt x="559" y="70"/>
                </a:lnTo>
                <a:lnTo>
                  <a:pt x="597" y="57"/>
                </a:lnTo>
                <a:lnTo>
                  <a:pt x="634" y="32"/>
                </a:lnTo>
                <a:lnTo>
                  <a:pt x="672" y="7"/>
                </a:lnTo>
                <a:lnTo>
                  <a:pt x="672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06" name="Freeform 46"/>
          <p:cNvSpPr>
            <a:spLocks/>
          </p:cNvSpPr>
          <p:nvPr/>
        </p:nvSpPr>
        <p:spPr bwMode="auto">
          <a:xfrm>
            <a:off x="3886200" y="2895600"/>
            <a:ext cx="1144588" cy="458788"/>
          </a:xfrm>
          <a:custGeom>
            <a:avLst/>
            <a:gdLst>
              <a:gd name="T0" fmla="*/ 0 w 721"/>
              <a:gd name="T1" fmla="*/ 0 h 289"/>
              <a:gd name="T2" fmla="*/ 7 w 721"/>
              <a:gd name="T3" fmla="*/ 38 h 289"/>
              <a:gd name="T4" fmla="*/ 19 w 721"/>
              <a:gd name="T5" fmla="*/ 62 h 289"/>
              <a:gd name="T6" fmla="*/ 44 w 721"/>
              <a:gd name="T7" fmla="*/ 88 h 289"/>
              <a:gd name="T8" fmla="*/ 57 w 721"/>
              <a:gd name="T9" fmla="*/ 112 h 289"/>
              <a:gd name="T10" fmla="*/ 69 w 721"/>
              <a:gd name="T11" fmla="*/ 137 h 289"/>
              <a:gd name="T12" fmla="*/ 82 w 721"/>
              <a:gd name="T13" fmla="*/ 162 h 289"/>
              <a:gd name="T14" fmla="*/ 107 w 721"/>
              <a:gd name="T15" fmla="*/ 187 h 289"/>
              <a:gd name="T16" fmla="*/ 144 w 721"/>
              <a:gd name="T17" fmla="*/ 212 h 289"/>
              <a:gd name="T18" fmla="*/ 182 w 721"/>
              <a:gd name="T19" fmla="*/ 220 h 289"/>
              <a:gd name="T20" fmla="*/ 219 w 721"/>
              <a:gd name="T21" fmla="*/ 237 h 289"/>
              <a:gd name="T22" fmla="*/ 257 w 721"/>
              <a:gd name="T23" fmla="*/ 246 h 289"/>
              <a:gd name="T24" fmla="*/ 294 w 721"/>
              <a:gd name="T25" fmla="*/ 246 h 289"/>
              <a:gd name="T26" fmla="*/ 332 w 721"/>
              <a:gd name="T27" fmla="*/ 254 h 289"/>
              <a:gd name="T28" fmla="*/ 369 w 721"/>
              <a:gd name="T29" fmla="*/ 254 h 289"/>
              <a:gd name="T30" fmla="*/ 407 w 721"/>
              <a:gd name="T31" fmla="*/ 254 h 289"/>
              <a:gd name="T32" fmla="*/ 445 w 721"/>
              <a:gd name="T33" fmla="*/ 254 h 289"/>
              <a:gd name="T34" fmla="*/ 482 w 721"/>
              <a:gd name="T35" fmla="*/ 254 h 289"/>
              <a:gd name="T36" fmla="*/ 520 w 721"/>
              <a:gd name="T37" fmla="*/ 262 h 289"/>
              <a:gd name="T38" fmla="*/ 557 w 721"/>
              <a:gd name="T39" fmla="*/ 262 h 289"/>
              <a:gd name="T40" fmla="*/ 595 w 721"/>
              <a:gd name="T41" fmla="*/ 270 h 289"/>
              <a:gd name="T42" fmla="*/ 632 w 721"/>
              <a:gd name="T43" fmla="*/ 279 h 289"/>
              <a:gd name="T44" fmla="*/ 670 w 721"/>
              <a:gd name="T45" fmla="*/ 279 h 289"/>
              <a:gd name="T46" fmla="*/ 707 w 721"/>
              <a:gd name="T47" fmla="*/ 279 h 289"/>
              <a:gd name="T48" fmla="*/ 720 w 721"/>
              <a:gd name="T49" fmla="*/ 288 h 2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721" h="289">
                <a:moveTo>
                  <a:pt x="0" y="0"/>
                </a:moveTo>
                <a:lnTo>
                  <a:pt x="7" y="38"/>
                </a:lnTo>
                <a:lnTo>
                  <a:pt x="19" y="62"/>
                </a:lnTo>
                <a:lnTo>
                  <a:pt x="44" y="88"/>
                </a:lnTo>
                <a:lnTo>
                  <a:pt x="57" y="112"/>
                </a:lnTo>
                <a:lnTo>
                  <a:pt x="69" y="137"/>
                </a:lnTo>
                <a:lnTo>
                  <a:pt x="82" y="162"/>
                </a:lnTo>
                <a:lnTo>
                  <a:pt x="107" y="187"/>
                </a:lnTo>
                <a:lnTo>
                  <a:pt x="144" y="212"/>
                </a:lnTo>
                <a:lnTo>
                  <a:pt x="182" y="220"/>
                </a:lnTo>
                <a:lnTo>
                  <a:pt x="219" y="237"/>
                </a:lnTo>
                <a:lnTo>
                  <a:pt x="257" y="246"/>
                </a:lnTo>
                <a:lnTo>
                  <a:pt x="294" y="246"/>
                </a:lnTo>
                <a:lnTo>
                  <a:pt x="332" y="254"/>
                </a:lnTo>
                <a:lnTo>
                  <a:pt x="369" y="254"/>
                </a:lnTo>
                <a:lnTo>
                  <a:pt x="407" y="254"/>
                </a:lnTo>
                <a:lnTo>
                  <a:pt x="445" y="254"/>
                </a:lnTo>
                <a:lnTo>
                  <a:pt x="482" y="254"/>
                </a:lnTo>
                <a:lnTo>
                  <a:pt x="520" y="262"/>
                </a:lnTo>
                <a:lnTo>
                  <a:pt x="557" y="262"/>
                </a:lnTo>
                <a:lnTo>
                  <a:pt x="595" y="270"/>
                </a:lnTo>
                <a:lnTo>
                  <a:pt x="632" y="279"/>
                </a:lnTo>
                <a:lnTo>
                  <a:pt x="670" y="279"/>
                </a:lnTo>
                <a:lnTo>
                  <a:pt x="707" y="279"/>
                </a:lnTo>
                <a:lnTo>
                  <a:pt x="720" y="288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07" name="Freeform 47"/>
          <p:cNvSpPr>
            <a:spLocks/>
          </p:cNvSpPr>
          <p:nvPr/>
        </p:nvSpPr>
        <p:spPr bwMode="auto">
          <a:xfrm>
            <a:off x="3124200" y="2971800"/>
            <a:ext cx="458788" cy="471488"/>
          </a:xfrm>
          <a:custGeom>
            <a:avLst/>
            <a:gdLst>
              <a:gd name="T0" fmla="*/ 288 w 289"/>
              <a:gd name="T1" fmla="*/ 0 h 297"/>
              <a:gd name="T2" fmla="*/ 262 w 289"/>
              <a:gd name="T3" fmla="*/ 71 h 297"/>
              <a:gd name="T4" fmla="*/ 249 w 289"/>
              <a:gd name="T5" fmla="*/ 108 h 297"/>
              <a:gd name="T6" fmla="*/ 237 w 289"/>
              <a:gd name="T7" fmla="*/ 146 h 297"/>
              <a:gd name="T8" fmla="*/ 224 w 289"/>
              <a:gd name="T9" fmla="*/ 183 h 297"/>
              <a:gd name="T10" fmla="*/ 199 w 289"/>
              <a:gd name="T11" fmla="*/ 221 h 297"/>
              <a:gd name="T12" fmla="*/ 162 w 289"/>
              <a:gd name="T13" fmla="*/ 246 h 297"/>
              <a:gd name="T14" fmla="*/ 124 w 289"/>
              <a:gd name="T15" fmla="*/ 271 h 297"/>
              <a:gd name="T16" fmla="*/ 87 w 289"/>
              <a:gd name="T17" fmla="*/ 283 h 297"/>
              <a:gd name="T18" fmla="*/ 49 w 289"/>
              <a:gd name="T19" fmla="*/ 296 h 297"/>
              <a:gd name="T20" fmla="*/ 12 w 289"/>
              <a:gd name="T21" fmla="*/ 296 h 297"/>
              <a:gd name="T22" fmla="*/ 0 w 289"/>
              <a:gd name="T23" fmla="*/ 288 h 2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89" h="297">
                <a:moveTo>
                  <a:pt x="288" y="0"/>
                </a:moveTo>
                <a:lnTo>
                  <a:pt x="262" y="71"/>
                </a:lnTo>
                <a:lnTo>
                  <a:pt x="249" y="108"/>
                </a:lnTo>
                <a:lnTo>
                  <a:pt x="237" y="146"/>
                </a:lnTo>
                <a:lnTo>
                  <a:pt x="224" y="183"/>
                </a:lnTo>
                <a:lnTo>
                  <a:pt x="199" y="221"/>
                </a:lnTo>
                <a:lnTo>
                  <a:pt x="162" y="246"/>
                </a:lnTo>
                <a:lnTo>
                  <a:pt x="124" y="271"/>
                </a:lnTo>
                <a:lnTo>
                  <a:pt x="87" y="283"/>
                </a:lnTo>
                <a:lnTo>
                  <a:pt x="49" y="296"/>
                </a:lnTo>
                <a:lnTo>
                  <a:pt x="12" y="296"/>
                </a:lnTo>
                <a:lnTo>
                  <a:pt x="0" y="288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08" name="Rectangle 48"/>
          <p:cNvSpPr>
            <a:spLocks noChangeArrowheads="1"/>
          </p:cNvSpPr>
          <p:nvPr/>
        </p:nvSpPr>
        <p:spPr bwMode="auto">
          <a:xfrm>
            <a:off x="5035550" y="3511550"/>
            <a:ext cx="1739900" cy="2159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09" name="Rectangle 49"/>
          <p:cNvSpPr>
            <a:spLocks noChangeArrowheads="1"/>
          </p:cNvSpPr>
          <p:nvPr/>
        </p:nvSpPr>
        <p:spPr bwMode="auto">
          <a:xfrm>
            <a:off x="4168775" y="3476625"/>
            <a:ext cx="854075" cy="37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>
                <a:solidFill>
                  <a:schemeClr val="tx2"/>
                </a:solidFill>
                <a:latin typeface="Book Antiqua" pitchFamily="18" charset="0"/>
              </a:rPr>
              <a:t>Slot M</a:t>
            </a:r>
          </a:p>
        </p:txBody>
      </p:sp>
      <p:sp>
        <p:nvSpPr>
          <p:cNvPr id="41010" name="Rectangle 50"/>
          <p:cNvSpPr>
            <a:spLocks noChangeArrowheads="1"/>
          </p:cNvSpPr>
          <p:nvPr/>
        </p:nvSpPr>
        <p:spPr bwMode="auto">
          <a:xfrm>
            <a:off x="6073775" y="3859213"/>
            <a:ext cx="307975" cy="376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>
                <a:solidFill>
                  <a:schemeClr val="tx2"/>
                </a:solidFill>
                <a:latin typeface="Book Antiqua" pitchFamily="18" charset="0"/>
              </a:rPr>
              <a:t>1</a:t>
            </a:r>
          </a:p>
        </p:txBody>
      </p:sp>
      <p:sp>
        <p:nvSpPr>
          <p:cNvPr id="41011" name="Rectangle 51"/>
          <p:cNvSpPr>
            <a:spLocks noChangeArrowheads="1"/>
          </p:cNvSpPr>
          <p:nvPr/>
        </p:nvSpPr>
        <p:spPr bwMode="auto">
          <a:xfrm>
            <a:off x="5159375" y="3859213"/>
            <a:ext cx="307975" cy="376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>
                <a:solidFill>
                  <a:schemeClr val="tx2"/>
                </a:solidFill>
                <a:latin typeface="Book Antiqua" pitchFamily="18" charset="0"/>
              </a:rPr>
              <a:t>1</a:t>
            </a:r>
          </a:p>
        </p:txBody>
      </p:sp>
      <p:sp>
        <p:nvSpPr>
          <p:cNvPr id="41012" name="Rectangle 52"/>
          <p:cNvSpPr>
            <a:spLocks noChangeArrowheads="1"/>
          </p:cNvSpPr>
          <p:nvPr/>
        </p:nvSpPr>
        <p:spPr bwMode="auto">
          <a:xfrm>
            <a:off x="3027363" y="4314825"/>
            <a:ext cx="1206500" cy="65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>
                <a:solidFill>
                  <a:srgbClr val="0000FF"/>
                </a:solidFill>
                <a:latin typeface="Book Antiqua" pitchFamily="18" charset="0"/>
              </a:rPr>
              <a:t>number </a:t>
            </a:r>
          </a:p>
          <a:p>
            <a:r>
              <a:rPr lang="en-US" sz="1800">
                <a:solidFill>
                  <a:srgbClr val="0000FF"/>
                </a:solidFill>
                <a:latin typeface="Book Antiqua" pitchFamily="18" charset="0"/>
              </a:rPr>
              <a:t>of records</a:t>
            </a:r>
          </a:p>
        </p:txBody>
      </p:sp>
      <p:sp>
        <p:nvSpPr>
          <p:cNvPr id="41013" name="Freeform 53"/>
          <p:cNvSpPr>
            <a:spLocks/>
          </p:cNvSpPr>
          <p:nvPr/>
        </p:nvSpPr>
        <p:spPr bwMode="auto">
          <a:xfrm>
            <a:off x="2971800" y="3962400"/>
            <a:ext cx="396875" cy="458788"/>
          </a:xfrm>
          <a:custGeom>
            <a:avLst/>
            <a:gdLst>
              <a:gd name="T0" fmla="*/ 240 w 250"/>
              <a:gd name="T1" fmla="*/ 288 h 289"/>
              <a:gd name="T2" fmla="*/ 249 w 250"/>
              <a:gd name="T3" fmla="*/ 234 h 289"/>
              <a:gd name="T4" fmla="*/ 249 w 250"/>
              <a:gd name="T5" fmla="*/ 197 h 289"/>
              <a:gd name="T6" fmla="*/ 249 w 250"/>
              <a:gd name="T7" fmla="*/ 147 h 289"/>
              <a:gd name="T8" fmla="*/ 237 w 250"/>
              <a:gd name="T9" fmla="*/ 109 h 289"/>
              <a:gd name="T10" fmla="*/ 199 w 250"/>
              <a:gd name="T11" fmla="*/ 84 h 289"/>
              <a:gd name="T12" fmla="*/ 162 w 250"/>
              <a:gd name="T13" fmla="*/ 59 h 289"/>
              <a:gd name="T14" fmla="*/ 124 w 250"/>
              <a:gd name="T15" fmla="*/ 47 h 289"/>
              <a:gd name="T16" fmla="*/ 87 w 250"/>
              <a:gd name="T17" fmla="*/ 34 h 289"/>
              <a:gd name="T18" fmla="*/ 49 w 250"/>
              <a:gd name="T19" fmla="*/ 34 h 289"/>
              <a:gd name="T20" fmla="*/ 12 w 250"/>
              <a:gd name="T21" fmla="*/ 34 h 289"/>
              <a:gd name="T22" fmla="*/ 0 w 250"/>
              <a:gd name="T23" fmla="*/ 0 h 2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50" h="289">
                <a:moveTo>
                  <a:pt x="240" y="288"/>
                </a:moveTo>
                <a:lnTo>
                  <a:pt x="249" y="234"/>
                </a:lnTo>
                <a:lnTo>
                  <a:pt x="249" y="197"/>
                </a:lnTo>
                <a:lnTo>
                  <a:pt x="249" y="147"/>
                </a:lnTo>
                <a:lnTo>
                  <a:pt x="237" y="109"/>
                </a:lnTo>
                <a:lnTo>
                  <a:pt x="199" y="84"/>
                </a:lnTo>
                <a:lnTo>
                  <a:pt x="162" y="59"/>
                </a:lnTo>
                <a:lnTo>
                  <a:pt x="124" y="47"/>
                </a:lnTo>
                <a:lnTo>
                  <a:pt x="87" y="34"/>
                </a:lnTo>
                <a:lnTo>
                  <a:pt x="49" y="34"/>
                </a:lnTo>
                <a:lnTo>
                  <a:pt x="12" y="34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4" name="Rectangle 54"/>
          <p:cNvSpPr>
            <a:spLocks noChangeArrowheads="1"/>
          </p:cNvSpPr>
          <p:nvPr/>
        </p:nvSpPr>
        <p:spPr bwMode="auto">
          <a:xfrm>
            <a:off x="7370763" y="4314825"/>
            <a:ext cx="993775" cy="65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>
                <a:solidFill>
                  <a:srgbClr val="0000FF"/>
                </a:solidFill>
                <a:latin typeface="Book Antiqua" pitchFamily="18" charset="0"/>
              </a:rPr>
              <a:t>number</a:t>
            </a:r>
          </a:p>
          <a:p>
            <a:r>
              <a:rPr lang="en-US" sz="1800">
                <a:solidFill>
                  <a:srgbClr val="0000FF"/>
                </a:solidFill>
                <a:latin typeface="Book Antiqua" pitchFamily="18" charset="0"/>
              </a:rPr>
              <a:t>of slots</a:t>
            </a:r>
          </a:p>
        </p:txBody>
      </p:sp>
      <p:sp>
        <p:nvSpPr>
          <p:cNvPr id="41015" name="Freeform 55"/>
          <p:cNvSpPr>
            <a:spLocks/>
          </p:cNvSpPr>
          <p:nvPr/>
        </p:nvSpPr>
        <p:spPr bwMode="auto">
          <a:xfrm>
            <a:off x="6781800" y="4038600"/>
            <a:ext cx="687388" cy="382588"/>
          </a:xfrm>
          <a:custGeom>
            <a:avLst/>
            <a:gdLst>
              <a:gd name="T0" fmla="*/ 432 w 433"/>
              <a:gd name="T1" fmla="*/ 240 h 241"/>
              <a:gd name="T2" fmla="*/ 409 w 433"/>
              <a:gd name="T3" fmla="*/ 186 h 241"/>
              <a:gd name="T4" fmla="*/ 371 w 433"/>
              <a:gd name="T5" fmla="*/ 149 h 241"/>
              <a:gd name="T6" fmla="*/ 333 w 433"/>
              <a:gd name="T7" fmla="*/ 111 h 241"/>
              <a:gd name="T8" fmla="*/ 296 w 433"/>
              <a:gd name="T9" fmla="*/ 86 h 241"/>
              <a:gd name="T10" fmla="*/ 258 w 433"/>
              <a:gd name="T11" fmla="*/ 61 h 241"/>
              <a:gd name="T12" fmla="*/ 221 w 433"/>
              <a:gd name="T13" fmla="*/ 49 h 241"/>
              <a:gd name="T14" fmla="*/ 183 w 433"/>
              <a:gd name="T15" fmla="*/ 36 h 241"/>
              <a:gd name="T16" fmla="*/ 146 w 433"/>
              <a:gd name="T17" fmla="*/ 24 h 241"/>
              <a:gd name="T18" fmla="*/ 108 w 433"/>
              <a:gd name="T19" fmla="*/ 24 h 241"/>
              <a:gd name="T20" fmla="*/ 71 w 433"/>
              <a:gd name="T21" fmla="*/ 11 h 241"/>
              <a:gd name="T22" fmla="*/ 33 w 433"/>
              <a:gd name="T23" fmla="*/ 11 h 241"/>
              <a:gd name="T24" fmla="*/ 0 w 433"/>
              <a:gd name="T25" fmla="*/ 0 h 2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33" h="241">
                <a:moveTo>
                  <a:pt x="432" y="240"/>
                </a:moveTo>
                <a:lnTo>
                  <a:pt x="409" y="186"/>
                </a:lnTo>
                <a:lnTo>
                  <a:pt x="371" y="149"/>
                </a:lnTo>
                <a:lnTo>
                  <a:pt x="333" y="111"/>
                </a:lnTo>
                <a:lnTo>
                  <a:pt x="296" y="86"/>
                </a:lnTo>
                <a:lnTo>
                  <a:pt x="258" y="61"/>
                </a:lnTo>
                <a:lnTo>
                  <a:pt x="221" y="49"/>
                </a:lnTo>
                <a:lnTo>
                  <a:pt x="183" y="36"/>
                </a:lnTo>
                <a:lnTo>
                  <a:pt x="146" y="24"/>
                </a:lnTo>
                <a:lnTo>
                  <a:pt x="108" y="24"/>
                </a:lnTo>
                <a:lnTo>
                  <a:pt x="71" y="11"/>
                </a:lnTo>
                <a:lnTo>
                  <a:pt x="33" y="11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249887"/>
      </p:ext>
    </p:extLst>
  </p:cSld>
  <p:clrMapOvr>
    <a:masterClrMapping/>
  </p:clrMapOvr>
  <p:transition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index on a file speeds up selections on the search key fields for the index</a:t>
            </a:r>
          </a:p>
          <a:p>
            <a:pPr lvl="1"/>
            <a:r>
              <a:rPr lang="en-US" dirty="0" smtClean="0"/>
              <a:t>Any subset of the fields of a relation can be the search key for an index on the relation</a:t>
            </a:r>
          </a:p>
          <a:p>
            <a:pPr lvl="1"/>
            <a:r>
              <a:rPr lang="en-US" dirty="0" smtClean="0"/>
              <a:t>Search key is not the same as a key in the DB </a:t>
            </a:r>
          </a:p>
          <a:p>
            <a:r>
              <a:rPr lang="en-US" dirty="0" smtClean="0"/>
              <a:t>An index contains a collection of data entries, and supports efficient retrieval of all data entries k* with a given key value 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3180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data entry k*?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options depending on what level</a:t>
            </a:r>
          </a:p>
          <a:p>
            <a:pPr lvl="1"/>
            <a:r>
              <a:rPr lang="en-US" dirty="0" smtClean="0"/>
              <a:t>Data record with key value K (actual tuple in the table)</a:t>
            </a:r>
          </a:p>
          <a:p>
            <a:pPr lvl="1"/>
            <a:r>
              <a:rPr lang="en-US" dirty="0" smtClean="0"/>
              <a:t>&lt;k, rid of a data record with search key value k&gt;</a:t>
            </a:r>
          </a:p>
          <a:p>
            <a:pPr lvl="2"/>
            <a:r>
              <a:rPr lang="en-US" dirty="0" smtClean="0"/>
              <a:t>So not the record itself the </a:t>
            </a:r>
            <a:r>
              <a:rPr lang="en-US" dirty="0" err="1" smtClean="0"/>
              <a:t>recordid</a:t>
            </a:r>
            <a:r>
              <a:rPr lang="en-US" dirty="0" smtClean="0"/>
              <a:t> (where to get the record</a:t>
            </a:r>
          </a:p>
          <a:p>
            <a:pPr lvl="1"/>
            <a:r>
              <a:rPr lang="en-US" dirty="0" smtClean="0"/>
              <a:t>&lt;k, list of rids of data records with a search key k&gt;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4559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1 – actual data record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Actual data record stored in index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Index structure is a file organization for data </a:t>
            </a:r>
            <a:r>
              <a:rPr lang="en-US" dirty="0" smtClean="0"/>
              <a:t>records (instead </a:t>
            </a:r>
            <a:r>
              <a:rPr lang="en-US" dirty="0"/>
              <a:t>of a Heap file or sorted file).</a:t>
            </a:r>
          </a:p>
          <a:p>
            <a:r>
              <a:rPr lang="en-US" dirty="0" smtClean="0"/>
              <a:t>At </a:t>
            </a:r>
            <a:r>
              <a:rPr lang="en-US" dirty="0"/>
              <a:t>most one index on a given collection of </a:t>
            </a:r>
            <a:r>
              <a:rPr lang="en-US" dirty="0" smtClean="0"/>
              <a:t>data records </a:t>
            </a:r>
            <a:r>
              <a:rPr lang="en-US" dirty="0"/>
              <a:t>can use Alternative 1.</a:t>
            </a:r>
          </a:p>
          <a:p>
            <a:pPr lvl="1"/>
            <a:r>
              <a:rPr lang="en-US" dirty="0" smtClean="0"/>
              <a:t>Otherwise</a:t>
            </a:r>
            <a:r>
              <a:rPr lang="en-US" dirty="0"/>
              <a:t>, data records are duplicated, leading </a:t>
            </a:r>
            <a:r>
              <a:rPr lang="en-US" dirty="0" smtClean="0"/>
              <a:t>to redundant </a:t>
            </a:r>
            <a:r>
              <a:rPr lang="en-US" dirty="0"/>
              <a:t>storage and potential inconsistency.</a:t>
            </a:r>
          </a:p>
          <a:p>
            <a:r>
              <a:rPr lang="en-US" dirty="0" smtClean="0"/>
              <a:t>If </a:t>
            </a:r>
            <a:r>
              <a:rPr lang="en-US" dirty="0"/>
              <a:t>data records are very large, # of pages </a:t>
            </a:r>
            <a:r>
              <a:rPr lang="en-US" dirty="0" smtClean="0"/>
              <a:t>containing data </a:t>
            </a:r>
            <a:r>
              <a:rPr lang="en-US" dirty="0"/>
              <a:t>entries is high. Implies size of </a:t>
            </a:r>
            <a:r>
              <a:rPr lang="en-US" dirty="0" smtClean="0"/>
              <a:t>auxiliary information </a:t>
            </a:r>
            <a:r>
              <a:rPr lang="en-US" dirty="0"/>
              <a:t>in the index is also large, typically.</a:t>
            </a:r>
          </a:p>
        </p:txBody>
      </p:sp>
    </p:spTree>
    <p:extLst>
      <p:ext uri="{BB962C8B-B14F-4D97-AF65-F5344CB8AC3E}">
        <p14:creationId xmlns:p14="http://schemas.microsoft.com/office/powerpoint/2010/main" val="722008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2 and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Data entries typically much smaller than </a:t>
            </a:r>
            <a:r>
              <a:rPr lang="en-US" dirty="0" smtClean="0"/>
              <a:t>data records</a:t>
            </a:r>
            <a:r>
              <a:rPr lang="en-US" dirty="0"/>
              <a:t>. So, better than Alternative 1 with large </a:t>
            </a:r>
            <a:r>
              <a:rPr lang="en-US" dirty="0" smtClean="0"/>
              <a:t>data records</a:t>
            </a:r>
            <a:r>
              <a:rPr lang="en-US" dirty="0"/>
              <a:t>, especially if search keys are small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Large records take up space in the index – still have to maneuver around </a:t>
            </a:r>
            <a:r>
              <a:rPr lang="en-US" dirty="0" smtClean="0"/>
              <a:t>the </a:t>
            </a:r>
            <a:r>
              <a:rPr lang="en-US" dirty="0"/>
              <a:t>p</a:t>
            </a:r>
            <a:r>
              <a:rPr lang="en-US" dirty="0" smtClean="0"/>
              <a:t>ortion </a:t>
            </a:r>
            <a:r>
              <a:rPr lang="en-US" dirty="0"/>
              <a:t>of index structure used to direct </a:t>
            </a:r>
            <a:r>
              <a:rPr lang="en-US" dirty="0" smtClean="0"/>
              <a:t>the search</a:t>
            </a:r>
            <a:r>
              <a:rPr lang="en-US" dirty="0"/>
              <a:t>, </a:t>
            </a:r>
            <a:r>
              <a:rPr lang="en-US" dirty="0" smtClean="0"/>
              <a:t>which depends </a:t>
            </a:r>
            <a:r>
              <a:rPr lang="en-US" dirty="0"/>
              <a:t>on size of data entries, is much smaller than </a:t>
            </a:r>
            <a:r>
              <a:rPr lang="en-US" dirty="0" smtClean="0"/>
              <a:t>with Alternative </a:t>
            </a:r>
            <a:r>
              <a:rPr lang="en-US" dirty="0"/>
              <a:t>1.</a:t>
            </a:r>
          </a:p>
          <a:p>
            <a:r>
              <a:rPr lang="en-US" dirty="0" smtClean="0"/>
              <a:t>Alternative </a:t>
            </a:r>
            <a:r>
              <a:rPr lang="en-US" dirty="0"/>
              <a:t>3 more compact than Alternative 2, </a:t>
            </a:r>
            <a:r>
              <a:rPr lang="en-US" dirty="0" smtClean="0"/>
              <a:t>but leads </a:t>
            </a:r>
            <a:r>
              <a:rPr lang="en-US" dirty="0"/>
              <a:t>to variable-sized data entries even if </a:t>
            </a:r>
            <a:r>
              <a:rPr lang="en-US" dirty="0" smtClean="0"/>
              <a:t>search keys </a:t>
            </a:r>
            <a:r>
              <a:rPr lang="en-US" dirty="0"/>
              <a:t>are of fixed length.</a:t>
            </a:r>
          </a:p>
          <a:p>
            <a:r>
              <a:rPr lang="en-US" dirty="0" smtClean="0"/>
              <a:t>Extra cost </a:t>
            </a:r>
            <a:r>
              <a:rPr lang="en-US" dirty="0"/>
              <a:t>for accessing data records in another file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Index only return rids</a:t>
            </a:r>
          </a:p>
        </p:txBody>
      </p:sp>
    </p:spTree>
    <p:extLst>
      <p:ext uri="{BB962C8B-B14F-4D97-AF65-F5344CB8AC3E}">
        <p14:creationId xmlns:p14="http://schemas.microsoft.com/office/powerpoint/2010/main" val="12913206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 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257800"/>
          </a:xfrm>
        </p:spPr>
        <p:txBody>
          <a:bodyPr>
            <a:normAutofit fontScale="92500"/>
          </a:bodyPr>
          <a:lstStyle/>
          <a:p>
            <a:r>
              <a:rPr lang="en-US" dirty="0"/>
              <a:t>Primary vs. secondary: If search key contains </a:t>
            </a:r>
            <a:r>
              <a:rPr lang="en-US" dirty="0" smtClean="0"/>
              <a:t>primary key</a:t>
            </a:r>
            <a:r>
              <a:rPr lang="en-US" dirty="0"/>
              <a:t>, then called primary index.</a:t>
            </a:r>
          </a:p>
          <a:p>
            <a:pPr lvl="1"/>
            <a:r>
              <a:rPr lang="en-US" dirty="0" smtClean="0"/>
              <a:t>Unique </a:t>
            </a:r>
            <a:r>
              <a:rPr lang="en-US" dirty="0"/>
              <a:t>index: Search key contains a candidate key.</a:t>
            </a:r>
          </a:p>
          <a:p>
            <a:r>
              <a:rPr lang="en-US" dirty="0" smtClean="0"/>
              <a:t>Clustered </a:t>
            </a:r>
            <a:r>
              <a:rPr lang="en-US" dirty="0"/>
              <a:t>vs. unclustered: If order of data records is </a:t>
            </a:r>
            <a:r>
              <a:rPr lang="en-US" dirty="0" smtClean="0"/>
              <a:t>the same </a:t>
            </a:r>
            <a:r>
              <a:rPr lang="en-US" dirty="0"/>
              <a:t>as, or `close to’, order of data entries, then </a:t>
            </a:r>
            <a:r>
              <a:rPr lang="en-US" dirty="0" smtClean="0"/>
              <a:t>called clustered </a:t>
            </a:r>
            <a:r>
              <a:rPr lang="en-US" dirty="0"/>
              <a:t>index.</a:t>
            </a:r>
          </a:p>
          <a:p>
            <a:pPr lvl="1"/>
            <a:r>
              <a:rPr lang="en-US" dirty="0" smtClean="0"/>
              <a:t>Alternative </a:t>
            </a:r>
            <a:r>
              <a:rPr lang="en-US" dirty="0"/>
              <a:t>1 implies </a:t>
            </a:r>
            <a:r>
              <a:rPr lang="en-US" dirty="0" smtClean="0"/>
              <a:t>clustered, in </a:t>
            </a:r>
            <a:r>
              <a:rPr lang="en-US" dirty="0"/>
              <a:t>practice, clustered also implies Alternative 1 (since sorted files </a:t>
            </a:r>
            <a:r>
              <a:rPr lang="en-US" dirty="0" smtClean="0"/>
              <a:t>are rare</a:t>
            </a:r>
            <a:r>
              <a:rPr lang="en-US" dirty="0"/>
              <a:t>).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file can be clustered on at most one search key.</a:t>
            </a:r>
          </a:p>
          <a:p>
            <a:pPr lvl="1"/>
            <a:r>
              <a:rPr lang="en-US" dirty="0" smtClean="0"/>
              <a:t>Cost </a:t>
            </a:r>
            <a:r>
              <a:rPr lang="en-US" dirty="0"/>
              <a:t>of retrieving data records through index varies </a:t>
            </a:r>
            <a:r>
              <a:rPr lang="en-US" dirty="0" smtClean="0"/>
              <a:t>greatly based </a:t>
            </a:r>
            <a:r>
              <a:rPr lang="en-US" dirty="0"/>
              <a:t>on whether index is clustered or not.</a:t>
            </a:r>
          </a:p>
        </p:txBody>
      </p:sp>
    </p:spTree>
    <p:extLst>
      <p:ext uri="{BB962C8B-B14F-4D97-AF65-F5344CB8AC3E}">
        <p14:creationId xmlns:p14="http://schemas.microsoft.com/office/powerpoint/2010/main" val="722392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Overview of data flow:  External storage to RAM</a:t>
            </a:r>
          </a:p>
          <a:p>
            <a:r>
              <a:rPr lang="en-US" dirty="0" smtClean="0"/>
              <a:t> File organizations available</a:t>
            </a:r>
          </a:p>
          <a:p>
            <a:pPr lvl="1"/>
            <a:r>
              <a:rPr lang="en-US" dirty="0" smtClean="0"/>
              <a:t>Effects on DBMS performance</a:t>
            </a:r>
          </a:p>
          <a:p>
            <a:r>
              <a:rPr lang="en-US" dirty="0" smtClean="0"/>
              <a:t>Introduction to indexes </a:t>
            </a:r>
          </a:p>
          <a:p>
            <a:pPr lvl="1"/>
            <a:r>
              <a:rPr lang="en-US" dirty="0" smtClean="0"/>
              <a:t>Clustered vs. Unclustered</a:t>
            </a:r>
          </a:p>
          <a:p>
            <a:r>
              <a:rPr lang="en-US" dirty="0" smtClean="0"/>
              <a:t>Model for evaluating the cost of DB operations for the different file organizations</a:t>
            </a:r>
          </a:p>
          <a:p>
            <a:r>
              <a:rPr lang="en-US" dirty="0" smtClean="0"/>
              <a:t>Methods available for improving system performance</a:t>
            </a:r>
          </a:p>
          <a:p>
            <a:pPr lvl="1"/>
            <a:r>
              <a:rPr lang="en-US" dirty="0" smtClean="0"/>
              <a:t>Indexes and when to use them or not to use them (while evaluating a query) 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3609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Clustered vs. Unclustered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Alternative 2 is used for data entries, and that the data records are stored in a Heap file</a:t>
            </a:r>
          </a:p>
          <a:p>
            <a:pPr lvl="1"/>
            <a:r>
              <a:rPr lang="en-US" dirty="0" smtClean="0"/>
              <a:t>To build a clustered index, first sort the Heap file (with some free space on each page for future inserts)</a:t>
            </a:r>
          </a:p>
          <a:p>
            <a:pPr lvl="1"/>
            <a:r>
              <a:rPr lang="en-US" dirty="0" smtClean="0"/>
              <a:t>Overflow pages may be needed for inserts. (Thus, order of data records is close to  but not identical to sort order.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2756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/>
          <a:lstStyle/>
          <a:p>
            <a:r>
              <a:rPr lang="en-US" dirty="0" smtClean="0"/>
              <a:t>Clustered vs. Unclustered Index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685800" y="1600200"/>
            <a:ext cx="2362200" cy="11430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819400" y="3433864"/>
            <a:ext cx="8001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" y="3429000"/>
            <a:ext cx="8001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485900" y="3429000"/>
            <a:ext cx="8001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377440" y="3626796"/>
            <a:ext cx="365760" cy="0"/>
          </a:xfrm>
          <a:prstGeom prst="straightConnector1">
            <a:avLst/>
          </a:prstGeom>
          <a:ln w="44450"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990600" y="3657600"/>
            <a:ext cx="365760" cy="0"/>
          </a:xfrm>
          <a:prstGeom prst="straightConnector1">
            <a:avLst/>
          </a:prstGeom>
          <a:ln w="44450"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4" idx="2"/>
          </p:cNvCxnSpPr>
          <p:nvPr/>
        </p:nvCxnSpPr>
        <p:spPr>
          <a:xfrm flipH="1">
            <a:off x="476250" y="2743200"/>
            <a:ext cx="20955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4" idx="3"/>
            <a:endCxn id="8" idx="0"/>
          </p:cNvCxnSpPr>
          <p:nvPr/>
        </p:nvCxnSpPr>
        <p:spPr>
          <a:xfrm>
            <a:off x="1866900" y="2743200"/>
            <a:ext cx="1905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4" idx="4"/>
            <a:endCxn id="6" idx="0"/>
          </p:cNvCxnSpPr>
          <p:nvPr/>
        </p:nvCxnSpPr>
        <p:spPr>
          <a:xfrm>
            <a:off x="3048000" y="2743200"/>
            <a:ext cx="171450" cy="6906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>
            <a:spLocks noChangeAspect="1"/>
          </p:cNvSpPr>
          <p:nvPr/>
        </p:nvSpPr>
        <p:spPr>
          <a:xfrm>
            <a:off x="281940" y="4419600"/>
            <a:ext cx="480060" cy="274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>
            <a:spLocks noChangeAspect="1"/>
          </p:cNvSpPr>
          <p:nvPr/>
        </p:nvSpPr>
        <p:spPr>
          <a:xfrm>
            <a:off x="939692" y="4450080"/>
            <a:ext cx="480060" cy="274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>
            <a:spLocks noChangeAspect="1"/>
          </p:cNvSpPr>
          <p:nvPr/>
        </p:nvSpPr>
        <p:spPr>
          <a:xfrm>
            <a:off x="3962400" y="4450080"/>
            <a:ext cx="480060" cy="274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>
            <a:spLocks noChangeAspect="1"/>
          </p:cNvSpPr>
          <p:nvPr/>
        </p:nvSpPr>
        <p:spPr>
          <a:xfrm>
            <a:off x="3207290" y="4450080"/>
            <a:ext cx="480060" cy="274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>
            <a:spLocks noChangeAspect="1"/>
          </p:cNvSpPr>
          <p:nvPr/>
        </p:nvSpPr>
        <p:spPr>
          <a:xfrm>
            <a:off x="1645920" y="4450080"/>
            <a:ext cx="480060" cy="274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>
            <a:spLocks noChangeAspect="1"/>
          </p:cNvSpPr>
          <p:nvPr/>
        </p:nvSpPr>
        <p:spPr>
          <a:xfrm>
            <a:off x="2377440" y="4450080"/>
            <a:ext cx="480060" cy="274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497205" y="3879066"/>
            <a:ext cx="114827" cy="5710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647173" y="3886200"/>
            <a:ext cx="444919" cy="533400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476250" y="3886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>
            <a:off x="281940" y="3886200"/>
            <a:ext cx="19431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8" idx="2"/>
          </p:cNvCxnSpPr>
          <p:nvPr/>
        </p:nvCxnSpPr>
        <p:spPr>
          <a:xfrm flipH="1">
            <a:off x="1645920" y="3886200"/>
            <a:ext cx="240030" cy="563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8" idx="2"/>
            <a:endCxn id="34" idx="0"/>
          </p:cNvCxnSpPr>
          <p:nvPr/>
        </p:nvCxnSpPr>
        <p:spPr>
          <a:xfrm>
            <a:off x="1885950" y="3886200"/>
            <a:ext cx="0" cy="563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8" idx="2"/>
          </p:cNvCxnSpPr>
          <p:nvPr/>
        </p:nvCxnSpPr>
        <p:spPr>
          <a:xfrm>
            <a:off x="1885950" y="3886200"/>
            <a:ext cx="240030" cy="563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2857500" y="3879066"/>
            <a:ext cx="361950" cy="5405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6" idx="2"/>
            <a:endCxn id="33" idx="0"/>
          </p:cNvCxnSpPr>
          <p:nvPr/>
        </p:nvCxnSpPr>
        <p:spPr>
          <a:xfrm>
            <a:off x="3219450" y="3891064"/>
            <a:ext cx="227870" cy="559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6" idx="2"/>
          </p:cNvCxnSpPr>
          <p:nvPr/>
        </p:nvCxnSpPr>
        <p:spPr>
          <a:xfrm>
            <a:off x="3219450" y="3891064"/>
            <a:ext cx="742950" cy="5285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6" idx="2"/>
            <a:endCxn id="32" idx="0"/>
          </p:cNvCxnSpPr>
          <p:nvPr/>
        </p:nvCxnSpPr>
        <p:spPr>
          <a:xfrm>
            <a:off x="3219450" y="3891064"/>
            <a:ext cx="982980" cy="559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Isosceles Triangle 60"/>
          <p:cNvSpPr/>
          <p:nvPr/>
        </p:nvSpPr>
        <p:spPr>
          <a:xfrm>
            <a:off x="5920740" y="1676400"/>
            <a:ext cx="2362200" cy="11430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8054340" y="3510064"/>
            <a:ext cx="8001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6720840" y="3505200"/>
            <a:ext cx="8001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7612380" y="3702996"/>
            <a:ext cx="365760" cy="0"/>
          </a:xfrm>
          <a:prstGeom prst="straightConnector1">
            <a:avLst/>
          </a:prstGeom>
          <a:ln w="44450"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6263640" y="3733800"/>
            <a:ext cx="365760" cy="0"/>
          </a:xfrm>
          <a:prstGeom prst="straightConnector1">
            <a:avLst/>
          </a:prstGeom>
          <a:ln w="44450"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61" idx="2"/>
          </p:cNvCxnSpPr>
          <p:nvPr/>
        </p:nvCxnSpPr>
        <p:spPr>
          <a:xfrm flipH="1">
            <a:off x="5711190" y="2819400"/>
            <a:ext cx="20955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61" idx="3"/>
            <a:endCxn id="63" idx="0"/>
          </p:cNvCxnSpPr>
          <p:nvPr/>
        </p:nvCxnSpPr>
        <p:spPr>
          <a:xfrm>
            <a:off x="7101840" y="2819400"/>
            <a:ext cx="1905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61" idx="4"/>
            <a:endCxn id="62" idx="0"/>
          </p:cNvCxnSpPr>
          <p:nvPr/>
        </p:nvCxnSpPr>
        <p:spPr>
          <a:xfrm>
            <a:off x="8282940" y="2819400"/>
            <a:ext cx="171450" cy="6906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 68"/>
          <p:cNvSpPr>
            <a:spLocks noChangeAspect="1"/>
          </p:cNvSpPr>
          <p:nvPr/>
        </p:nvSpPr>
        <p:spPr>
          <a:xfrm>
            <a:off x="5516880" y="4495800"/>
            <a:ext cx="480060" cy="274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>
            <a:spLocks noChangeAspect="1"/>
          </p:cNvSpPr>
          <p:nvPr/>
        </p:nvSpPr>
        <p:spPr>
          <a:xfrm>
            <a:off x="6174632" y="4526280"/>
            <a:ext cx="480060" cy="274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>
            <a:spLocks noChangeAspect="1"/>
          </p:cNvSpPr>
          <p:nvPr/>
        </p:nvSpPr>
        <p:spPr>
          <a:xfrm>
            <a:off x="8442230" y="4526280"/>
            <a:ext cx="480060" cy="274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>
            <a:spLocks noChangeAspect="1"/>
          </p:cNvSpPr>
          <p:nvPr/>
        </p:nvSpPr>
        <p:spPr>
          <a:xfrm>
            <a:off x="6880860" y="4526280"/>
            <a:ext cx="480060" cy="274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>
            <a:spLocks noChangeAspect="1"/>
          </p:cNvSpPr>
          <p:nvPr/>
        </p:nvSpPr>
        <p:spPr>
          <a:xfrm>
            <a:off x="7612380" y="4526280"/>
            <a:ext cx="480060" cy="274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5" name="Straight Arrow Connector 74"/>
          <p:cNvCxnSpPr>
            <a:endCxn id="72" idx="0"/>
          </p:cNvCxnSpPr>
          <p:nvPr/>
        </p:nvCxnSpPr>
        <p:spPr>
          <a:xfrm>
            <a:off x="5732145" y="3955266"/>
            <a:ext cx="2950115" cy="5710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5882113" y="3962400"/>
            <a:ext cx="444919" cy="533400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5711190" y="39624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flipH="1">
            <a:off x="5516880" y="3962400"/>
            <a:ext cx="19431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63" idx="2"/>
          </p:cNvCxnSpPr>
          <p:nvPr/>
        </p:nvCxnSpPr>
        <p:spPr>
          <a:xfrm flipH="1">
            <a:off x="5943600" y="3962400"/>
            <a:ext cx="1177290" cy="518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63" idx="2"/>
          </p:cNvCxnSpPr>
          <p:nvPr/>
        </p:nvCxnSpPr>
        <p:spPr>
          <a:xfrm>
            <a:off x="7120890" y="3962400"/>
            <a:ext cx="1733550" cy="518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63" idx="2"/>
          </p:cNvCxnSpPr>
          <p:nvPr/>
        </p:nvCxnSpPr>
        <p:spPr>
          <a:xfrm>
            <a:off x="7120890" y="3962400"/>
            <a:ext cx="240030" cy="5638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endCxn id="74" idx="0"/>
          </p:cNvCxnSpPr>
          <p:nvPr/>
        </p:nvCxnSpPr>
        <p:spPr>
          <a:xfrm flipH="1">
            <a:off x="7852410" y="3955266"/>
            <a:ext cx="240030" cy="5710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>
            <a:stCxn id="62" idx="2"/>
            <a:endCxn id="72" idx="0"/>
          </p:cNvCxnSpPr>
          <p:nvPr/>
        </p:nvCxnSpPr>
        <p:spPr>
          <a:xfrm>
            <a:off x="8454390" y="3967264"/>
            <a:ext cx="227870" cy="559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62" idx="2"/>
            <a:endCxn id="74" idx="0"/>
          </p:cNvCxnSpPr>
          <p:nvPr/>
        </p:nvCxnSpPr>
        <p:spPr>
          <a:xfrm flipH="1">
            <a:off x="7852410" y="3967264"/>
            <a:ext cx="601980" cy="559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>
            <a:off x="7071360" y="3967264"/>
            <a:ext cx="982980" cy="559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85"/>
          <p:cNvSpPr/>
          <p:nvPr/>
        </p:nvSpPr>
        <p:spPr>
          <a:xfrm>
            <a:off x="5372100" y="3505200"/>
            <a:ext cx="8001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TextBox 91"/>
          <p:cNvSpPr txBox="1"/>
          <p:nvPr/>
        </p:nvSpPr>
        <p:spPr>
          <a:xfrm>
            <a:off x="990600" y="5879068"/>
            <a:ext cx="20949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CLUSTERED</a:t>
            </a:r>
            <a:endParaRPr lang="en-US" sz="3200" dirty="0"/>
          </a:p>
        </p:txBody>
      </p:sp>
      <p:sp>
        <p:nvSpPr>
          <p:cNvPr id="93" name="TextBox 92"/>
          <p:cNvSpPr txBox="1"/>
          <p:nvPr/>
        </p:nvSpPr>
        <p:spPr>
          <a:xfrm>
            <a:off x="5912015" y="5892225"/>
            <a:ext cx="26223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UNCLUSTERED</a:t>
            </a:r>
            <a:endParaRPr lang="en-US" sz="3200" dirty="0"/>
          </a:p>
        </p:txBody>
      </p:sp>
      <p:cxnSp>
        <p:nvCxnSpPr>
          <p:cNvPr id="95" name="Straight Connector 94"/>
          <p:cNvCxnSpPr/>
          <p:nvPr/>
        </p:nvCxnSpPr>
        <p:spPr>
          <a:xfrm>
            <a:off x="76200" y="4155332"/>
            <a:ext cx="9067800" cy="66148"/>
          </a:xfrm>
          <a:prstGeom prst="line">
            <a:avLst/>
          </a:prstGeom>
          <a:ln w="41275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4408030" y="3316069"/>
            <a:ext cx="6973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Index</a:t>
            </a:r>
          </a:p>
          <a:p>
            <a:r>
              <a:rPr lang="en-US" dirty="0" smtClean="0"/>
              <a:t>File</a:t>
            </a:r>
            <a:endParaRPr lang="en-US" dirty="0"/>
          </a:p>
        </p:txBody>
      </p:sp>
      <p:sp>
        <p:nvSpPr>
          <p:cNvPr id="97" name="TextBox 96"/>
          <p:cNvSpPr txBox="1"/>
          <p:nvPr/>
        </p:nvSpPr>
        <p:spPr>
          <a:xfrm>
            <a:off x="4610100" y="4309794"/>
            <a:ext cx="6205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</a:t>
            </a:r>
          </a:p>
          <a:p>
            <a:r>
              <a:rPr lang="en-US" dirty="0" smtClean="0"/>
              <a:t>File</a:t>
            </a:r>
            <a:endParaRPr lang="en-US" dirty="0"/>
          </a:p>
        </p:txBody>
      </p:sp>
      <p:sp>
        <p:nvSpPr>
          <p:cNvPr id="98" name="TextBox 97"/>
          <p:cNvSpPr txBox="1"/>
          <p:nvPr/>
        </p:nvSpPr>
        <p:spPr>
          <a:xfrm>
            <a:off x="1293366" y="5128736"/>
            <a:ext cx="142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 records </a:t>
            </a:r>
            <a:endParaRPr lang="en-US" dirty="0"/>
          </a:p>
        </p:txBody>
      </p:sp>
      <p:sp>
        <p:nvSpPr>
          <p:cNvPr id="99" name="TextBox 98"/>
          <p:cNvSpPr txBox="1"/>
          <p:nvPr/>
        </p:nvSpPr>
        <p:spPr>
          <a:xfrm>
            <a:off x="6562467" y="5163922"/>
            <a:ext cx="142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 records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1440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Hash-based Indexes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Good for equality selections</a:t>
            </a:r>
          </a:p>
          <a:p>
            <a:pPr lvl="1"/>
            <a:r>
              <a:rPr lang="en-US" dirty="0" smtClean="0"/>
              <a:t>Index is a collection of buckets. Bucket = primary page plus 0 or more overflow pages</a:t>
            </a:r>
          </a:p>
          <a:p>
            <a:pPr lvl="1"/>
            <a:r>
              <a:rPr lang="en-US" dirty="0" smtClean="0"/>
              <a:t>Hashing function h: h(r) = bucket in which record r belongs/ h looks at the search key fields of r.</a:t>
            </a:r>
          </a:p>
          <a:p>
            <a:r>
              <a:rPr lang="en-US" dirty="0" smtClean="0"/>
              <a:t>If alternative (1) is used, the buckets contain the data records , otherwise they contain &lt;</a:t>
            </a:r>
            <a:r>
              <a:rPr lang="en-US" dirty="0" err="1" smtClean="0"/>
              <a:t>key,rid</a:t>
            </a:r>
            <a:r>
              <a:rPr lang="en-US" dirty="0" smtClean="0"/>
              <a:t>&gt; or &lt;key, rid-list&gt; pairs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6615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B+ Tree Indexes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5" t="1894" r="7690" b="-841"/>
          <a:stretch/>
        </p:blipFill>
        <p:spPr>
          <a:xfrm>
            <a:off x="457200" y="1280160"/>
            <a:ext cx="7589520" cy="5394960"/>
          </a:xfrm>
        </p:spPr>
      </p:pic>
    </p:spTree>
    <p:extLst>
      <p:ext uri="{BB962C8B-B14F-4D97-AF65-F5344CB8AC3E}">
        <p14:creationId xmlns:p14="http://schemas.microsoft.com/office/powerpoint/2010/main" val="14053304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B</a:t>
            </a:r>
            <a:r>
              <a:rPr lang="en-US" smtClean="0"/>
              <a:t>+ Tree</a:t>
            </a:r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521815"/>
            <a:ext cx="7391400" cy="5161647"/>
          </a:xfrm>
        </p:spPr>
      </p:pic>
    </p:spTree>
    <p:extLst>
      <p:ext uri="{BB962C8B-B14F-4D97-AF65-F5344CB8AC3E}">
        <p14:creationId xmlns:p14="http://schemas.microsoft.com/office/powerpoint/2010/main" val="27348897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</a:t>
            </a:r>
            <a:r>
              <a:rPr lang="en-US" dirty="0" smtClean="0"/>
              <a:t>Model </a:t>
            </a:r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We ignore CPU costs, for simplicity: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B: The number of data pages </a:t>
            </a:r>
            <a:r>
              <a:rPr lang="en-US" dirty="0" smtClean="0"/>
              <a:t>(Blocks)</a:t>
            </a:r>
            <a:endParaRPr lang="en-US" dirty="0"/>
          </a:p>
          <a:p>
            <a:pPr lvl="1"/>
            <a:r>
              <a:rPr lang="en-US" dirty="0" smtClean="0"/>
              <a:t> </a:t>
            </a:r>
            <a:r>
              <a:rPr lang="en-US" dirty="0"/>
              <a:t>R: Number of records per </a:t>
            </a:r>
            <a:r>
              <a:rPr lang="en-US" dirty="0" smtClean="0"/>
              <a:t>page (Records)</a:t>
            </a:r>
            <a:endParaRPr lang="en-US" dirty="0"/>
          </a:p>
          <a:p>
            <a:pPr lvl="1"/>
            <a:r>
              <a:rPr lang="en-US" dirty="0" smtClean="0"/>
              <a:t> </a:t>
            </a:r>
            <a:r>
              <a:rPr lang="en-US" dirty="0"/>
              <a:t>D: (Average) time to read or write a single disk page</a:t>
            </a:r>
          </a:p>
          <a:p>
            <a:r>
              <a:rPr lang="en-US" dirty="0" smtClean="0"/>
              <a:t>Measuring </a:t>
            </a:r>
            <a:r>
              <a:rPr lang="en-US" dirty="0"/>
              <a:t>number of page </a:t>
            </a:r>
            <a:r>
              <a:rPr lang="en-US" dirty="0" smtClean="0"/>
              <a:t>I/O’s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ignores gains </a:t>
            </a:r>
            <a:r>
              <a:rPr lang="en-US" dirty="0" smtClean="0"/>
              <a:t>of pre-fetching </a:t>
            </a:r>
            <a:r>
              <a:rPr lang="en-US" dirty="0"/>
              <a:t>a sequence of pages; thus, even I/O </a:t>
            </a:r>
            <a:r>
              <a:rPr lang="en-US" dirty="0" smtClean="0"/>
              <a:t>cost is </a:t>
            </a:r>
            <a:r>
              <a:rPr lang="en-US" dirty="0"/>
              <a:t>only </a:t>
            </a:r>
            <a:r>
              <a:rPr lang="en-US" dirty="0" smtClean="0"/>
              <a:t>approximated</a:t>
            </a:r>
            <a:endParaRPr lang="en-US" dirty="0"/>
          </a:p>
          <a:p>
            <a:r>
              <a:rPr lang="en-US" dirty="0" smtClean="0"/>
              <a:t>Average-case </a:t>
            </a:r>
            <a:r>
              <a:rPr lang="en-US" dirty="0"/>
              <a:t>analysis; based on several </a:t>
            </a:r>
            <a:r>
              <a:rPr lang="en-US" dirty="0" smtClean="0"/>
              <a:t>simplifying  assumptions</a:t>
            </a:r>
            <a:endParaRPr lang="en-US" dirty="0"/>
          </a:p>
          <a:p>
            <a:pPr marL="0" indent="0">
              <a:buNone/>
            </a:pPr>
            <a:r>
              <a:rPr lang="en-US" i="1" dirty="0" smtClean="0"/>
              <a:t>  Far from Precise but Good </a:t>
            </a:r>
            <a:r>
              <a:rPr lang="en-US" i="1" dirty="0"/>
              <a:t>enough to show the overall trends!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8663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File Organization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Heap files (random order; insert at </a:t>
            </a:r>
            <a:r>
              <a:rPr lang="en-US" dirty="0" err="1"/>
              <a:t>eof</a:t>
            </a:r>
            <a:r>
              <a:rPr lang="en-US" dirty="0"/>
              <a:t>)</a:t>
            </a:r>
          </a:p>
          <a:p>
            <a:r>
              <a:rPr lang="en-US" dirty="0" smtClean="0"/>
              <a:t>Sorted </a:t>
            </a:r>
            <a:r>
              <a:rPr lang="en-US" dirty="0"/>
              <a:t>files, sorted on attributes &lt;age, </a:t>
            </a:r>
            <a:r>
              <a:rPr lang="en-US" dirty="0" err="1"/>
              <a:t>sal</a:t>
            </a:r>
            <a:r>
              <a:rPr lang="en-US" dirty="0"/>
              <a:t>&gt;</a:t>
            </a:r>
          </a:p>
          <a:p>
            <a:r>
              <a:rPr lang="en-US" dirty="0" smtClean="0"/>
              <a:t>Clustered </a:t>
            </a:r>
            <a:r>
              <a:rPr lang="en-US" dirty="0"/>
              <a:t>B+ tree file, Alternative 1, search key &lt;</a:t>
            </a:r>
            <a:r>
              <a:rPr lang="en-US" dirty="0" smtClean="0"/>
              <a:t>age, </a:t>
            </a:r>
            <a:r>
              <a:rPr lang="en-US" dirty="0" err="1" smtClean="0"/>
              <a:t>sal</a:t>
            </a:r>
            <a:r>
              <a:rPr lang="en-US" dirty="0"/>
              <a:t>&gt;</a:t>
            </a:r>
          </a:p>
          <a:p>
            <a:r>
              <a:rPr lang="en-US" dirty="0" smtClean="0"/>
              <a:t>Heap </a:t>
            </a:r>
            <a:r>
              <a:rPr lang="en-US" dirty="0"/>
              <a:t>file with unclustered B + tree index on </a:t>
            </a:r>
            <a:r>
              <a:rPr lang="en-US" dirty="0" smtClean="0"/>
              <a:t>search key </a:t>
            </a:r>
            <a:r>
              <a:rPr lang="en-US" dirty="0"/>
              <a:t>&lt;age, </a:t>
            </a:r>
            <a:r>
              <a:rPr lang="en-US" dirty="0" err="1"/>
              <a:t>sal</a:t>
            </a:r>
            <a:r>
              <a:rPr lang="en-US" dirty="0"/>
              <a:t>&gt;</a:t>
            </a:r>
          </a:p>
          <a:p>
            <a:r>
              <a:rPr lang="en-US" dirty="0" smtClean="0"/>
              <a:t>Heap </a:t>
            </a:r>
            <a:r>
              <a:rPr lang="en-US" dirty="0"/>
              <a:t>file with unclustered hash index on search </a:t>
            </a:r>
            <a:r>
              <a:rPr lang="en-US" dirty="0" smtClean="0"/>
              <a:t>key &lt;age</a:t>
            </a:r>
            <a:r>
              <a:rPr lang="en-US" dirty="0"/>
              <a:t>, </a:t>
            </a:r>
            <a:r>
              <a:rPr lang="en-US" dirty="0" err="1"/>
              <a:t>sal</a:t>
            </a:r>
            <a:r>
              <a:rPr lang="en-US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5788906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Operations to compare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Scan: Fetch all records from disk</a:t>
            </a:r>
          </a:p>
          <a:p>
            <a:r>
              <a:rPr lang="en-US" dirty="0" smtClean="0"/>
              <a:t>Equality </a:t>
            </a:r>
            <a:r>
              <a:rPr lang="en-US" dirty="0"/>
              <a:t>search</a:t>
            </a:r>
          </a:p>
          <a:p>
            <a:r>
              <a:rPr lang="en-US" dirty="0" smtClean="0"/>
              <a:t>Range </a:t>
            </a:r>
            <a:r>
              <a:rPr lang="en-US" dirty="0"/>
              <a:t>selection</a:t>
            </a:r>
          </a:p>
          <a:p>
            <a:r>
              <a:rPr lang="en-US" dirty="0" smtClean="0"/>
              <a:t>Insert </a:t>
            </a:r>
            <a:r>
              <a:rPr lang="en-US" dirty="0"/>
              <a:t>a record</a:t>
            </a:r>
          </a:p>
          <a:p>
            <a:r>
              <a:rPr lang="en-US" dirty="0" smtClean="0"/>
              <a:t>Delete </a:t>
            </a:r>
            <a:r>
              <a:rPr lang="en-US" dirty="0"/>
              <a:t>a record</a:t>
            </a:r>
          </a:p>
        </p:txBody>
      </p:sp>
    </p:spTree>
    <p:extLst>
      <p:ext uri="{BB962C8B-B14F-4D97-AF65-F5344CB8AC3E}">
        <p14:creationId xmlns:p14="http://schemas.microsoft.com/office/powerpoint/2010/main" val="37554174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Assumptions for the File Organizations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Heap Files:</a:t>
            </a:r>
          </a:p>
          <a:p>
            <a:pPr lvl="1"/>
            <a:r>
              <a:rPr lang="en-US" dirty="0" smtClean="0"/>
              <a:t>Equality </a:t>
            </a:r>
            <a:r>
              <a:rPr lang="en-US" dirty="0"/>
              <a:t>selection on </a:t>
            </a:r>
            <a:r>
              <a:rPr lang="en-US" dirty="0" smtClean="0"/>
              <a:t>key</a:t>
            </a:r>
            <a:r>
              <a:rPr lang="en-US" dirty="0"/>
              <a:t>; exactly one match.</a:t>
            </a:r>
          </a:p>
          <a:p>
            <a:r>
              <a:rPr lang="en-US" dirty="0" smtClean="0"/>
              <a:t>Sorted </a:t>
            </a:r>
            <a:r>
              <a:rPr lang="en-US" dirty="0"/>
              <a:t>Files:</a:t>
            </a:r>
          </a:p>
          <a:p>
            <a:pPr lvl="1"/>
            <a:r>
              <a:rPr lang="en-US" dirty="0" smtClean="0"/>
              <a:t>Files </a:t>
            </a:r>
            <a:r>
              <a:rPr lang="en-US" dirty="0"/>
              <a:t>compacted after deletions.</a:t>
            </a:r>
          </a:p>
          <a:p>
            <a:r>
              <a:rPr lang="en-US" dirty="0" smtClean="0"/>
              <a:t>Indexes</a:t>
            </a:r>
            <a:r>
              <a:rPr lang="en-US" dirty="0"/>
              <a:t>:</a:t>
            </a:r>
          </a:p>
          <a:p>
            <a:pPr lvl="1"/>
            <a:r>
              <a:rPr lang="en-US" dirty="0" smtClean="0"/>
              <a:t>Alternatives </a:t>
            </a:r>
            <a:r>
              <a:rPr lang="en-US" dirty="0"/>
              <a:t>2, 3: data entry size = 10% of record size</a:t>
            </a:r>
          </a:p>
          <a:p>
            <a:r>
              <a:rPr lang="en-US" dirty="0" smtClean="0"/>
              <a:t>Tree</a:t>
            </a:r>
            <a:r>
              <a:rPr lang="en-US" dirty="0"/>
              <a:t>: 67% occupancy </a:t>
            </a:r>
            <a:r>
              <a:rPr lang="en-US" dirty="0" smtClean="0"/>
              <a:t>(AUC for 1 </a:t>
            </a:r>
            <a:r>
              <a:rPr lang="en-US" dirty="0" err="1" smtClean="0"/>
              <a:t>std</a:t>
            </a:r>
            <a:r>
              <a:rPr lang="en-US" dirty="0" smtClean="0"/>
              <a:t> dev. ).</a:t>
            </a:r>
            <a:endParaRPr lang="en-US" dirty="0"/>
          </a:p>
          <a:p>
            <a:pPr lvl="1"/>
            <a:r>
              <a:rPr lang="en-US" dirty="0" smtClean="0"/>
              <a:t> </a:t>
            </a:r>
            <a:r>
              <a:rPr lang="en-US" dirty="0"/>
              <a:t>Implies file size = 1.5 data </a:t>
            </a:r>
            <a:r>
              <a:rPr lang="en-US" dirty="0" smtClean="0"/>
              <a:t>size</a:t>
            </a:r>
          </a:p>
          <a:p>
            <a:r>
              <a:rPr lang="en-US" dirty="0" smtClean="0"/>
              <a:t> </a:t>
            </a:r>
            <a:r>
              <a:rPr lang="en-US" dirty="0"/>
              <a:t>Hash: No overflow buckets.</a:t>
            </a:r>
          </a:p>
          <a:p>
            <a:pPr lvl="1"/>
            <a:r>
              <a:rPr lang="en-US" dirty="0" smtClean="0"/>
              <a:t>80</a:t>
            </a:r>
            <a:r>
              <a:rPr lang="en-US" dirty="0"/>
              <a:t>% page occupancy =&gt; File size = 1.25 data size</a:t>
            </a:r>
          </a:p>
        </p:txBody>
      </p:sp>
    </p:spTree>
    <p:extLst>
      <p:ext uri="{BB962C8B-B14F-4D97-AF65-F5344CB8AC3E}">
        <p14:creationId xmlns:p14="http://schemas.microsoft.com/office/powerpoint/2010/main" val="25819109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 for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Scans:</a:t>
            </a:r>
          </a:p>
          <a:p>
            <a:pPr lvl="1"/>
            <a:r>
              <a:rPr lang="en-US" dirty="0" smtClean="0"/>
              <a:t>Leaf </a:t>
            </a:r>
            <a:r>
              <a:rPr lang="en-US" dirty="0"/>
              <a:t>levels of a tree-index are chained.</a:t>
            </a:r>
          </a:p>
          <a:p>
            <a:pPr lvl="1"/>
            <a:r>
              <a:rPr lang="en-US" dirty="0" smtClean="0"/>
              <a:t> Need to scan the index </a:t>
            </a:r>
            <a:r>
              <a:rPr lang="en-US" dirty="0"/>
              <a:t>data-entries plus actual file scanned </a:t>
            </a:r>
            <a:r>
              <a:rPr lang="en-US" dirty="0" smtClean="0"/>
              <a:t>for unclustered </a:t>
            </a:r>
            <a:r>
              <a:rPr lang="en-US" dirty="0"/>
              <a:t> </a:t>
            </a:r>
            <a:r>
              <a:rPr lang="en-US" dirty="0" smtClean="0"/>
              <a:t>indexes</a:t>
            </a:r>
            <a:r>
              <a:rPr lang="en-US" dirty="0"/>
              <a:t>.</a:t>
            </a:r>
          </a:p>
          <a:p>
            <a:r>
              <a:rPr lang="en-US" dirty="0" smtClean="0"/>
              <a:t>Range </a:t>
            </a:r>
            <a:r>
              <a:rPr lang="en-US" dirty="0"/>
              <a:t>searches:</a:t>
            </a:r>
          </a:p>
          <a:p>
            <a:pPr lvl="1"/>
            <a:r>
              <a:rPr lang="en-US" dirty="0" smtClean="0"/>
              <a:t>We </a:t>
            </a:r>
            <a:r>
              <a:rPr lang="en-US" dirty="0"/>
              <a:t>use tree indexes to restrict the set of data </a:t>
            </a:r>
            <a:r>
              <a:rPr lang="en-US" dirty="0" smtClean="0"/>
              <a:t>records fetched</a:t>
            </a:r>
            <a:r>
              <a:rPr lang="en-US" dirty="0"/>
              <a:t>, but ignore hash indexes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Why can’t we use hash index?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187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0" y="3657600"/>
            <a:ext cx="1600200" cy="1143000"/>
          </a:xfrm>
        </p:spPr>
        <p:txBody>
          <a:bodyPr>
            <a:normAutofit/>
          </a:bodyPr>
          <a:lstStyle/>
          <a:p>
            <a:r>
              <a:rPr lang="en-US" sz="1800" dirty="0" smtClean="0"/>
              <a:t>Transactions</a:t>
            </a:r>
            <a:br>
              <a:rPr lang="en-US" sz="1800" dirty="0" smtClean="0"/>
            </a:br>
            <a:r>
              <a:rPr lang="en-US" sz="1800" dirty="0" smtClean="0"/>
              <a:t>Page buffer </a:t>
            </a:r>
            <a:br>
              <a:rPr lang="en-US" sz="1800" dirty="0" smtClean="0"/>
            </a:br>
            <a:r>
              <a:rPr lang="en-US" sz="1800" dirty="0" smtClean="0"/>
              <a:t>Recovery </a:t>
            </a:r>
            <a:endParaRPr lang="en-US" sz="1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5381"/>
            <a:ext cx="4800600" cy="6812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7239000" y="533400"/>
            <a:ext cx="1600200" cy="13367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smtClean="0"/>
              <a:t>SQL</a:t>
            </a:r>
          </a:p>
          <a:p>
            <a:r>
              <a:rPr lang="en-US" sz="1800" dirty="0" smtClean="0"/>
              <a:t>Interface</a:t>
            </a:r>
          </a:p>
          <a:p>
            <a:endParaRPr lang="en-US" sz="1800" dirty="0" smtClean="0"/>
          </a:p>
          <a:p>
            <a:r>
              <a:rPr lang="en-US" sz="2100" dirty="0" smtClean="0"/>
              <a:t>Properties of DBMS</a:t>
            </a:r>
            <a:endParaRPr lang="en-US" sz="2100" dirty="0"/>
          </a:p>
        </p:txBody>
      </p:sp>
      <p:sp>
        <p:nvSpPr>
          <p:cNvPr id="8" name="TextBox 7"/>
          <p:cNvSpPr txBox="1"/>
          <p:nvPr/>
        </p:nvSpPr>
        <p:spPr>
          <a:xfrm>
            <a:off x="7239000" y="2251166"/>
            <a:ext cx="181479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Glossed over</a:t>
            </a:r>
          </a:p>
          <a:p>
            <a:r>
              <a:rPr lang="en-US" dirty="0" smtClean="0"/>
              <a:t>Translating</a:t>
            </a:r>
          </a:p>
          <a:p>
            <a:r>
              <a:rPr lang="en-US" dirty="0" smtClean="0"/>
              <a:t> transactions to </a:t>
            </a:r>
          </a:p>
          <a:p>
            <a:r>
              <a:rPr lang="en-US" dirty="0" smtClean="0"/>
              <a:t>database actions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2400" y="990599"/>
            <a:ext cx="199729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What</a:t>
            </a:r>
          </a:p>
          <a:p>
            <a:r>
              <a:rPr lang="en-US" sz="4400" dirty="0" smtClean="0"/>
              <a:t> </a:t>
            </a:r>
            <a:r>
              <a:rPr lang="en-US" sz="4400" dirty="0" smtClean="0"/>
              <a:t>topics have we covered so far  </a:t>
            </a:r>
            <a:r>
              <a:rPr lang="en-US" sz="4400" dirty="0" smtClean="0"/>
              <a:t>?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1361301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Heap File – not sorted, no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Scan</a:t>
            </a:r>
            <a:r>
              <a:rPr lang="en-US" dirty="0" smtClean="0"/>
              <a:t> – need to read all records  </a:t>
            </a:r>
          </a:p>
          <a:p>
            <a:pPr lvl="1"/>
            <a:r>
              <a:rPr lang="en-US" dirty="0" smtClean="0"/>
              <a:t>Number of data pages B X Time to read a page D </a:t>
            </a:r>
            <a:r>
              <a:rPr lang="en-US" b="1" dirty="0" smtClean="0"/>
              <a:t>BD</a:t>
            </a:r>
          </a:p>
          <a:p>
            <a:r>
              <a:rPr lang="en-US" b="1" dirty="0" smtClean="0"/>
              <a:t>Equality search</a:t>
            </a:r>
          </a:p>
          <a:p>
            <a:pPr lvl="1"/>
            <a:r>
              <a:rPr lang="en-US" dirty="0" smtClean="0"/>
              <a:t>On average need to search ½ the file to find a random record</a:t>
            </a:r>
          </a:p>
          <a:p>
            <a:pPr lvl="1"/>
            <a:r>
              <a:rPr lang="en-US" dirty="0" smtClean="0"/>
              <a:t>½ (number of data pages B X time to do a read D </a:t>
            </a:r>
            <a:r>
              <a:rPr lang="en-US" b="1" dirty="0" smtClean="0"/>
              <a:t>)  </a:t>
            </a:r>
            <a:r>
              <a:rPr lang="en-US" b="1" dirty="0"/>
              <a:t>.</a:t>
            </a:r>
            <a:r>
              <a:rPr lang="en-US" b="1" dirty="0" smtClean="0"/>
              <a:t>5BD </a:t>
            </a:r>
          </a:p>
          <a:p>
            <a:r>
              <a:rPr lang="en-US" b="1" dirty="0" smtClean="0"/>
              <a:t>Range search </a:t>
            </a:r>
          </a:p>
          <a:p>
            <a:pPr lvl="1"/>
            <a:r>
              <a:rPr lang="en-US" dirty="0" smtClean="0"/>
              <a:t>Data not sorted so have to read all records to make sure you get them all </a:t>
            </a:r>
          </a:p>
          <a:p>
            <a:pPr lvl="1"/>
            <a:r>
              <a:rPr lang="en-US" dirty="0"/>
              <a:t>Number of data pages B X Time to read a page D </a:t>
            </a:r>
            <a:r>
              <a:rPr lang="en-US" b="1" dirty="0" smtClean="0"/>
              <a:t>BD</a:t>
            </a:r>
            <a:endParaRPr lang="en-US" dirty="0" smtClean="0"/>
          </a:p>
          <a:p>
            <a:r>
              <a:rPr lang="en-US" b="1" dirty="0" smtClean="0"/>
              <a:t>Insert  a record </a:t>
            </a:r>
          </a:p>
          <a:p>
            <a:pPr lvl="1"/>
            <a:r>
              <a:rPr lang="en-US" dirty="0" smtClean="0"/>
              <a:t>2 I/O operations: read the page then write the page </a:t>
            </a:r>
            <a:r>
              <a:rPr lang="en-US" b="1" dirty="0" smtClean="0"/>
              <a:t>2D</a:t>
            </a:r>
          </a:p>
          <a:p>
            <a:r>
              <a:rPr lang="en-US" b="1" dirty="0" smtClean="0"/>
              <a:t>Delete a record </a:t>
            </a:r>
          </a:p>
          <a:p>
            <a:pPr lvl="1"/>
            <a:r>
              <a:rPr lang="en-US" b="1" dirty="0" smtClean="0"/>
              <a:t>1 write plus the search to the current page search + D</a:t>
            </a:r>
            <a:endParaRPr lang="en-US" b="1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4516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Sorted file – Data records sorted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Scan</a:t>
            </a:r>
            <a:r>
              <a:rPr lang="en-US" dirty="0" smtClean="0"/>
              <a:t> – need to read all records  </a:t>
            </a:r>
          </a:p>
          <a:p>
            <a:pPr lvl="1"/>
            <a:r>
              <a:rPr lang="en-US" dirty="0" smtClean="0"/>
              <a:t>Number of data pages B X Time to read a page D </a:t>
            </a:r>
            <a:r>
              <a:rPr lang="en-US" b="1" dirty="0" smtClean="0"/>
              <a:t>BD</a:t>
            </a:r>
          </a:p>
          <a:p>
            <a:r>
              <a:rPr lang="en-US" b="1" dirty="0" smtClean="0"/>
              <a:t>Equality search</a:t>
            </a:r>
          </a:p>
          <a:p>
            <a:pPr lvl="1"/>
            <a:r>
              <a:rPr lang="en-US" dirty="0" smtClean="0"/>
              <a:t>Use a binary search to locate first page to satisfy criterion</a:t>
            </a:r>
          </a:p>
          <a:p>
            <a:pPr lvl="1"/>
            <a:r>
              <a:rPr lang="en-US" dirty="0" smtClean="0"/>
              <a:t>average Log2B reads to locate random record  X cost of a read</a:t>
            </a:r>
            <a:r>
              <a:rPr lang="en-US" dirty="0"/>
              <a:t> </a:t>
            </a:r>
            <a:r>
              <a:rPr lang="en-US" b="1" dirty="0"/>
              <a:t>D</a:t>
            </a:r>
            <a:r>
              <a:rPr lang="en-US" b="1" dirty="0" smtClean="0"/>
              <a:t>log2B</a:t>
            </a:r>
          </a:p>
          <a:p>
            <a:r>
              <a:rPr lang="en-US" b="1" dirty="0" smtClean="0"/>
              <a:t>Range search </a:t>
            </a:r>
          </a:p>
          <a:p>
            <a:pPr lvl="1"/>
            <a:r>
              <a:rPr lang="en-US" dirty="0"/>
              <a:t>Use a binary search to locate first page to satisfy </a:t>
            </a:r>
            <a:r>
              <a:rPr lang="en-US" dirty="0" smtClean="0"/>
              <a:t>criterion </a:t>
            </a:r>
            <a:r>
              <a:rPr lang="en-US" b="1" dirty="0" smtClean="0"/>
              <a:t>Dlog2B</a:t>
            </a:r>
            <a:endParaRPr lang="en-US" dirty="0"/>
          </a:p>
          <a:p>
            <a:pPr lvl="1"/>
            <a:r>
              <a:rPr lang="en-US" dirty="0" smtClean="0"/>
              <a:t>Also need a read for every other page that satisfies the criterion  </a:t>
            </a:r>
            <a:r>
              <a:rPr lang="en-US" b="1" dirty="0" smtClean="0"/>
              <a:t>Dlog2B</a:t>
            </a:r>
            <a:r>
              <a:rPr lang="en-US" dirty="0" smtClean="0"/>
              <a:t> </a:t>
            </a:r>
            <a:r>
              <a:rPr lang="en-US" sz="2900" b="1" dirty="0"/>
              <a:t>+ # matching pages </a:t>
            </a:r>
          </a:p>
          <a:p>
            <a:r>
              <a:rPr lang="en-US" b="1" dirty="0" smtClean="0"/>
              <a:t>Insert  a record </a:t>
            </a:r>
          </a:p>
          <a:p>
            <a:pPr lvl="1"/>
            <a:r>
              <a:rPr lang="en-US" dirty="0" smtClean="0"/>
              <a:t>Search to the page for the insertion + </a:t>
            </a:r>
            <a:r>
              <a:rPr lang="en-US" b="1" dirty="0"/>
              <a:t>B</a:t>
            </a:r>
            <a:r>
              <a:rPr lang="en-US" b="1" dirty="0" smtClean="0"/>
              <a:t>D</a:t>
            </a:r>
          </a:p>
          <a:p>
            <a:r>
              <a:rPr lang="en-US" b="1" dirty="0" smtClean="0"/>
              <a:t>Delete a record </a:t>
            </a:r>
          </a:p>
          <a:p>
            <a:pPr lvl="1"/>
            <a:r>
              <a:rPr lang="en-US" dirty="0"/>
              <a:t>Search to the page for the </a:t>
            </a:r>
            <a:r>
              <a:rPr lang="en-US" dirty="0" smtClean="0"/>
              <a:t>deletion </a:t>
            </a:r>
            <a:r>
              <a:rPr lang="en-US" dirty="0"/>
              <a:t>+ </a:t>
            </a:r>
            <a:r>
              <a:rPr lang="en-US" b="1" dirty="0"/>
              <a:t>BD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5517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Clustered file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Scan</a:t>
            </a:r>
            <a:r>
              <a:rPr lang="en-US" dirty="0" smtClean="0"/>
              <a:t> – need to read all records  - typically more pages since only </a:t>
            </a:r>
            <a:r>
              <a:rPr lang="en-US" sz="3100" dirty="0"/>
              <a:t>67% occupancy </a:t>
            </a:r>
            <a:r>
              <a:rPr lang="en-US" sz="3100" dirty="0" smtClean="0"/>
              <a:t> (1.5)</a:t>
            </a:r>
            <a:endParaRPr lang="en-US" sz="3100" dirty="0"/>
          </a:p>
          <a:p>
            <a:pPr lvl="1"/>
            <a:r>
              <a:rPr lang="en-US" dirty="0" smtClean="0"/>
              <a:t>1.5 X Number of original data pages B X Time to read a page D </a:t>
            </a:r>
            <a:r>
              <a:rPr lang="en-US" b="1" dirty="0" smtClean="0"/>
              <a:t>1.5BD</a:t>
            </a:r>
          </a:p>
          <a:p>
            <a:r>
              <a:rPr lang="en-US" b="1" dirty="0" smtClean="0"/>
              <a:t>Equality search</a:t>
            </a:r>
          </a:p>
          <a:p>
            <a:pPr lvl="1"/>
            <a:r>
              <a:rPr lang="en-US" dirty="0" smtClean="0"/>
              <a:t>Find first leaf page to satisfy criterion in logF1.5B</a:t>
            </a:r>
          </a:p>
          <a:p>
            <a:pPr lvl="1"/>
            <a:r>
              <a:rPr lang="en-US" dirty="0" smtClean="0"/>
              <a:t>Number of disk reads </a:t>
            </a:r>
            <a:r>
              <a:rPr lang="en-US" b="1" dirty="0" smtClean="0"/>
              <a:t>logF1.5B X Time to read page D </a:t>
            </a:r>
          </a:p>
          <a:p>
            <a:r>
              <a:rPr lang="en-US" b="1" dirty="0" smtClean="0"/>
              <a:t>Range search </a:t>
            </a:r>
          </a:p>
          <a:p>
            <a:pPr lvl="1"/>
            <a:r>
              <a:rPr lang="en-US" dirty="0"/>
              <a:t>Find first page to satisfy criterion in logF1.5B</a:t>
            </a:r>
          </a:p>
          <a:p>
            <a:pPr lvl="1"/>
            <a:r>
              <a:rPr lang="en-US" dirty="0" smtClean="0"/>
              <a:t>Subsequent leaf nodes are read until you hit a record not satisfying the condition  </a:t>
            </a:r>
            <a:r>
              <a:rPr lang="en-US" b="1" dirty="0" smtClean="0"/>
              <a:t>LogF1.5B </a:t>
            </a:r>
            <a:r>
              <a:rPr lang="en-US" sz="2900" b="1" dirty="0"/>
              <a:t>+ # matching pages </a:t>
            </a:r>
            <a:r>
              <a:rPr lang="en-US" sz="2900" b="1" dirty="0" smtClean="0"/>
              <a:t>X time to read a page D</a:t>
            </a:r>
            <a:endParaRPr lang="en-US" sz="2900" b="1" dirty="0"/>
          </a:p>
          <a:p>
            <a:r>
              <a:rPr lang="en-US" b="1" dirty="0" smtClean="0"/>
              <a:t>Insert  a record </a:t>
            </a:r>
          </a:p>
          <a:p>
            <a:pPr lvl="1"/>
            <a:r>
              <a:rPr lang="en-US" dirty="0" smtClean="0"/>
              <a:t>Search to the page for the insertion + </a:t>
            </a:r>
            <a:r>
              <a:rPr lang="en-US" b="1" dirty="0"/>
              <a:t>B</a:t>
            </a:r>
            <a:r>
              <a:rPr lang="en-US" b="1" dirty="0" smtClean="0"/>
              <a:t>D</a:t>
            </a:r>
          </a:p>
          <a:p>
            <a:r>
              <a:rPr lang="en-US" b="1" dirty="0" smtClean="0"/>
              <a:t>Delete a record </a:t>
            </a:r>
          </a:p>
          <a:p>
            <a:pPr lvl="1"/>
            <a:r>
              <a:rPr lang="en-US" dirty="0"/>
              <a:t>Search to the page for the </a:t>
            </a:r>
            <a:r>
              <a:rPr lang="en-US" dirty="0" smtClean="0"/>
              <a:t>deletion </a:t>
            </a:r>
            <a:r>
              <a:rPr lang="en-US" dirty="0"/>
              <a:t>+ </a:t>
            </a:r>
            <a:r>
              <a:rPr lang="en-US" b="1" dirty="0"/>
              <a:t>BD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2331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Unclustered file – tree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 smtClean="0"/>
              <a:t>Scan</a:t>
            </a:r>
            <a:r>
              <a:rPr lang="en-US" dirty="0" smtClean="0"/>
              <a:t> – need to read all leaf pages  - typically more pages since only </a:t>
            </a:r>
            <a:r>
              <a:rPr lang="en-US" sz="3100" dirty="0"/>
              <a:t>67% occupancy </a:t>
            </a:r>
            <a:r>
              <a:rPr lang="en-US" sz="3100" dirty="0" smtClean="0"/>
              <a:t> (1.5);  but smaller data entry in index .1(1.5) = .15B</a:t>
            </a:r>
            <a:endParaRPr lang="en-US" sz="3100" dirty="0"/>
          </a:p>
          <a:p>
            <a:pPr lvl="1"/>
            <a:r>
              <a:rPr lang="en-US" dirty="0" smtClean="0"/>
              <a:t>Read all data pages cost = </a:t>
            </a:r>
            <a:r>
              <a:rPr lang="en-US" dirty="0" smtClean="0">
                <a:solidFill>
                  <a:srgbClr val="FF0000"/>
                </a:solidFill>
              </a:rPr>
              <a:t>BD(R</a:t>
            </a:r>
            <a:r>
              <a:rPr lang="en-US" dirty="0" smtClean="0"/>
              <a:t> + .15) </a:t>
            </a:r>
            <a:r>
              <a:rPr lang="en-US" dirty="0" smtClean="0">
                <a:solidFill>
                  <a:srgbClr val="FF0000"/>
                </a:solidFill>
              </a:rPr>
              <a:t>Expensive! </a:t>
            </a:r>
          </a:p>
          <a:p>
            <a:r>
              <a:rPr lang="en-US" b="1" dirty="0" smtClean="0"/>
              <a:t>Equality search</a:t>
            </a:r>
          </a:p>
          <a:p>
            <a:pPr lvl="1"/>
            <a:r>
              <a:rPr lang="en-US" dirty="0" smtClean="0"/>
              <a:t>Find first leaf page to satisfy criterion in logF.15B</a:t>
            </a:r>
          </a:p>
          <a:p>
            <a:pPr lvl="1"/>
            <a:r>
              <a:rPr lang="en-US" dirty="0" smtClean="0"/>
              <a:t>Number of disk reads  (</a:t>
            </a:r>
            <a:r>
              <a:rPr lang="en-US" b="1" dirty="0" smtClean="0"/>
              <a:t>1 +</a:t>
            </a:r>
            <a:r>
              <a:rPr lang="en-US" dirty="0" smtClean="0"/>
              <a:t> </a:t>
            </a:r>
            <a:r>
              <a:rPr lang="en-US" b="1" dirty="0" smtClean="0"/>
              <a:t>logF.15B)  X Time to read page D </a:t>
            </a:r>
          </a:p>
          <a:p>
            <a:r>
              <a:rPr lang="en-US" b="1" dirty="0" smtClean="0"/>
              <a:t>Range search </a:t>
            </a:r>
          </a:p>
          <a:p>
            <a:pPr lvl="1"/>
            <a:r>
              <a:rPr lang="en-US" dirty="0"/>
              <a:t>Find first page to satisfy criterion in </a:t>
            </a:r>
            <a:r>
              <a:rPr lang="en-US" dirty="0" smtClean="0"/>
              <a:t>logF.15B</a:t>
            </a:r>
            <a:endParaRPr lang="en-US" dirty="0"/>
          </a:p>
          <a:p>
            <a:pPr lvl="1"/>
            <a:r>
              <a:rPr lang="en-US" dirty="0" smtClean="0"/>
              <a:t>Subsequent leaf nodes are read until you hit a record not satisfying the condition  </a:t>
            </a:r>
            <a:r>
              <a:rPr lang="en-US" b="1" dirty="0" smtClean="0"/>
              <a:t>D</a:t>
            </a:r>
            <a:r>
              <a:rPr lang="en-US" dirty="0" smtClean="0"/>
              <a:t>(</a:t>
            </a:r>
            <a:r>
              <a:rPr lang="en-US" b="1" dirty="0" smtClean="0"/>
              <a:t>LogF.15B </a:t>
            </a:r>
            <a:r>
              <a:rPr lang="en-US" sz="2900" b="1" dirty="0"/>
              <a:t>+ # matching pages </a:t>
            </a:r>
            <a:r>
              <a:rPr lang="en-US" sz="2900" b="1" dirty="0" smtClean="0"/>
              <a:t>)</a:t>
            </a:r>
            <a:endParaRPr lang="en-US" sz="2900" b="1" dirty="0"/>
          </a:p>
          <a:p>
            <a:r>
              <a:rPr lang="en-US" b="1" dirty="0" smtClean="0"/>
              <a:t>Insert  a record </a:t>
            </a:r>
          </a:p>
          <a:p>
            <a:pPr lvl="1"/>
            <a:r>
              <a:rPr lang="en-US" dirty="0" smtClean="0"/>
              <a:t>Insert the data record in the file </a:t>
            </a:r>
            <a:r>
              <a:rPr lang="en-US" b="1" dirty="0" smtClean="0"/>
              <a:t>2D </a:t>
            </a:r>
          </a:p>
          <a:p>
            <a:pPr lvl="1"/>
            <a:r>
              <a:rPr lang="en-US" b="1" dirty="0" smtClean="0"/>
              <a:t> </a:t>
            </a:r>
            <a:r>
              <a:rPr lang="en-US" dirty="0" smtClean="0"/>
              <a:t>Find insertion spot in index </a:t>
            </a:r>
            <a:r>
              <a:rPr lang="en-US" b="1" dirty="0" smtClean="0"/>
              <a:t>DLogF.15B, do insertion D </a:t>
            </a:r>
            <a:r>
              <a:rPr lang="en-US" b="1" dirty="0"/>
              <a:t> </a:t>
            </a:r>
            <a:r>
              <a:rPr lang="en-US" b="1" dirty="0" smtClean="0"/>
              <a:t>=&gt; D(3 + LogF.15B)</a:t>
            </a:r>
          </a:p>
          <a:p>
            <a:r>
              <a:rPr lang="en-US" b="1" dirty="0" smtClean="0"/>
              <a:t>Delete a record </a:t>
            </a:r>
          </a:p>
          <a:p>
            <a:pPr lvl="1"/>
            <a:r>
              <a:rPr lang="en-US" dirty="0"/>
              <a:t>Search to the page for the </a:t>
            </a:r>
            <a:r>
              <a:rPr lang="en-US" dirty="0" smtClean="0"/>
              <a:t>deletion </a:t>
            </a:r>
            <a:r>
              <a:rPr lang="en-US" dirty="0"/>
              <a:t>+ </a:t>
            </a:r>
            <a:r>
              <a:rPr lang="en-US" b="1" dirty="0" smtClean="0"/>
              <a:t>2D (index + data write)</a:t>
            </a:r>
            <a:endParaRPr lang="en-US" b="1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8221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Unclustered file – hash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Scan</a:t>
            </a:r>
            <a:r>
              <a:rPr lang="en-US" dirty="0" smtClean="0"/>
              <a:t> – need to read all leaf pages  - typically pages only </a:t>
            </a:r>
            <a:r>
              <a:rPr lang="en-US" sz="3100" dirty="0" smtClean="0"/>
              <a:t>80% </a:t>
            </a:r>
            <a:r>
              <a:rPr lang="en-US" sz="3100" dirty="0"/>
              <a:t>occupancy </a:t>
            </a:r>
            <a:r>
              <a:rPr lang="en-US" sz="3100" dirty="0" smtClean="0"/>
              <a:t> (1.25);  but smaller data entry in index .1(1.25) = .125B</a:t>
            </a:r>
            <a:endParaRPr lang="en-US" sz="3100" dirty="0"/>
          </a:p>
          <a:p>
            <a:pPr lvl="1"/>
            <a:r>
              <a:rPr lang="en-US" dirty="0" smtClean="0"/>
              <a:t>Read all data pages </a:t>
            </a:r>
            <a:r>
              <a:rPr lang="en-US" dirty="0"/>
              <a:t> </a:t>
            </a:r>
            <a:r>
              <a:rPr lang="en-US" dirty="0" smtClean="0"/>
              <a:t>for every record cost = RBD </a:t>
            </a:r>
            <a:r>
              <a:rPr lang="en-US" b="1" dirty="0" smtClean="0"/>
              <a:t>  </a:t>
            </a:r>
          </a:p>
          <a:p>
            <a:pPr lvl="1"/>
            <a:r>
              <a:rPr lang="en-US" sz="2900" dirty="0"/>
              <a:t>Read index =</a:t>
            </a:r>
            <a:r>
              <a:rPr lang="en-US" b="1" dirty="0" smtClean="0"/>
              <a:t>  .</a:t>
            </a:r>
            <a:r>
              <a:rPr lang="en-US" dirty="0" smtClean="0"/>
              <a:t>125BD  Total = </a:t>
            </a:r>
            <a:r>
              <a:rPr lang="en-US" dirty="0" smtClean="0">
                <a:solidFill>
                  <a:srgbClr val="FF0000"/>
                </a:solidFill>
              </a:rPr>
              <a:t>RDB</a:t>
            </a:r>
            <a:r>
              <a:rPr lang="en-US" dirty="0" smtClean="0"/>
              <a:t> + .125BD </a:t>
            </a:r>
            <a:r>
              <a:rPr lang="en-US" dirty="0" smtClean="0">
                <a:solidFill>
                  <a:srgbClr val="FF0000"/>
                </a:solidFill>
              </a:rPr>
              <a:t>Expensive!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smtClean="0"/>
              <a:t>Equality search</a:t>
            </a:r>
          </a:p>
          <a:p>
            <a:pPr lvl="1"/>
            <a:r>
              <a:rPr lang="en-US" dirty="0" smtClean="0"/>
              <a:t>Find read index page </a:t>
            </a:r>
            <a:r>
              <a:rPr lang="en-US" b="1" dirty="0" smtClean="0"/>
              <a:t>D</a:t>
            </a:r>
          </a:p>
          <a:p>
            <a:pPr lvl="1"/>
            <a:r>
              <a:rPr lang="en-US" dirty="0" smtClean="0"/>
              <a:t>Read data page </a:t>
            </a:r>
            <a:r>
              <a:rPr lang="en-US" b="1" dirty="0" smtClean="0"/>
              <a:t>D </a:t>
            </a:r>
          </a:p>
          <a:p>
            <a:r>
              <a:rPr lang="en-US" b="1" dirty="0" smtClean="0"/>
              <a:t>Range search – no help from index since hashing value </a:t>
            </a:r>
          </a:p>
          <a:p>
            <a:pPr lvl="1"/>
            <a:r>
              <a:rPr lang="en-US" dirty="0" smtClean="0"/>
              <a:t>Read entire heap file </a:t>
            </a:r>
            <a:r>
              <a:rPr lang="en-US" b="1" dirty="0" smtClean="0"/>
              <a:t>BD</a:t>
            </a:r>
            <a:endParaRPr lang="en-US" sz="2900" b="1" dirty="0"/>
          </a:p>
          <a:p>
            <a:r>
              <a:rPr lang="en-US" b="1" dirty="0" smtClean="0"/>
              <a:t>Insert  a record </a:t>
            </a:r>
          </a:p>
          <a:p>
            <a:pPr lvl="1"/>
            <a:r>
              <a:rPr lang="en-US" dirty="0" smtClean="0"/>
              <a:t>Read , write data record  </a:t>
            </a:r>
            <a:r>
              <a:rPr lang="en-US" b="1" dirty="0" smtClean="0"/>
              <a:t>2D + C </a:t>
            </a:r>
          </a:p>
          <a:p>
            <a:pPr lvl="1"/>
            <a:r>
              <a:rPr lang="en-US" dirty="0" smtClean="0"/>
              <a:t>Read, write index  </a:t>
            </a:r>
            <a:r>
              <a:rPr lang="en-US" b="1" dirty="0" smtClean="0"/>
              <a:t>2D + C </a:t>
            </a:r>
            <a:r>
              <a:rPr lang="en-US" b="1" dirty="0" smtClean="0"/>
              <a:t>        Total cost (4D) </a:t>
            </a:r>
            <a:endParaRPr lang="en-US" b="1" dirty="0" smtClean="0"/>
          </a:p>
          <a:p>
            <a:r>
              <a:rPr lang="en-US" b="1" dirty="0" smtClean="0"/>
              <a:t>Delete a record </a:t>
            </a:r>
          </a:p>
          <a:p>
            <a:pPr lvl="1"/>
            <a:r>
              <a:rPr lang="en-US" dirty="0"/>
              <a:t>Search to the page for the </a:t>
            </a:r>
            <a:r>
              <a:rPr lang="en-US" dirty="0" smtClean="0"/>
              <a:t>deletion </a:t>
            </a:r>
            <a:r>
              <a:rPr lang="en-US" dirty="0"/>
              <a:t>+ </a:t>
            </a:r>
            <a:r>
              <a:rPr lang="en-US" b="1" dirty="0" smtClean="0"/>
              <a:t>2D (index + data write)</a:t>
            </a:r>
            <a:endParaRPr lang="en-US" b="1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05917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 the workload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For each query in the workload</a:t>
            </a:r>
          </a:p>
          <a:p>
            <a:pPr lvl="1"/>
            <a:r>
              <a:rPr lang="en-US" dirty="0" smtClean="0"/>
              <a:t>Which relations does it access?</a:t>
            </a:r>
          </a:p>
          <a:p>
            <a:pPr lvl="1"/>
            <a:r>
              <a:rPr lang="en-US" dirty="0" smtClean="0"/>
              <a:t>Which attributes are retrieved?</a:t>
            </a:r>
          </a:p>
          <a:p>
            <a:pPr lvl="1"/>
            <a:r>
              <a:rPr lang="en-US" dirty="0" smtClean="0"/>
              <a:t>Which attributes are involved in selection/join conditions?</a:t>
            </a:r>
          </a:p>
          <a:p>
            <a:pPr lvl="1"/>
            <a:r>
              <a:rPr lang="en-US" dirty="0" smtClean="0"/>
              <a:t>How selective are these conditions likely to be?</a:t>
            </a:r>
          </a:p>
          <a:p>
            <a:r>
              <a:rPr lang="en-US" dirty="0" smtClean="0"/>
              <a:t>For each update in the workload</a:t>
            </a:r>
          </a:p>
          <a:p>
            <a:pPr lvl="1"/>
            <a:r>
              <a:rPr lang="en-US" dirty="0" smtClean="0"/>
              <a:t>Which attributes are involved in selection/join conditions?</a:t>
            </a:r>
          </a:p>
          <a:p>
            <a:pPr lvl="1"/>
            <a:r>
              <a:rPr lang="en-US" dirty="0" smtClean="0"/>
              <a:t>The type of update (INSERT/DELETE/UPDATE) and the attributes that are affected.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49984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Choosing an index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indexes should we create?</a:t>
            </a:r>
          </a:p>
          <a:p>
            <a:pPr lvl="1"/>
            <a:r>
              <a:rPr lang="en-US" dirty="0" smtClean="0"/>
              <a:t>Which </a:t>
            </a:r>
            <a:r>
              <a:rPr lang="en-US" dirty="0"/>
              <a:t>relations should have indexes?</a:t>
            </a:r>
          </a:p>
          <a:p>
            <a:pPr lvl="1"/>
            <a:r>
              <a:rPr lang="en-US" dirty="0" smtClean="0"/>
              <a:t>What </a:t>
            </a:r>
            <a:r>
              <a:rPr lang="en-US" dirty="0"/>
              <a:t>field(s) should be the search key?</a:t>
            </a:r>
          </a:p>
          <a:p>
            <a:pPr lvl="1"/>
            <a:r>
              <a:rPr lang="en-US" dirty="0" smtClean="0"/>
              <a:t>Should </a:t>
            </a:r>
            <a:r>
              <a:rPr lang="en-US" dirty="0"/>
              <a:t>we build several indexes?</a:t>
            </a:r>
          </a:p>
          <a:p>
            <a:r>
              <a:rPr lang="en-US" dirty="0" smtClean="0"/>
              <a:t>For </a:t>
            </a:r>
            <a:r>
              <a:rPr lang="en-US" dirty="0"/>
              <a:t>each index, what kind of an index should it be?</a:t>
            </a:r>
          </a:p>
          <a:p>
            <a:pPr lvl="1"/>
            <a:r>
              <a:rPr lang="en-US" dirty="0" smtClean="0"/>
              <a:t> Clustered</a:t>
            </a:r>
            <a:r>
              <a:rPr lang="en-US" dirty="0"/>
              <a:t>?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Hash or tree?</a:t>
            </a:r>
          </a:p>
        </p:txBody>
      </p:sp>
    </p:spTree>
    <p:extLst>
      <p:ext uri="{BB962C8B-B14F-4D97-AF65-F5344CB8AC3E}">
        <p14:creationId xmlns:p14="http://schemas.microsoft.com/office/powerpoint/2010/main" val="19419757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Choice of indexes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One approach: </a:t>
            </a:r>
            <a:endParaRPr lang="en-US" dirty="0" smtClean="0"/>
          </a:p>
          <a:p>
            <a:pPr lvl="1"/>
            <a:r>
              <a:rPr lang="en-US" dirty="0" smtClean="0"/>
              <a:t>Consider </a:t>
            </a:r>
            <a:r>
              <a:rPr lang="en-US" dirty="0"/>
              <a:t>the most important </a:t>
            </a:r>
            <a:r>
              <a:rPr lang="en-US" dirty="0" smtClean="0"/>
              <a:t>queries in </a:t>
            </a:r>
            <a:r>
              <a:rPr lang="en-US" dirty="0"/>
              <a:t>turn. </a:t>
            </a:r>
            <a:endParaRPr lang="en-US" dirty="0" smtClean="0"/>
          </a:p>
          <a:p>
            <a:pPr lvl="1"/>
            <a:r>
              <a:rPr lang="en-US" dirty="0" smtClean="0"/>
              <a:t>Consider </a:t>
            </a:r>
            <a:r>
              <a:rPr lang="en-US" dirty="0"/>
              <a:t>the best plan using the </a:t>
            </a:r>
            <a:r>
              <a:rPr lang="en-US" dirty="0" smtClean="0"/>
              <a:t>current indexes</a:t>
            </a:r>
            <a:r>
              <a:rPr lang="en-US" dirty="0"/>
              <a:t>, and see if a better plan is possible with </a:t>
            </a:r>
            <a:r>
              <a:rPr lang="en-US" dirty="0" smtClean="0"/>
              <a:t>an additional </a:t>
            </a:r>
            <a:r>
              <a:rPr lang="en-US" dirty="0"/>
              <a:t>index. If so, create it.</a:t>
            </a:r>
          </a:p>
          <a:p>
            <a:r>
              <a:rPr lang="en-US" dirty="0"/>
              <a:t>M</a:t>
            </a:r>
            <a:r>
              <a:rPr lang="en-US" dirty="0" smtClean="0"/>
              <a:t>ust </a:t>
            </a:r>
            <a:r>
              <a:rPr lang="en-US" dirty="0"/>
              <a:t>understand how a DBMS evaluates queries </a:t>
            </a:r>
            <a:r>
              <a:rPr lang="en-US" dirty="0" smtClean="0"/>
              <a:t>and creates </a:t>
            </a:r>
            <a:r>
              <a:rPr lang="en-US" dirty="0"/>
              <a:t>query evaluation plans.</a:t>
            </a:r>
          </a:p>
          <a:p>
            <a:r>
              <a:rPr lang="en-US" dirty="0" smtClean="0"/>
              <a:t>Before </a:t>
            </a:r>
            <a:r>
              <a:rPr lang="en-US" dirty="0"/>
              <a:t>creating an index, must also consider </a:t>
            </a:r>
            <a:r>
              <a:rPr lang="en-US" dirty="0" smtClean="0"/>
              <a:t>the impact </a:t>
            </a:r>
            <a:r>
              <a:rPr lang="en-US" dirty="0"/>
              <a:t>on updates in the workload.</a:t>
            </a:r>
          </a:p>
          <a:p>
            <a:r>
              <a:rPr lang="en-US" dirty="0" smtClean="0"/>
              <a:t>Trade-off</a:t>
            </a:r>
            <a:r>
              <a:rPr lang="en-US" dirty="0"/>
              <a:t>: Indexes can make queries go faster, updates</a:t>
            </a:r>
          </a:p>
          <a:p>
            <a:pPr marL="0" indent="0">
              <a:buNone/>
            </a:pPr>
            <a:r>
              <a:rPr lang="en-US" dirty="0"/>
              <a:t>slower. Require disk space, too.</a:t>
            </a:r>
          </a:p>
        </p:txBody>
      </p:sp>
    </p:spTree>
    <p:extLst>
      <p:ext uri="{BB962C8B-B14F-4D97-AF65-F5344CB8AC3E}">
        <p14:creationId xmlns:p14="http://schemas.microsoft.com/office/powerpoint/2010/main" val="357575387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 selection guideline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Attributes in WHERE clause are candidates for index keys.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Exact match condition suggests hash index.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Range query suggests tree index.</a:t>
            </a:r>
          </a:p>
          <a:p>
            <a:r>
              <a:rPr lang="en-US" dirty="0" smtClean="0"/>
              <a:t>Clustering </a:t>
            </a:r>
            <a:r>
              <a:rPr lang="en-US" dirty="0"/>
              <a:t>is especially useful for range queries; can also help on </a:t>
            </a:r>
            <a:r>
              <a:rPr lang="en-US" dirty="0" smtClean="0"/>
              <a:t>equality queries </a:t>
            </a:r>
            <a:r>
              <a:rPr lang="en-US" dirty="0"/>
              <a:t>if there are many duplicates.</a:t>
            </a:r>
          </a:p>
          <a:p>
            <a:r>
              <a:rPr lang="en-US" dirty="0" smtClean="0"/>
              <a:t>Multi-attribute </a:t>
            </a:r>
            <a:r>
              <a:rPr lang="en-US" dirty="0"/>
              <a:t>search keys should be considered when </a:t>
            </a:r>
            <a:r>
              <a:rPr lang="en-US" dirty="0" smtClean="0"/>
              <a:t>a WHERE </a:t>
            </a:r>
            <a:r>
              <a:rPr lang="en-US" dirty="0"/>
              <a:t>clause contains several conditions.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Order of attributes is important for range queries.</a:t>
            </a:r>
          </a:p>
          <a:p>
            <a:r>
              <a:rPr lang="en-US" dirty="0" smtClean="0"/>
              <a:t>Such </a:t>
            </a:r>
            <a:r>
              <a:rPr lang="en-US" dirty="0"/>
              <a:t>indexes can sometimes enable index-only strategies </a:t>
            </a:r>
            <a:r>
              <a:rPr lang="en-US" dirty="0" smtClean="0"/>
              <a:t>for important </a:t>
            </a:r>
            <a:r>
              <a:rPr lang="en-US" dirty="0"/>
              <a:t>queries: when only indexed attributes are </a:t>
            </a:r>
            <a:r>
              <a:rPr lang="en-US" dirty="0" smtClean="0"/>
              <a:t>needed.</a:t>
            </a:r>
          </a:p>
          <a:p>
            <a:r>
              <a:rPr lang="en-US" dirty="0" smtClean="0"/>
              <a:t>For </a:t>
            </a:r>
            <a:r>
              <a:rPr lang="en-US" dirty="0"/>
              <a:t>index-only strategies, clustering is not important.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Try to choose indexes that benefit many queries.</a:t>
            </a:r>
          </a:p>
          <a:p>
            <a:pPr lvl="1"/>
            <a:r>
              <a:rPr lang="en-US" dirty="0" smtClean="0"/>
              <a:t>Since </a:t>
            </a:r>
            <a:r>
              <a:rPr lang="en-US" dirty="0"/>
              <a:t>only one index can be clustered per relation, choose </a:t>
            </a:r>
            <a:r>
              <a:rPr lang="en-US" dirty="0" smtClean="0"/>
              <a:t>it based </a:t>
            </a:r>
            <a:r>
              <a:rPr lang="en-US" dirty="0"/>
              <a:t>on important queries that would benefit the most </a:t>
            </a:r>
            <a:r>
              <a:rPr lang="en-US" dirty="0" err="1" smtClean="0"/>
              <a:t>fromclustering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220327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cluster index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B+ tree index on </a:t>
            </a:r>
            <a:r>
              <a:rPr lang="en-US" dirty="0" err="1"/>
              <a:t>E.age</a:t>
            </a:r>
            <a:r>
              <a:rPr lang="en-US" dirty="0"/>
              <a:t> can </a:t>
            </a:r>
            <a:r>
              <a:rPr lang="en-US" dirty="0" smtClean="0"/>
              <a:t>be used </a:t>
            </a:r>
            <a:r>
              <a:rPr lang="en-US" dirty="0"/>
              <a:t>to get qualifying tuples.</a:t>
            </a:r>
          </a:p>
          <a:p>
            <a:pPr lvl="1"/>
            <a:r>
              <a:rPr lang="en-US" dirty="0" smtClean="0"/>
              <a:t>How </a:t>
            </a:r>
            <a:r>
              <a:rPr lang="en-US" dirty="0"/>
              <a:t>selective is the condition?</a:t>
            </a:r>
          </a:p>
          <a:p>
            <a:r>
              <a:rPr lang="en-US" dirty="0" smtClean="0"/>
              <a:t>Is </a:t>
            </a:r>
            <a:r>
              <a:rPr lang="en-US" dirty="0"/>
              <a:t>the index clustered?</a:t>
            </a:r>
          </a:p>
          <a:p>
            <a:pPr lvl="1"/>
            <a:r>
              <a:rPr lang="en-US" dirty="0" smtClean="0"/>
              <a:t>Consider </a:t>
            </a:r>
            <a:r>
              <a:rPr lang="en-US" dirty="0"/>
              <a:t>the GROUP BY query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If many tuples have </a:t>
            </a:r>
            <a:r>
              <a:rPr lang="en-US" dirty="0" err="1"/>
              <a:t>E.age</a:t>
            </a:r>
            <a:r>
              <a:rPr lang="en-US" dirty="0"/>
              <a:t> &gt; 10,</a:t>
            </a:r>
          </a:p>
          <a:p>
            <a:r>
              <a:rPr lang="en-US" dirty="0"/>
              <a:t>using </a:t>
            </a:r>
            <a:r>
              <a:rPr lang="en-US" dirty="0" err="1"/>
              <a:t>E.age</a:t>
            </a:r>
            <a:r>
              <a:rPr lang="en-US" dirty="0"/>
              <a:t> index and sorting the</a:t>
            </a:r>
          </a:p>
          <a:p>
            <a:r>
              <a:rPr lang="en-US" dirty="0"/>
              <a:t>retrieved tuples may be costly.</a:t>
            </a:r>
          </a:p>
          <a:p>
            <a:r>
              <a:rPr lang="en-US" dirty="0" smtClean="0"/>
              <a:t> </a:t>
            </a:r>
            <a:r>
              <a:rPr lang="en-US" dirty="0"/>
              <a:t>Clustered </a:t>
            </a:r>
            <a:r>
              <a:rPr lang="en-US" dirty="0" err="1"/>
              <a:t>E.dno</a:t>
            </a:r>
            <a:r>
              <a:rPr lang="en-US" dirty="0"/>
              <a:t> index may </a:t>
            </a:r>
            <a:r>
              <a:rPr lang="en-US" dirty="0" smtClean="0"/>
              <a:t>be better</a:t>
            </a:r>
            <a:r>
              <a:rPr lang="en-US" dirty="0"/>
              <a:t>!</a:t>
            </a:r>
          </a:p>
          <a:p>
            <a:r>
              <a:rPr lang="en-US" dirty="0" smtClean="0"/>
              <a:t> </a:t>
            </a:r>
            <a:r>
              <a:rPr lang="en-US" dirty="0"/>
              <a:t>Equality queries and duplicates:</a:t>
            </a:r>
          </a:p>
          <a:p>
            <a:r>
              <a:rPr lang="en-US" dirty="0" smtClean="0"/>
              <a:t>Clustering </a:t>
            </a:r>
            <a:r>
              <a:rPr lang="en-US" dirty="0"/>
              <a:t>on </a:t>
            </a:r>
            <a:r>
              <a:rPr lang="en-US" dirty="0" err="1"/>
              <a:t>E.hobby</a:t>
            </a:r>
            <a:r>
              <a:rPr lang="en-US" dirty="0"/>
              <a:t> helps!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SELECT </a:t>
            </a:r>
            <a:r>
              <a:rPr lang="en-US" dirty="0" err="1"/>
              <a:t>E.dno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FROM </a:t>
            </a:r>
            <a:r>
              <a:rPr lang="en-US" dirty="0" err="1"/>
              <a:t>Emp</a:t>
            </a:r>
            <a:r>
              <a:rPr lang="en-US" dirty="0"/>
              <a:t> E</a:t>
            </a:r>
          </a:p>
          <a:p>
            <a:pPr marL="0" indent="0">
              <a:buNone/>
            </a:pPr>
            <a:r>
              <a:rPr lang="en-US" dirty="0"/>
              <a:t>WHERE </a:t>
            </a:r>
            <a:r>
              <a:rPr lang="en-US" dirty="0" err="1" smtClean="0"/>
              <a:t>E.age</a:t>
            </a:r>
            <a:r>
              <a:rPr lang="en-US" dirty="0" smtClean="0"/>
              <a:t>&gt;40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SELECT </a:t>
            </a:r>
            <a:r>
              <a:rPr lang="en-US" dirty="0" err="1"/>
              <a:t>E.dno</a:t>
            </a:r>
            <a:r>
              <a:rPr lang="en-US" dirty="0"/>
              <a:t>,  COUNT (*)</a:t>
            </a:r>
          </a:p>
          <a:p>
            <a:pPr marL="0" indent="0">
              <a:buNone/>
            </a:pPr>
            <a:r>
              <a:rPr lang="en-US" dirty="0"/>
              <a:t>FROM </a:t>
            </a:r>
            <a:r>
              <a:rPr lang="en-US" dirty="0" err="1"/>
              <a:t>Emp</a:t>
            </a:r>
            <a:r>
              <a:rPr lang="en-US" dirty="0"/>
              <a:t> E</a:t>
            </a:r>
          </a:p>
          <a:p>
            <a:pPr marL="0" indent="0">
              <a:buNone/>
            </a:pPr>
            <a:r>
              <a:rPr lang="en-US" dirty="0"/>
              <a:t>WHERE </a:t>
            </a:r>
            <a:r>
              <a:rPr lang="en-US" dirty="0" err="1"/>
              <a:t>E.age</a:t>
            </a:r>
            <a:r>
              <a:rPr lang="en-US" dirty="0"/>
              <a:t>&gt;10</a:t>
            </a:r>
          </a:p>
          <a:p>
            <a:pPr marL="0" indent="0">
              <a:buNone/>
            </a:pPr>
            <a:r>
              <a:rPr lang="en-US" dirty="0"/>
              <a:t>GROUP BY </a:t>
            </a:r>
            <a:r>
              <a:rPr lang="en-US" dirty="0" err="1" smtClean="0"/>
              <a:t>E.dno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SELECT </a:t>
            </a:r>
            <a:r>
              <a:rPr lang="en-US" dirty="0" err="1"/>
              <a:t>E.dno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FROM </a:t>
            </a:r>
            <a:r>
              <a:rPr lang="en-US" dirty="0" err="1"/>
              <a:t>Emp</a:t>
            </a:r>
            <a:r>
              <a:rPr lang="en-US" dirty="0"/>
              <a:t> E</a:t>
            </a:r>
          </a:p>
          <a:p>
            <a:pPr marL="0" indent="0">
              <a:buNone/>
            </a:pPr>
            <a:r>
              <a:rPr lang="en-US" dirty="0"/>
              <a:t>WHERE </a:t>
            </a:r>
            <a:r>
              <a:rPr lang="en-US" dirty="0" err="1"/>
              <a:t>E.hobby</a:t>
            </a:r>
            <a:r>
              <a:rPr lang="en-US" dirty="0"/>
              <a:t>=Stamps</a:t>
            </a:r>
          </a:p>
        </p:txBody>
      </p:sp>
    </p:spTree>
    <p:extLst>
      <p:ext uri="{BB962C8B-B14F-4D97-AF65-F5344CB8AC3E}">
        <p14:creationId xmlns:p14="http://schemas.microsoft.com/office/powerpoint/2010/main" val="3842577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can you store a database?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9342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Disks: Can retrieve random page at fixed cost</a:t>
            </a:r>
          </a:p>
          <a:p>
            <a:pPr lvl="1"/>
            <a:r>
              <a:rPr lang="en-US" dirty="0" smtClean="0"/>
              <a:t>But </a:t>
            </a:r>
            <a:r>
              <a:rPr lang="en-US" dirty="0"/>
              <a:t>reading several consecutive pages is much cheaper than reading </a:t>
            </a:r>
            <a:r>
              <a:rPr lang="en-US" dirty="0" smtClean="0"/>
              <a:t>them in </a:t>
            </a:r>
            <a:r>
              <a:rPr lang="en-US" dirty="0"/>
              <a:t>random order</a:t>
            </a:r>
          </a:p>
          <a:p>
            <a:r>
              <a:rPr lang="en-US" dirty="0" smtClean="0"/>
              <a:t>Tapes</a:t>
            </a:r>
            <a:r>
              <a:rPr lang="en-US" dirty="0"/>
              <a:t>: Can only read pages in sequence</a:t>
            </a:r>
          </a:p>
          <a:p>
            <a:pPr lvl="1"/>
            <a:r>
              <a:rPr lang="en-US" dirty="0" smtClean="0"/>
              <a:t>Cheaper </a:t>
            </a:r>
            <a:r>
              <a:rPr lang="en-US" dirty="0"/>
              <a:t>than disks; used for archival storage</a:t>
            </a:r>
          </a:p>
          <a:p>
            <a:r>
              <a:rPr lang="en-US" dirty="0" smtClean="0"/>
              <a:t>Flash </a:t>
            </a:r>
            <a:r>
              <a:rPr lang="en-US" dirty="0"/>
              <a:t>memory: Starting to replace disks due to much faster </a:t>
            </a:r>
            <a:r>
              <a:rPr lang="en-US" dirty="0" smtClean="0"/>
              <a:t>random access</a:t>
            </a:r>
            <a:endParaRPr lang="en-US" dirty="0"/>
          </a:p>
          <a:p>
            <a:pPr lvl="1"/>
            <a:r>
              <a:rPr lang="en-US" dirty="0" smtClean="0"/>
              <a:t> </a:t>
            </a:r>
            <a:r>
              <a:rPr lang="en-US" dirty="0"/>
              <a:t>Writes still slow, size often too small for DB </a:t>
            </a:r>
            <a:r>
              <a:rPr lang="en-US" dirty="0" smtClean="0"/>
              <a:t>applications</a:t>
            </a:r>
          </a:p>
          <a:p>
            <a:r>
              <a:rPr lang="en-US" dirty="0" smtClean="0"/>
              <a:t>Arrays of disks</a:t>
            </a:r>
          </a:p>
          <a:p>
            <a:pPr lvl="1"/>
            <a:r>
              <a:rPr lang="en-US" dirty="0" smtClean="0"/>
              <a:t>Cover in later chapter </a:t>
            </a:r>
            <a:endParaRPr lang="en-US" dirty="0"/>
          </a:p>
        </p:txBody>
      </p:sp>
      <p:pic>
        <p:nvPicPr>
          <p:cNvPr id="2050" name="Picture 2" descr="C:\Users\kdurant\AppData\Local\Microsoft\Windows\Temporary Internet Files\Content.IE5\83ZL3W7K\MC90032995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371600"/>
            <a:ext cx="1276403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kdurant\AppData\Local\Microsoft\Windows\Temporary Internet Files\Content.IE5\83ZL3W7K\MC90019745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3728" y="2743200"/>
            <a:ext cx="1274075" cy="1023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kdurant\AppData\Local\Microsoft\Windows\Temporary Internet Files\Content.IE5\GNHZ6EXQ\MC900441713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4411" y="3657600"/>
            <a:ext cx="1295400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kdurant\Desktop\cs3200\raid5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5454" y="4953000"/>
            <a:ext cx="2422349" cy="1483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59300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Indexes with composite key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124200" cy="51054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Composite Search Keys: Search on a combination of fields.</a:t>
            </a:r>
          </a:p>
          <a:p>
            <a:pPr lvl="1"/>
            <a:r>
              <a:rPr lang="en-US" dirty="0" smtClean="0"/>
              <a:t>Equality </a:t>
            </a:r>
            <a:r>
              <a:rPr lang="en-US" dirty="0"/>
              <a:t>query: </a:t>
            </a:r>
            <a:r>
              <a:rPr lang="en-US" b="1" dirty="0"/>
              <a:t>Every </a:t>
            </a:r>
            <a:r>
              <a:rPr lang="en-US" dirty="0"/>
              <a:t>field </a:t>
            </a:r>
            <a:r>
              <a:rPr lang="en-US" dirty="0" smtClean="0"/>
              <a:t>value is </a:t>
            </a:r>
            <a:r>
              <a:rPr lang="en-US" dirty="0"/>
              <a:t>equal to a constant. E.g. </a:t>
            </a:r>
            <a:r>
              <a:rPr lang="en-US" dirty="0" err="1" smtClean="0"/>
              <a:t>wrt</a:t>
            </a:r>
            <a:r>
              <a:rPr lang="en-US" dirty="0"/>
              <a:t> </a:t>
            </a:r>
            <a:r>
              <a:rPr lang="en-US" dirty="0" smtClean="0"/>
              <a:t>&lt;</a:t>
            </a:r>
            <a:r>
              <a:rPr lang="en-US" dirty="0" err="1" smtClean="0"/>
              <a:t>sal,age</a:t>
            </a:r>
            <a:r>
              <a:rPr lang="en-US" dirty="0"/>
              <a:t>&gt; </a:t>
            </a:r>
            <a:r>
              <a:rPr lang="en-US" dirty="0" smtClean="0"/>
              <a:t>index:</a:t>
            </a:r>
          </a:p>
          <a:p>
            <a:pPr lvl="2"/>
            <a:r>
              <a:rPr lang="en-US" dirty="0" smtClean="0"/>
              <a:t>age=20 </a:t>
            </a:r>
            <a:r>
              <a:rPr lang="en-US" dirty="0"/>
              <a:t>and </a:t>
            </a:r>
            <a:r>
              <a:rPr lang="en-US" dirty="0" err="1"/>
              <a:t>sal</a:t>
            </a:r>
            <a:r>
              <a:rPr lang="en-US" dirty="0"/>
              <a:t> =75</a:t>
            </a:r>
          </a:p>
          <a:p>
            <a:pPr lvl="1"/>
            <a:r>
              <a:rPr lang="en-US" dirty="0" smtClean="0"/>
              <a:t>Range </a:t>
            </a:r>
            <a:r>
              <a:rPr lang="en-US" dirty="0"/>
              <a:t>query: Some field value </a:t>
            </a:r>
            <a:r>
              <a:rPr lang="en-US" dirty="0" smtClean="0"/>
              <a:t>is not </a:t>
            </a:r>
            <a:r>
              <a:rPr lang="en-US" dirty="0"/>
              <a:t>a constant. E.g</a:t>
            </a:r>
            <a:r>
              <a:rPr lang="en-US" dirty="0" smtClean="0"/>
              <a:t>.: age </a:t>
            </a:r>
            <a:r>
              <a:rPr lang="en-US" dirty="0"/>
              <a:t>=20; or age=20 and </a:t>
            </a:r>
            <a:r>
              <a:rPr lang="en-US" dirty="0" err="1"/>
              <a:t>sal</a:t>
            </a:r>
            <a:r>
              <a:rPr lang="en-US" dirty="0"/>
              <a:t> &gt; 10</a:t>
            </a:r>
          </a:p>
          <a:p>
            <a:r>
              <a:rPr lang="en-US" dirty="0" smtClean="0"/>
              <a:t>Data </a:t>
            </a:r>
            <a:r>
              <a:rPr lang="en-US" dirty="0"/>
              <a:t>entries in index sorted </a:t>
            </a:r>
            <a:r>
              <a:rPr lang="en-US" dirty="0" smtClean="0"/>
              <a:t>by search </a:t>
            </a:r>
            <a:r>
              <a:rPr lang="en-US" dirty="0"/>
              <a:t>key to support </a:t>
            </a:r>
            <a:r>
              <a:rPr lang="en-US" dirty="0" smtClean="0"/>
              <a:t>range queries.</a:t>
            </a:r>
          </a:p>
          <a:p>
            <a:pPr lvl="1"/>
            <a:r>
              <a:rPr lang="en-US" dirty="0" smtClean="0"/>
              <a:t> Lexicographic </a:t>
            </a:r>
            <a:r>
              <a:rPr lang="en-US" dirty="0"/>
              <a:t>order, </a:t>
            </a:r>
            <a:r>
              <a:rPr lang="en-US" dirty="0" smtClean="0"/>
              <a:t>or Spatial </a:t>
            </a:r>
            <a:r>
              <a:rPr lang="en-US" dirty="0"/>
              <a:t>order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89450405"/>
              </p:ext>
            </p:extLst>
          </p:nvPr>
        </p:nvGraphicFramePr>
        <p:xfrm>
          <a:off x="5334000" y="2590800"/>
          <a:ext cx="23622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7400"/>
                <a:gridCol w="787400"/>
                <a:gridCol w="78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Joe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533020"/>
              </p:ext>
            </p:extLst>
          </p:nvPr>
        </p:nvGraphicFramePr>
        <p:xfrm>
          <a:off x="3733800" y="1295400"/>
          <a:ext cx="10668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/>
                <a:gridCol w="533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1969443"/>
              </p:ext>
            </p:extLst>
          </p:nvPr>
        </p:nvGraphicFramePr>
        <p:xfrm>
          <a:off x="8153400" y="1503680"/>
          <a:ext cx="533400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/>
              </a:tblGrid>
              <a:tr h="142240"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7707421"/>
              </p:ext>
            </p:extLst>
          </p:nvPr>
        </p:nvGraphicFramePr>
        <p:xfrm>
          <a:off x="3810000" y="4114800"/>
          <a:ext cx="12192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565318"/>
              </p:ext>
            </p:extLst>
          </p:nvPr>
        </p:nvGraphicFramePr>
        <p:xfrm>
          <a:off x="8229600" y="4114800"/>
          <a:ext cx="5334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638800" y="4629834"/>
            <a:ext cx="17198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 records</a:t>
            </a:r>
          </a:p>
          <a:p>
            <a:r>
              <a:rPr lang="en-US" dirty="0" smtClean="0"/>
              <a:t>Sorted by  name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683150" y="6074896"/>
            <a:ext cx="21702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entries in index </a:t>
            </a:r>
          </a:p>
          <a:p>
            <a:r>
              <a:rPr lang="en-US" dirty="0" smtClean="0"/>
              <a:t>Sorted by  &lt;</a:t>
            </a:r>
            <a:r>
              <a:rPr lang="en-US" dirty="0" err="1" smtClean="0"/>
              <a:t>sal,age</a:t>
            </a:r>
            <a:r>
              <a:rPr lang="en-US" dirty="0" smtClean="0"/>
              <a:t>&gt;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414488" y="6074895"/>
            <a:ext cx="17295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entries</a:t>
            </a:r>
          </a:p>
          <a:p>
            <a:r>
              <a:rPr lang="en-US" dirty="0" smtClean="0"/>
              <a:t>Sorted by  &lt;</a:t>
            </a:r>
            <a:r>
              <a:rPr lang="en-US" dirty="0" err="1" smtClean="0"/>
              <a:t>sal</a:t>
            </a:r>
            <a:r>
              <a:rPr lang="en-US" dirty="0" smtClean="0"/>
              <a:t>&gt;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067433" y="1219200"/>
            <a:ext cx="27111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Examples of composite key</a:t>
            </a:r>
          </a:p>
          <a:p>
            <a:r>
              <a:rPr lang="en-US" dirty="0" smtClean="0"/>
              <a:t>Index using </a:t>
            </a:r>
          </a:p>
          <a:p>
            <a:r>
              <a:rPr lang="en-US" dirty="0" smtClean="0"/>
              <a:t>Lexicographic order.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86252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Composite Search Keys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To retrieve </a:t>
            </a:r>
            <a:r>
              <a:rPr lang="en-US" dirty="0" err="1"/>
              <a:t>Emp</a:t>
            </a:r>
            <a:r>
              <a:rPr lang="en-US" dirty="0"/>
              <a:t> records with age=30 AND </a:t>
            </a:r>
            <a:r>
              <a:rPr lang="en-US" dirty="0" err="1" smtClean="0"/>
              <a:t>sal</a:t>
            </a:r>
            <a:r>
              <a:rPr lang="en-US" dirty="0" smtClean="0"/>
              <a:t>=4000, an </a:t>
            </a:r>
            <a:r>
              <a:rPr lang="en-US" dirty="0"/>
              <a:t>index on &lt;</a:t>
            </a:r>
            <a:r>
              <a:rPr lang="en-US" dirty="0" err="1"/>
              <a:t>age,sal</a:t>
            </a:r>
            <a:r>
              <a:rPr lang="en-US" dirty="0"/>
              <a:t>&gt; would be better than an </a:t>
            </a:r>
            <a:r>
              <a:rPr lang="en-US" dirty="0" smtClean="0"/>
              <a:t>index on </a:t>
            </a:r>
            <a:r>
              <a:rPr lang="en-US" dirty="0"/>
              <a:t>age alone or an index on </a:t>
            </a:r>
            <a:r>
              <a:rPr lang="en-US" dirty="0" err="1"/>
              <a:t>sal</a:t>
            </a:r>
            <a:r>
              <a:rPr lang="en-US" dirty="0"/>
              <a:t>.</a:t>
            </a:r>
          </a:p>
          <a:p>
            <a:pPr lvl="1"/>
            <a:r>
              <a:rPr lang="en-US" dirty="0" smtClean="0"/>
              <a:t>Choice </a:t>
            </a:r>
            <a:r>
              <a:rPr lang="en-US" dirty="0"/>
              <a:t>of index key orthogonal to clustering etc.</a:t>
            </a:r>
          </a:p>
          <a:p>
            <a:r>
              <a:rPr lang="en-US" dirty="0" smtClean="0"/>
              <a:t> </a:t>
            </a:r>
            <a:r>
              <a:rPr lang="en-US" dirty="0"/>
              <a:t>If condition is 20&lt;age&lt;30 AND 3000&lt;</a:t>
            </a:r>
            <a:r>
              <a:rPr lang="en-US" dirty="0" err="1"/>
              <a:t>sal</a:t>
            </a:r>
            <a:r>
              <a:rPr lang="en-US" dirty="0"/>
              <a:t>&lt;5000:</a:t>
            </a:r>
          </a:p>
          <a:p>
            <a:pPr lvl="1"/>
            <a:r>
              <a:rPr lang="en-US" dirty="0" smtClean="0"/>
              <a:t>Clustered </a:t>
            </a:r>
            <a:r>
              <a:rPr lang="en-US" dirty="0"/>
              <a:t>tree index on &lt;</a:t>
            </a:r>
            <a:r>
              <a:rPr lang="en-US" dirty="0" err="1"/>
              <a:t>age,sal</a:t>
            </a:r>
            <a:r>
              <a:rPr lang="en-US" dirty="0"/>
              <a:t>&gt; or &lt;</a:t>
            </a:r>
            <a:r>
              <a:rPr lang="en-US" dirty="0" err="1"/>
              <a:t>sal,age</a:t>
            </a:r>
            <a:r>
              <a:rPr lang="en-US" dirty="0"/>
              <a:t>&gt; is best.</a:t>
            </a:r>
          </a:p>
          <a:p>
            <a:r>
              <a:rPr lang="en-US" dirty="0" smtClean="0"/>
              <a:t>If </a:t>
            </a:r>
            <a:r>
              <a:rPr lang="en-US" dirty="0"/>
              <a:t>condition is age=30 AND 3000&lt;</a:t>
            </a:r>
            <a:r>
              <a:rPr lang="en-US" dirty="0" err="1"/>
              <a:t>sal</a:t>
            </a:r>
            <a:r>
              <a:rPr lang="en-US" dirty="0"/>
              <a:t>&lt;5000:</a:t>
            </a:r>
          </a:p>
          <a:p>
            <a:pPr lvl="1"/>
            <a:r>
              <a:rPr lang="en-US" dirty="0" smtClean="0"/>
              <a:t>Clustered </a:t>
            </a:r>
            <a:r>
              <a:rPr lang="en-US" dirty="0"/>
              <a:t>&lt;</a:t>
            </a:r>
            <a:r>
              <a:rPr lang="en-US" dirty="0" err="1"/>
              <a:t>age,sal</a:t>
            </a:r>
            <a:r>
              <a:rPr lang="en-US" dirty="0"/>
              <a:t>&gt; index much better than &lt;</a:t>
            </a:r>
            <a:r>
              <a:rPr lang="en-US" dirty="0" err="1"/>
              <a:t>sal,age</a:t>
            </a:r>
            <a:r>
              <a:rPr lang="en-US" dirty="0"/>
              <a:t>&gt;</a:t>
            </a:r>
          </a:p>
          <a:p>
            <a:r>
              <a:rPr lang="en-US" dirty="0"/>
              <a:t>index.</a:t>
            </a:r>
          </a:p>
          <a:p>
            <a:r>
              <a:rPr lang="en-US" dirty="0" smtClean="0"/>
              <a:t>Composite </a:t>
            </a:r>
            <a:r>
              <a:rPr lang="en-US" dirty="0"/>
              <a:t>indexes are larger, updated more often.</a:t>
            </a:r>
          </a:p>
        </p:txBody>
      </p:sp>
    </p:spTree>
    <p:extLst>
      <p:ext uri="{BB962C8B-B14F-4D97-AF65-F5344CB8AC3E}">
        <p14:creationId xmlns:p14="http://schemas.microsoft.com/office/powerpoint/2010/main" val="212733205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Index-only plans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23622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 number of </a:t>
            </a:r>
            <a:r>
              <a:rPr lang="en-US" dirty="0" smtClean="0"/>
              <a:t> queries </a:t>
            </a:r>
            <a:r>
              <a:rPr lang="en-US" dirty="0"/>
              <a:t>can be </a:t>
            </a:r>
            <a:r>
              <a:rPr lang="en-US" dirty="0" smtClean="0"/>
              <a:t>answered without</a:t>
            </a:r>
            <a:r>
              <a:rPr lang="en-US" dirty="0"/>
              <a:t> </a:t>
            </a:r>
            <a:r>
              <a:rPr lang="en-US" dirty="0" smtClean="0"/>
              <a:t>retrieving any tuples </a:t>
            </a:r>
            <a:r>
              <a:rPr lang="en-US" dirty="0"/>
              <a:t>from one </a:t>
            </a:r>
            <a:r>
              <a:rPr lang="en-US" dirty="0" smtClean="0"/>
              <a:t> or </a:t>
            </a:r>
            <a:r>
              <a:rPr lang="en-US" dirty="0"/>
              <a:t>more of the </a:t>
            </a:r>
          </a:p>
          <a:p>
            <a:pPr marL="0" indent="0">
              <a:buNone/>
            </a:pPr>
            <a:r>
              <a:rPr lang="en-US" dirty="0"/>
              <a:t>relations </a:t>
            </a:r>
            <a:r>
              <a:rPr lang="en-US" dirty="0" smtClean="0"/>
              <a:t>involved </a:t>
            </a:r>
            <a:r>
              <a:rPr lang="en-US" dirty="0"/>
              <a:t>if a </a:t>
            </a:r>
            <a:r>
              <a:rPr lang="en-US" dirty="0" smtClean="0"/>
              <a:t> suitable </a:t>
            </a:r>
            <a:r>
              <a:rPr lang="en-US" dirty="0"/>
              <a:t>index </a:t>
            </a:r>
            <a:r>
              <a:rPr lang="en-US" dirty="0" smtClean="0"/>
              <a:t>is </a:t>
            </a:r>
            <a:r>
              <a:rPr lang="en-US" dirty="0"/>
              <a:t>available.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029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SELECT </a:t>
            </a:r>
            <a:r>
              <a:rPr lang="en-US" dirty="0" err="1" smtClean="0"/>
              <a:t>D.mgr</a:t>
            </a:r>
            <a:r>
              <a:rPr lang="en-US" dirty="0"/>
              <a:t> </a:t>
            </a:r>
            <a:r>
              <a:rPr lang="en-US" dirty="0" smtClean="0"/>
              <a:t>FROM </a:t>
            </a:r>
            <a:r>
              <a:rPr lang="en-US" dirty="0" err="1"/>
              <a:t>Dept</a:t>
            </a:r>
            <a:r>
              <a:rPr lang="en-US" dirty="0"/>
              <a:t> D, </a:t>
            </a:r>
            <a:r>
              <a:rPr lang="en-US" dirty="0" err="1"/>
              <a:t>Emp</a:t>
            </a:r>
            <a:r>
              <a:rPr lang="en-US" dirty="0"/>
              <a:t> </a:t>
            </a:r>
            <a:r>
              <a:rPr lang="en-US" dirty="0" smtClean="0"/>
              <a:t>E WHERE </a:t>
            </a:r>
            <a:r>
              <a:rPr lang="en-US" dirty="0" err="1" smtClean="0"/>
              <a:t>D.dno</a:t>
            </a:r>
            <a:r>
              <a:rPr lang="en-US" dirty="0" smtClean="0"/>
              <a:t>=</a:t>
            </a:r>
            <a:r>
              <a:rPr lang="en-US" dirty="0" err="1" smtClean="0"/>
              <a:t>E.dno</a:t>
            </a:r>
            <a:endParaRPr lang="en-US" dirty="0" smtClean="0"/>
          </a:p>
          <a:p>
            <a:r>
              <a:rPr lang="en-US" dirty="0"/>
              <a:t>SELECT </a:t>
            </a:r>
            <a:r>
              <a:rPr lang="en-US" dirty="0" err="1"/>
              <a:t>D.mgr</a:t>
            </a:r>
            <a:r>
              <a:rPr lang="en-US" dirty="0"/>
              <a:t>, </a:t>
            </a:r>
            <a:r>
              <a:rPr lang="en-US" dirty="0" err="1" smtClean="0"/>
              <a:t>E.eid</a:t>
            </a:r>
            <a:r>
              <a:rPr lang="en-US" dirty="0"/>
              <a:t> </a:t>
            </a:r>
            <a:r>
              <a:rPr lang="en-US" dirty="0" smtClean="0"/>
              <a:t>FROM </a:t>
            </a:r>
            <a:r>
              <a:rPr lang="en-US" dirty="0" err="1"/>
              <a:t>Dept</a:t>
            </a:r>
            <a:r>
              <a:rPr lang="en-US" dirty="0"/>
              <a:t> D, </a:t>
            </a:r>
            <a:r>
              <a:rPr lang="en-US" dirty="0" err="1"/>
              <a:t>Emp</a:t>
            </a:r>
            <a:r>
              <a:rPr lang="en-US" dirty="0"/>
              <a:t> </a:t>
            </a:r>
            <a:r>
              <a:rPr lang="en-US" dirty="0" smtClean="0"/>
              <a:t>E WHERE </a:t>
            </a:r>
            <a:r>
              <a:rPr lang="en-US" dirty="0" err="1" smtClean="0"/>
              <a:t>D.dno</a:t>
            </a:r>
            <a:r>
              <a:rPr lang="en-US" dirty="0" smtClean="0"/>
              <a:t>=</a:t>
            </a:r>
            <a:r>
              <a:rPr lang="en-US" dirty="0" err="1" smtClean="0"/>
              <a:t>E.dno</a:t>
            </a:r>
            <a:endParaRPr lang="en-US" dirty="0" smtClean="0"/>
          </a:p>
          <a:p>
            <a:r>
              <a:rPr lang="en-US" dirty="0"/>
              <a:t>SELECT </a:t>
            </a:r>
            <a:r>
              <a:rPr lang="en-US" dirty="0" err="1"/>
              <a:t>E.dno</a:t>
            </a:r>
            <a:r>
              <a:rPr lang="en-US" dirty="0"/>
              <a:t>, COUNT</a:t>
            </a:r>
            <a:r>
              <a:rPr lang="en-US" dirty="0" smtClean="0"/>
              <a:t>(*) FROM </a:t>
            </a:r>
            <a:r>
              <a:rPr lang="en-US" dirty="0" err="1"/>
              <a:t>Emp</a:t>
            </a:r>
            <a:r>
              <a:rPr lang="en-US" dirty="0"/>
              <a:t> </a:t>
            </a:r>
            <a:r>
              <a:rPr lang="en-US" dirty="0" smtClean="0"/>
              <a:t>E GROUP </a:t>
            </a:r>
            <a:r>
              <a:rPr lang="en-US" dirty="0"/>
              <a:t>BY  </a:t>
            </a:r>
            <a:r>
              <a:rPr lang="en-US" dirty="0" err="1" smtClean="0"/>
              <a:t>E.dno</a:t>
            </a:r>
            <a:endParaRPr lang="en-US" dirty="0" smtClean="0"/>
          </a:p>
          <a:p>
            <a:r>
              <a:rPr lang="en-US" dirty="0"/>
              <a:t>SELECT </a:t>
            </a:r>
            <a:r>
              <a:rPr lang="en-US" dirty="0" err="1"/>
              <a:t>E.dno</a:t>
            </a:r>
            <a:r>
              <a:rPr lang="en-US" dirty="0"/>
              <a:t>, </a:t>
            </a:r>
            <a:r>
              <a:rPr lang="en-US" dirty="0" smtClean="0"/>
              <a:t>MIN(</a:t>
            </a:r>
            <a:r>
              <a:rPr lang="en-US" dirty="0" err="1" smtClean="0"/>
              <a:t>E.sal</a:t>
            </a:r>
            <a:r>
              <a:rPr lang="en-US" dirty="0" smtClean="0"/>
              <a:t>) FROM </a:t>
            </a:r>
            <a:r>
              <a:rPr lang="en-US" dirty="0" err="1"/>
              <a:t>Emp</a:t>
            </a:r>
            <a:r>
              <a:rPr lang="en-US" dirty="0"/>
              <a:t> </a:t>
            </a:r>
            <a:r>
              <a:rPr lang="en-US" dirty="0" smtClean="0"/>
              <a:t>E GROUP </a:t>
            </a:r>
            <a:r>
              <a:rPr lang="en-US" dirty="0"/>
              <a:t>BY  </a:t>
            </a:r>
            <a:r>
              <a:rPr lang="en-US" dirty="0" err="1"/>
              <a:t>E.dno</a:t>
            </a:r>
            <a:endParaRPr lang="en-US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2667000" y="2103436"/>
            <a:ext cx="22860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smtClean="0"/>
              <a:t>&lt;</a:t>
            </a:r>
            <a:r>
              <a:rPr lang="en-US" dirty="0" err="1" smtClean="0"/>
              <a:t>edno</a:t>
            </a:r>
            <a:r>
              <a:rPr lang="en-US" dirty="0" smtClean="0"/>
              <a:t>&gt;</a:t>
            </a:r>
          </a:p>
          <a:p>
            <a:pPr marL="0" indent="0">
              <a:buFont typeface="Arial" pitchFamily="34" charset="0"/>
              <a:buNone/>
            </a:pPr>
            <a:endParaRPr lang="en-US" dirty="0" smtClean="0"/>
          </a:p>
          <a:p>
            <a:pPr marL="0" indent="0">
              <a:buFont typeface="Arial" pitchFamily="34" charset="0"/>
              <a:buNone/>
            </a:pPr>
            <a:r>
              <a:rPr lang="en-US" dirty="0"/>
              <a:t>&lt;</a:t>
            </a:r>
            <a:r>
              <a:rPr lang="en-US" dirty="0" err="1" smtClean="0"/>
              <a:t>E.dno,E.eid</a:t>
            </a:r>
            <a:r>
              <a:rPr lang="en-US" dirty="0" smtClean="0"/>
              <a:t>&gt;</a:t>
            </a:r>
          </a:p>
          <a:p>
            <a:pPr marL="0" indent="0">
              <a:buFont typeface="Arial" pitchFamily="34" charset="0"/>
              <a:buNone/>
            </a:pPr>
            <a:r>
              <a:rPr lang="en-US" dirty="0" smtClean="0"/>
              <a:t>Tree index</a:t>
            </a:r>
          </a:p>
          <a:p>
            <a:pPr marL="0" indent="0">
              <a:buFont typeface="Arial" pitchFamily="34" charset="0"/>
              <a:buNone/>
            </a:pPr>
            <a:endParaRPr lang="en-US" dirty="0" smtClean="0"/>
          </a:p>
          <a:p>
            <a:pPr marL="0" indent="0">
              <a:buFont typeface="Arial" pitchFamily="34" charset="0"/>
              <a:buNone/>
            </a:pPr>
            <a:r>
              <a:rPr lang="en-US" dirty="0" smtClean="0"/>
              <a:t>&lt;</a:t>
            </a:r>
            <a:r>
              <a:rPr lang="en-US" dirty="0" err="1" smtClean="0"/>
              <a:t>E.dno</a:t>
            </a:r>
            <a:r>
              <a:rPr lang="en-US" dirty="0" smtClean="0"/>
              <a:t>&gt;</a:t>
            </a:r>
          </a:p>
          <a:p>
            <a:pPr marL="0" indent="0">
              <a:buFont typeface="Arial" pitchFamily="34" charset="0"/>
              <a:buNone/>
            </a:pPr>
            <a:endParaRPr lang="en-US" dirty="0" smtClean="0"/>
          </a:p>
          <a:p>
            <a:pPr marL="0" indent="0">
              <a:buFont typeface="Arial" pitchFamily="34" charset="0"/>
              <a:buNone/>
            </a:pPr>
            <a:r>
              <a:rPr lang="en-US" dirty="0" smtClean="0"/>
              <a:t>&lt;</a:t>
            </a:r>
            <a:r>
              <a:rPr lang="en-US" dirty="0" err="1" smtClean="0"/>
              <a:t>E.dno,E.sal</a:t>
            </a:r>
            <a:r>
              <a:rPr lang="en-US" dirty="0" smtClean="0"/>
              <a:t>&gt; Tree index</a:t>
            </a:r>
          </a:p>
          <a:p>
            <a:pPr marL="0" indent="0">
              <a:buFont typeface="Arial" pitchFamily="34" charset="0"/>
              <a:buNone/>
            </a:pP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90840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to use index-only plans?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Index-only plans are possible if the key is &lt;</a:t>
            </a:r>
            <a:r>
              <a:rPr lang="en-US" dirty="0" err="1" smtClean="0"/>
              <a:t>dno,age</a:t>
            </a:r>
            <a:r>
              <a:rPr lang="en-US" dirty="0" smtClean="0"/>
              <a:t>&gt; or we have a tree index with key &lt;</a:t>
            </a:r>
            <a:r>
              <a:rPr lang="en-US" dirty="0" err="1" smtClean="0"/>
              <a:t>age,dno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Which is better?</a:t>
            </a:r>
          </a:p>
          <a:p>
            <a:pPr lvl="1"/>
            <a:r>
              <a:rPr lang="en-US" dirty="0" smtClean="0"/>
              <a:t>What if we consider the second query?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SELECT </a:t>
            </a:r>
            <a:r>
              <a:rPr lang="en-US" dirty="0" err="1"/>
              <a:t>E.dno</a:t>
            </a:r>
            <a:r>
              <a:rPr lang="en-US" dirty="0"/>
              <a:t>,  COUNT </a:t>
            </a:r>
            <a:r>
              <a:rPr lang="en-US" dirty="0" smtClean="0"/>
              <a:t>(*) FROM </a:t>
            </a:r>
            <a:r>
              <a:rPr lang="en-US" dirty="0" err="1"/>
              <a:t>Emp</a:t>
            </a:r>
            <a:r>
              <a:rPr lang="en-US" dirty="0"/>
              <a:t> </a:t>
            </a:r>
            <a:r>
              <a:rPr lang="en-US" dirty="0" smtClean="0"/>
              <a:t>E WHERE </a:t>
            </a:r>
            <a:r>
              <a:rPr lang="en-US" dirty="0" err="1" smtClean="0"/>
              <a:t>E.age</a:t>
            </a:r>
            <a:r>
              <a:rPr lang="en-US" dirty="0" smtClean="0"/>
              <a:t>=30 GROUP </a:t>
            </a:r>
            <a:r>
              <a:rPr lang="en-US" dirty="0"/>
              <a:t>BY </a:t>
            </a:r>
            <a:r>
              <a:rPr lang="en-US" dirty="0" err="1" smtClean="0"/>
              <a:t>E.dno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SELECT </a:t>
            </a:r>
            <a:r>
              <a:rPr lang="en-US" dirty="0" err="1"/>
              <a:t>E.dno</a:t>
            </a:r>
            <a:r>
              <a:rPr lang="en-US" dirty="0"/>
              <a:t>,  COUNT </a:t>
            </a:r>
            <a:r>
              <a:rPr lang="en-US" dirty="0" smtClean="0"/>
              <a:t>(*) FROM </a:t>
            </a:r>
            <a:r>
              <a:rPr lang="en-US" dirty="0" err="1"/>
              <a:t>Emp</a:t>
            </a:r>
            <a:r>
              <a:rPr lang="en-US" dirty="0"/>
              <a:t> </a:t>
            </a:r>
            <a:r>
              <a:rPr lang="en-US" dirty="0" smtClean="0"/>
              <a:t>E WHERE </a:t>
            </a:r>
            <a:r>
              <a:rPr lang="en-US" dirty="0" err="1" smtClean="0"/>
              <a:t>E.age</a:t>
            </a:r>
            <a:r>
              <a:rPr lang="en-US" dirty="0" smtClean="0"/>
              <a:t>&gt;30 GROUP </a:t>
            </a:r>
            <a:r>
              <a:rPr lang="en-US" dirty="0"/>
              <a:t>BY </a:t>
            </a:r>
            <a:r>
              <a:rPr lang="en-US" dirty="0" err="1"/>
              <a:t>E.dno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43858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Summary: File Organization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Many alternatives file organizations exists, each appropriate in some situations</a:t>
            </a:r>
          </a:p>
          <a:p>
            <a:r>
              <a:rPr lang="en-US" dirty="0" smtClean="0"/>
              <a:t>If selection queries are frequent, sorting the file or building an index is important</a:t>
            </a:r>
          </a:p>
          <a:p>
            <a:pPr lvl="1"/>
            <a:r>
              <a:rPr lang="en-US" dirty="0" smtClean="0"/>
              <a:t>Hash-based indexes only good for equality search</a:t>
            </a:r>
          </a:p>
          <a:p>
            <a:pPr lvl="1"/>
            <a:r>
              <a:rPr lang="en-US" dirty="0" smtClean="0"/>
              <a:t>Sorted files and tree-based indexes best for range search; also good for equality search </a:t>
            </a:r>
          </a:p>
          <a:p>
            <a:pPr lvl="2"/>
            <a:r>
              <a:rPr lang="en-US" dirty="0" smtClean="0"/>
              <a:t>Files </a:t>
            </a:r>
            <a:r>
              <a:rPr lang="en-US" dirty="0" smtClean="0"/>
              <a:t>rarely </a:t>
            </a:r>
            <a:r>
              <a:rPr lang="en-US" dirty="0" smtClean="0"/>
              <a:t>kept sorted in practice; B+ tree index is better</a:t>
            </a:r>
          </a:p>
          <a:p>
            <a:r>
              <a:rPr lang="en-US" dirty="0" smtClean="0"/>
              <a:t>Index is a collection of data entries plus a way to quickly find entries with given </a:t>
            </a:r>
            <a:r>
              <a:rPr lang="en-US" dirty="0" smtClean="0"/>
              <a:t>search key </a:t>
            </a:r>
            <a:r>
              <a:rPr lang="en-US" dirty="0" smtClean="0"/>
              <a:t>values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81359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Summary: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Data entries can be actual data records, &lt;key, </a:t>
            </a:r>
            <a:r>
              <a:rPr lang="en-US" dirty="0" smtClean="0"/>
              <a:t>rid&gt; pairs</a:t>
            </a:r>
            <a:r>
              <a:rPr lang="en-US" dirty="0"/>
              <a:t>, or &lt;key, rid-list&gt; pairs.</a:t>
            </a:r>
          </a:p>
          <a:p>
            <a:r>
              <a:rPr lang="en-US" dirty="0" smtClean="0"/>
              <a:t>Choice </a:t>
            </a:r>
            <a:r>
              <a:rPr lang="en-US" dirty="0"/>
              <a:t>orthogonal to indexing technique used to </a:t>
            </a:r>
            <a:r>
              <a:rPr lang="en-US" dirty="0" smtClean="0"/>
              <a:t>locate data </a:t>
            </a:r>
            <a:r>
              <a:rPr lang="en-US" dirty="0"/>
              <a:t>entries with a given key value.</a:t>
            </a:r>
          </a:p>
          <a:p>
            <a:pPr lvl="1"/>
            <a:r>
              <a:rPr lang="en-US" dirty="0" smtClean="0"/>
              <a:t>Can </a:t>
            </a:r>
            <a:r>
              <a:rPr lang="en-US" dirty="0"/>
              <a:t>have several indexes on a given file of </a:t>
            </a:r>
            <a:r>
              <a:rPr lang="en-US" dirty="0" smtClean="0"/>
              <a:t>data records</a:t>
            </a:r>
            <a:r>
              <a:rPr lang="en-US" dirty="0"/>
              <a:t>, each with a different search key.</a:t>
            </a:r>
          </a:p>
          <a:p>
            <a:r>
              <a:rPr lang="en-US" dirty="0" smtClean="0"/>
              <a:t>Indexes </a:t>
            </a:r>
            <a:r>
              <a:rPr lang="en-US" dirty="0"/>
              <a:t>can be classified as clustered vs. </a:t>
            </a:r>
            <a:r>
              <a:rPr lang="en-US" dirty="0" smtClean="0"/>
              <a:t>unclustered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dirty="0"/>
              <a:t>primary vs. secondary.</a:t>
            </a:r>
          </a:p>
          <a:p>
            <a:r>
              <a:rPr lang="en-US" dirty="0" smtClean="0"/>
              <a:t>Differences </a:t>
            </a:r>
            <a:r>
              <a:rPr lang="en-US" dirty="0"/>
              <a:t>have important consequences </a:t>
            </a:r>
            <a:r>
              <a:rPr lang="en-US" dirty="0" smtClean="0"/>
              <a:t>for utility/performance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12480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Summary: Workload to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Understanding the nature of the workload </a:t>
            </a:r>
            <a:r>
              <a:rPr lang="en-US" dirty="0" smtClean="0"/>
              <a:t>and performance </a:t>
            </a:r>
            <a:r>
              <a:rPr lang="en-US" dirty="0"/>
              <a:t>goals essential to developing a good design.</a:t>
            </a:r>
          </a:p>
          <a:p>
            <a:pPr lvl="1"/>
            <a:r>
              <a:rPr lang="en-US" dirty="0" smtClean="0"/>
              <a:t>What </a:t>
            </a:r>
            <a:r>
              <a:rPr lang="en-US" dirty="0"/>
              <a:t>are the important queries and updates?</a:t>
            </a:r>
          </a:p>
          <a:p>
            <a:pPr lvl="1"/>
            <a:r>
              <a:rPr lang="en-US" dirty="0" smtClean="0"/>
              <a:t>What </a:t>
            </a:r>
            <a:r>
              <a:rPr lang="en-US" dirty="0"/>
              <a:t>attributes and relations are involved?</a:t>
            </a:r>
          </a:p>
          <a:p>
            <a:r>
              <a:rPr lang="en-US" dirty="0" smtClean="0"/>
              <a:t>Indexes </a:t>
            </a:r>
            <a:r>
              <a:rPr lang="en-US" dirty="0"/>
              <a:t>must be chosen to speed up important </a:t>
            </a:r>
            <a:r>
              <a:rPr lang="en-US" dirty="0" smtClean="0"/>
              <a:t>queries (and </a:t>
            </a:r>
            <a:r>
              <a:rPr lang="en-US" dirty="0"/>
              <a:t>perhaps some updates).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ndex </a:t>
            </a:r>
            <a:r>
              <a:rPr lang="en-US" dirty="0"/>
              <a:t>maintenance overhead on updates to key fields.</a:t>
            </a:r>
          </a:p>
          <a:p>
            <a:pPr lvl="1"/>
            <a:r>
              <a:rPr lang="en-US" dirty="0" smtClean="0"/>
              <a:t>Choose </a:t>
            </a:r>
            <a:r>
              <a:rPr lang="en-US" dirty="0"/>
              <a:t>indexes that can help many queries, if possible.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Build indexes to support index-only strategies.</a:t>
            </a:r>
          </a:p>
          <a:p>
            <a:pPr lvl="1"/>
            <a:r>
              <a:rPr lang="en-US" dirty="0" smtClean="0"/>
              <a:t>Clustering </a:t>
            </a:r>
            <a:r>
              <a:rPr lang="en-US" dirty="0"/>
              <a:t>is an important decision; only one index on a </a:t>
            </a:r>
            <a:r>
              <a:rPr lang="en-US" dirty="0" smtClean="0"/>
              <a:t>given relation </a:t>
            </a:r>
            <a:r>
              <a:rPr lang="en-US" dirty="0"/>
              <a:t>can be clustered!</a:t>
            </a:r>
          </a:p>
          <a:p>
            <a:pPr lvl="1"/>
            <a:r>
              <a:rPr lang="en-US" dirty="0" smtClean="0"/>
              <a:t>Order </a:t>
            </a:r>
            <a:r>
              <a:rPr lang="en-US" dirty="0"/>
              <a:t>of fields in composite index key can be important.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852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care about storage mechanism?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DB performance depends on time it takes to get </a:t>
            </a:r>
            <a:r>
              <a:rPr lang="en-US" dirty="0" smtClean="0"/>
              <a:t>the data </a:t>
            </a:r>
            <a:r>
              <a:rPr lang="en-US" dirty="0"/>
              <a:t>from </a:t>
            </a:r>
            <a:r>
              <a:rPr lang="en-US" dirty="0" smtClean="0"/>
              <a:t>the storage system</a:t>
            </a:r>
          </a:p>
          <a:p>
            <a:pPr lvl="1"/>
            <a:r>
              <a:rPr lang="en-US" dirty="0" smtClean="0"/>
              <a:t>I/O operations  are slow 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It’s all about expectations</a:t>
            </a:r>
          </a:p>
          <a:p>
            <a:pPr lvl="1"/>
            <a:r>
              <a:rPr lang="en-US" dirty="0" smtClean="0"/>
              <a:t>If you are reading lots of data then it’s OK to take a while</a:t>
            </a:r>
          </a:p>
          <a:p>
            <a:pPr lvl="1"/>
            <a:r>
              <a:rPr lang="en-US" dirty="0" smtClean="0"/>
              <a:t>If you are reading a small amount of data it should be quick </a:t>
            </a:r>
          </a:p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r>
              <a:rPr lang="en-US" sz="4000" dirty="0" smtClean="0"/>
              <a:t>Goal: store the data in an order that will make it easy to find / identify a particular </a:t>
            </a:r>
            <a:r>
              <a:rPr lang="en-US" sz="4000" dirty="0" smtClean="0"/>
              <a:t>record(s)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57427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on external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File organization: Method of arranging a file of records on </a:t>
            </a:r>
            <a:r>
              <a:rPr lang="en-US" dirty="0" smtClean="0"/>
              <a:t>external storage</a:t>
            </a:r>
            <a:r>
              <a:rPr lang="en-US" dirty="0"/>
              <a:t>.</a:t>
            </a:r>
          </a:p>
          <a:p>
            <a:pPr lvl="1"/>
            <a:r>
              <a:rPr lang="en-US" dirty="0" smtClean="0"/>
              <a:t>Record </a:t>
            </a:r>
            <a:r>
              <a:rPr lang="en-US" dirty="0"/>
              <a:t>id (rid) is sufficient to physically locate </a:t>
            </a:r>
            <a:r>
              <a:rPr lang="en-US" dirty="0" smtClean="0"/>
              <a:t>record</a:t>
            </a:r>
          </a:p>
          <a:p>
            <a:pPr lvl="2"/>
            <a:r>
              <a:rPr lang="en-US" dirty="0" smtClean="0"/>
              <a:t>Page Id and the offset on the page</a:t>
            </a:r>
            <a:endParaRPr lang="en-US" dirty="0"/>
          </a:p>
          <a:p>
            <a:r>
              <a:rPr lang="en-US" dirty="0" smtClean="0"/>
              <a:t>Index</a:t>
            </a:r>
            <a:r>
              <a:rPr lang="en-US" dirty="0"/>
              <a:t>: data structure for finding the ids of records with given </a:t>
            </a:r>
            <a:r>
              <a:rPr lang="en-US" dirty="0" smtClean="0"/>
              <a:t>particular values </a:t>
            </a:r>
            <a:r>
              <a:rPr lang="en-US" dirty="0"/>
              <a:t>faster</a:t>
            </a:r>
          </a:p>
          <a:p>
            <a:r>
              <a:rPr lang="en-US" dirty="0" smtClean="0"/>
              <a:t>Architecture</a:t>
            </a:r>
            <a:r>
              <a:rPr lang="en-US" dirty="0"/>
              <a:t>: Buffer manager stages pages from external storage </a:t>
            </a:r>
            <a:r>
              <a:rPr lang="en-US" dirty="0" smtClean="0"/>
              <a:t>to main </a:t>
            </a:r>
            <a:r>
              <a:rPr lang="en-US" dirty="0"/>
              <a:t>memory buffer pool. File and index layers make calls to </a:t>
            </a:r>
            <a:r>
              <a:rPr lang="en-US" dirty="0" smtClean="0"/>
              <a:t>the buffer </a:t>
            </a:r>
            <a:r>
              <a:rPr lang="en-US" dirty="0"/>
              <a:t>manager.</a:t>
            </a:r>
          </a:p>
        </p:txBody>
      </p:sp>
    </p:spTree>
    <p:extLst>
      <p:ext uri="{BB962C8B-B14F-4D97-AF65-F5344CB8AC3E}">
        <p14:creationId xmlns:p14="http://schemas.microsoft.com/office/powerpoint/2010/main" val="2780574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Components of a disk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2590800" cy="533400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Platters spin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E.g., 10K rpm</a:t>
            </a:r>
          </a:p>
          <a:p>
            <a:r>
              <a:rPr lang="en-US" dirty="0" smtClean="0"/>
              <a:t> </a:t>
            </a:r>
            <a:r>
              <a:rPr lang="en-US" dirty="0"/>
              <a:t>Arm assembly is </a:t>
            </a:r>
            <a:r>
              <a:rPr lang="en-US" dirty="0" smtClean="0"/>
              <a:t>moved in </a:t>
            </a:r>
            <a:r>
              <a:rPr lang="en-US" dirty="0"/>
              <a:t>or out to position </a:t>
            </a:r>
            <a:r>
              <a:rPr lang="en-US" dirty="0" smtClean="0"/>
              <a:t>a head </a:t>
            </a:r>
            <a:r>
              <a:rPr lang="en-US" dirty="0"/>
              <a:t>on a desired track.</a:t>
            </a:r>
          </a:p>
          <a:p>
            <a:r>
              <a:rPr lang="en-US" dirty="0" smtClean="0"/>
              <a:t>Tracks </a:t>
            </a:r>
            <a:r>
              <a:rPr lang="en-US" dirty="0"/>
              <a:t>under </a:t>
            </a:r>
            <a:r>
              <a:rPr lang="en-US" dirty="0" smtClean="0"/>
              <a:t>heads make </a:t>
            </a:r>
            <a:r>
              <a:rPr lang="en-US" dirty="0"/>
              <a:t>a cylinder.</a:t>
            </a:r>
          </a:p>
          <a:p>
            <a:r>
              <a:rPr lang="en-US" dirty="0" smtClean="0"/>
              <a:t>Only </a:t>
            </a:r>
            <a:r>
              <a:rPr lang="en-US" dirty="0"/>
              <a:t>one head reads </a:t>
            </a:r>
            <a:r>
              <a:rPr lang="en-US" dirty="0" smtClean="0"/>
              <a:t>or writes </a:t>
            </a:r>
            <a:r>
              <a:rPr lang="en-US" dirty="0"/>
              <a:t>at any one time.</a:t>
            </a:r>
          </a:p>
          <a:p>
            <a:r>
              <a:rPr lang="en-US" dirty="0" smtClean="0"/>
              <a:t>Block </a:t>
            </a:r>
            <a:r>
              <a:rPr lang="en-US" dirty="0"/>
              <a:t>size is a </a:t>
            </a:r>
            <a:r>
              <a:rPr lang="en-US" dirty="0" smtClean="0"/>
              <a:t>multiple of  a sector </a:t>
            </a:r>
            <a:r>
              <a:rPr lang="en-US" dirty="0"/>
              <a:t>size (which </a:t>
            </a:r>
            <a:r>
              <a:rPr lang="en-US" dirty="0" smtClean="0"/>
              <a:t>is fixed</a:t>
            </a:r>
            <a:r>
              <a:rPr lang="en-US" dirty="0"/>
              <a:t>).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512 bytes (old), </a:t>
            </a:r>
            <a:r>
              <a:rPr lang="en-US" dirty="0" smtClean="0"/>
              <a:t>4096 bytes </a:t>
            </a:r>
            <a:r>
              <a:rPr lang="en-US" dirty="0"/>
              <a:t>(new)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5" r="1395"/>
          <a:stretch/>
        </p:blipFill>
        <p:spPr bwMode="auto">
          <a:xfrm>
            <a:off x="2834640" y="990600"/>
            <a:ext cx="6309360" cy="50638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0919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Accessing a disk page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Time to access (read/write) a disk block:</a:t>
            </a:r>
          </a:p>
          <a:p>
            <a:pPr lvl="1"/>
            <a:r>
              <a:rPr lang="en-US" dirty="0" smtClean="0"/>
              <a:t>Seek </a:t>
            </a:r>
            <a:r>
              <a:rPr lang="en-US" dirty="0"/>
              <a:t>time (moving arms to position disk head on track)</a:t>
            </a:r>
          </a:p>
          <a:p>
            <a:pPr lvl="1"/>
            <a:r>
              <a:rPr lang="en-US" dirty="0" smtClean="0"/>
              <a:t>Rotational </a:t>
            </a:r>
            <a:r>
              <a:rPr lang="en-US" dirty="0"/>
              <a:t>delay (waiting for block to rotate under head)</a:t>
            </a:r>
          </a:p>
          <a:p>
            <a:pPr lvl="1"/>
            <a:r>
              <a:rPr lang="en-US" dirty="0" smtClean="0"/>
              <a:t>Transfer </a:t>
            </a:r>
            <a:r>
              <a:rPr lang="en-US" dirty="0"/>
              <a:t>time (actually moving data to/from disk surface)</a:t>
            </a:r>
          </a:p>
          <a:p>
            <a:r>
              <a:rPr lang="en-US" dirty="0" smtClean="0"/>
              <a:t>Seek </a:t>
            </a:r>
            <a:r>
              <a:rPr lang="en-US" dirty="0"/>
              <a:t>time and rotational delay dominate.</a:t>
            </a:r>
          </a:p>
          <a:p>
            <a:pPr lvl="1"/>
            <a:r>
              <a:rPr lang="en-US" dirty="0" smtClean="0"/>
              <a:t>Seek </a:t>
            </a:r>
            <a:r>
              <a:rPr lang="en-US" dirty="0"/>
              <a:t>time typically a little below 9msec (consumer disks)</a:t>
            </a:r>
          </a:p>
          <a:p>
            <a:pPr lvl="1"/>
            <a:r>
              <a:rPr lang="en-US" dirty="0" smtClean="0"/>
              <a:t>Rotational </a:t>
            </a:r>
            <a:r>
              <a:rPr lang="en-US" dirty="0"/>
              <a:t>delay around 4msec on average (7.2K rpm disk)</a:t>
            </a:r>
          </a:p>
          <a:p>
            <a:pPr lvl="1"/>
            <a:r>
              <a:rPr lang="en-US" dirty="0" smtClean="0"/>
              <a:t>Transfer </a:t>
            </a:r>
            <a:r>
              <a:rPr lang="en-US" dirty="0"/>
              <a:t>rate disk-to-buffer of 70MB/sec (sustained)</a:t>
            </a:r>
          </a:p>
          <a:p>
            <a:r>
              <a:rPr lang="en-US" dirty="0" smtClean="0"/>
              <a:t>Key </a:t>
            </a:r>
            <a:r>
              <a:rPr lang="en-US" dirty="0"/>
              <a:t>to lower I/O cost: reduce seek/rotation delays.</a:t>
            </a:r>
          </a:p>
          <a:p>
            <a:pPr lvl="1"/>
            <a:r>
              <a:rPr lang="en-US" dirty="0" smtClean="0"/>
              <a:t>Hardware </a:t>
            </a:r>
            <a:r>
              <a:rPr lang="en-US" dirty="0"/>
              <a:t>vs. software </a:t>
            </a:r>
            <a:r>
              <a:rPr lang="en-US" dirty="0" smtClean="0"/>
              <a:t>solutions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264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Arranging Pages on Disk</a:t>
            </a: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772400" cy="4724400"/>
          </a:xfrm>
          <a:noFill/>
          <a:ln/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accent2"/>
                </a:solidFill>
              </a:rPr>
              <a:t>`</a:t>
            </a:r>
            <a:r>
              <a:rPr lang="en-US" i="1" dirty="0">
                <a:solidFill>
                  <a:schemeClr val="accent2"/>
                </a:solidFill>
              </a:rPr>
              <a:t>Next</a:t>
            </a:r>
            <a:r>
              <a:rPr lang="en-US" dirty="0">
                <a:solidFill>
                  <a:schemeClr val="accent2"/>
                </a:solidFill>
              </a:rPr>
              <a:t>’ </a:t>
            </a:r>
            <a:r>
              <a:rPr lang="en-US" dirty="0"/>
              <a:t>block concept:  </a:t>
            </a:r>
          </a:p>
          <a:p>
            <a:pPr lvl="1">
              <a:buSzPct val="75000"/>
            </a:pPr>
            <a:r>
              <a:rPr lang="en-US" dirty="0"/>
              <a:t>blocks on same track, followed by</a:t>
            </a:r>
          </a:p>
          <a:p>
            <a:pPr lvl="1">
              <a:buSzPct val="75000"/>
            </a:pPr>
            <a:r>
              <a:rPr lang="en-US" dirty="0"/>
              <a:t>blocks on same cylinder, followed by</a:t>
            </a:r>
          </a:p>
          <a:p>
            <a:pPr lvl="1">
              <a:buSzPct val="75000"/>
            </a:pPr>
            <a:r>
              <a:rPr lang="en-US" dirty="0"/>
              <a:t>blocks on adjacent cylinder</a:t>
            </a:r>
          </a:p>
          <a:p>
            <a:r>
              <a:rPr lang="en-US" dirty="0"/>
              <a:t>Blocks in a file should be arranged sequentially on disk (by `next’), to minimize seek and rotational delay.</a:t>
            </a:r>
          </a:p>
          <a:p>
            <a:r>
              <a:rPr lang="en-US" dirty="0"/>
              <a:t>For a </a:t>
            </a:r>
            <a:r>
              <a:rPr lang="en-US" dirty="0">
                <a:solidFill>
                  <a:schemeClr val="accent2"/>
                </a:solidFill>
              </a:rPr>
              <a:t>sequential scan</a:t>
            </a:r>
            <a:r>
              <a:rPr lang="en-US" dirty="0"/>
              <a:t>, </a:t>
            </a:r>
            <a:r>
              <a:rPr lang="en-US" i="1" u="sng" dirty="0">
                <a:solidFill>
                  <a:schemeClr val="accent2"/>
                </a:solidFill>
              </a:rPr>
              <a:t>pre-fetching</a:t>
            </a:r>
            <a:r>
              <a:rPr lang="en-US" i="1" dirty="0">
                <a:solidFill>
                  <a:schemeClr val="accent2"/>
                </a:solidFill>
              </a:rPr>
              <a:t> </a:t>
            </a:r>
            <a:r>
              <a:rPr lang="en-US" dirty="0"/>
              <a:t>several pages at a time is a big win!</a:t>
            </a:r>
          </a:p>
        </p:txBody>
      </p:sp>
    </p:spTree>
    <p:extLst>
      <p:ext uri="{BB962C8B-B14F-4D97-AF65-F5344CB8AC3E}">
        <p14:creationId xmlns:p14="http://schemas.microsoft.com/office/powerpoint/2010/main" val="2735866308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1730</TotalTime>
  <Words>3583</Words>
  <Application>Microsoft Office PowerPoint</Application>
  <PresentationFormat>On-screen Show (4:3)</PresentationFormat>
  <Paragraphs>477</Paragraphs>
  <Slides>46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Office Theme</vt:lpstr>
      <vt:lpstr>File Storage and Indexing </vt:lpstr>
      <vt:lpstr>Today’s Topics</vt:lpstr>
      <vt:lpstr>Transactions Page buffer  Recovery </vt:lpstr>
      <vt:lpstr>Where can you store a database?</vt:lpstr>
      <vt:lpstr>Why care about storage mechanism?</vt:lpstr>
      <vt:lpstr>Data on external storage</vt:lpstr>
      <vt:lpstr>Components of a disk </vt:lpstr>
      <vt:lpstr>Accessing a disk page </vt:lpstr>
      <vt:lpstr>Arranging Pages on Disk</vt:lpstr>
      <vt:lpstr>Disk Space Management</vt:lpstr>
      <vt:lpstr>Buffer Management in a DBMS</vt:lpstr>
      <vt:lpstr>File structure types </vt:lpstr>
      <vt:lpstr>Record Formats:  Fixed Length</vt:lpstr>
      <vt:lpstr>Page Formats: Fixed Length Records</vt:lpstr>
      <vt:lpstr>Indexes </vt:lpstr>
      <vt:lpstr>What is data entry k*?</vt:lpstr>
      <vt:lpstr>Alternative 1 – actual data record</vt:lpstr>
      <vt:lpstr>Alternative 2 and 3</vt:lpstr>
      <vt:lpstr>Index classification</vt:lpstr>
      <vt:lpstr>Clustered vs. Unclustered Index</vt:lpstr>
      <vt:lpstr>Clustered vs. Unclustered Index</vt:lpstr>
      <vt:lpstr>Hash-based Indexes</vt:lpstr>
      <vt:lpstr>B+ Tree Indexes </vt:lpstr>
      <vt:lpstr>Example: B+ Tree</vt:lpstr>
      <vt:lpstr>Cost Model Analysis</vt:lpstr>
      <vt:lpstr>Comparing File Organization </vt:lpstr>
      <vt:lpstr>Operations to compare</vt:lpstr>
      <vt:lpstr>Assumptions for the File Organizations</vt:lpstr>
      <vt:lpstr>Assumptions for Operations</vt:lpstr>
      <vt:lpstr>Heap File – not sorted, no index</vt:lpstr>
      <vt:lpstr>Sorted file – Data records sorted</vt:lpstr>
      <vt:lpstr>Clustered file </vt:lpstr>
      <vt:lpstr>Unclustered file – tree index</vt:lpstr>
      <vt:lpstr>Unclustered file – hash index</vt:lpstr>
      <vt:lpstr>Understand the workload</vt:lpstr>
      <vt:lpstr>Choosing an index </vt:lpstr>
      <vt:lpstr>Choice of indexes</vt:lpstr>
      <vt:lpstr>Index selection guideline</vt:lpstr>
      <vt:lpstr>Examples of cluster index</vt:lpstr>
      <vt:lpstr>Indexes with composite key search</vt:lpstr>
      <vt:lpstr>Composite Search Keys</vt:lpstr>
      <vt:lpstr>Index-only plans </vt:lpstr>
      <vt:lpstr>When to use index-only plans?</vt:lpstr>
      <vt:lpstr>Summary: File Organization </vt:lpstr>
      <vt:lpstr>Summary: Index</vt:lpstr>
      <vt:lpstr>Summary: Workload to Index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 Storage and Indexing</dc:title>
  <dc:creator>Kathleen Durant</dc:creator>
  <cp:lastModifiedBy>Kathleen Durant</cp:lastModifiedBy>
  <cp:revision>61</cp:revision>
  <dcterms:created xsi:type="dcterms:W3CDTF">2013-02-25T20:59:36Z</dcterms:created>
  <dcterms:modified xsi:type="dcterms:W3CDTF">2013-02-27T19:28:26Z</dcterms:modified>
</cp:coreProperties>
</file>