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56" r:id="rId2"/>
    <p:sldId id="288" r:id="rId3"/>
    <p:sldId id="287" r:id="rId4"/>
    <p:sldId id="257" r:id="rId5"/>
    <p:sldId id="258" r:id="rId6"/>
    <p:sldId id="260" r:id="rId7"/>
    <p:sldId id="269" r:id="rId8"/>
    <p:sldId id="261" r:id="rId9"/>
    <p:sldId id="262" r:id="rId10"/>
    <p:sldId id="263" r:id="rId11"/>
    <p:sldId id="264" r:id="rId12"/>
    <p:sldId id="266" r:id="rId13"/>
    <p:sldId id="265" r:id="rId14"/>
    <p:sldId id="296" r:id="rId15"/>
    <p:sldId id="267" r:id="rId16"/>
    <p:sldId id="268" r:id="rId17"/>
    <p:sldId id="289" r:id="rId18"/>
    <p:sldId id="286" r:id="rId19"/>
    <p:sldId id="270" r:id="rId20"/>
    <p:sldId id="271" r:id="rId21"/>
    <p:sldId id="272" r:id="rId22"/>
    <p:sldId id="273" r:id="rId23"/>
    <p:sldId id="274" r:id="rId24"/>
    <p:sldId id="284" r:id="rId25"/>
    <p:sldId id="275" r:id="rId26"/>
    <p:sldId id="290" r:id="rId27"/>
    <p:sldId id="276" r:id="rId28"/>
    <p:sldId id="277" r:id="rId29"/>
    <p:sldId id="279" r:id="rId30"/>
    <p:sldId id="285" r:id="rId31"/>
    <p:sldId id="295" r:id="rId32"/>
    <p:sldId id="291" r:id="rId33"/>
    <p:sldId id="293" r:id="rId34"/>
    <p:sldId id="294" r:id="rId35"/>
    <p:sldId id="280" r:id="rId36"/>
    <p:sldId id="283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345" autoAdjust="0"/>
  </p:normalViewPr>
  <p:slideViewPr>
    <p:cSldViewPr>
      <p:cViewPr varScale="1">
        <p:scale>
          <a:sx n="52" d="100"/>
          <a:sy n="52" d="100"/>
        </p:scale>
        <p:origin x="-100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4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T1</c:v>
                </c:pt>
              </c:strCache>
            </c:strRef>
          </c:tx>
          <c:spPr>
            <a:ln w="101600"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T2</c:v>
                </c:pt>
              </c:strCache>
            </c:strRef>
          </c:tx>
          <c:spPr>
            <a:ln w="101600"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7</c:v>
                </c:pt>
                <c:pt idx="1">
                  <c:v>7</c:v>
                </c:pt>
                <c:pt idx="2">
                  <c:v>7</c:v>
                </c:pt>
                <c:pt idx="3">
                  <c:v>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T3</c:v>
                </c:pt>
              </c:strCache>
            </c:strRef>
          </c:tx>
          <c:spPr>
            <a:ln w="117475"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Transaction4</c:v>
                </c:pt>
              </c:strCache>
            </c:strRef>
          </c:tx>
          <c:spPr>
            <a:ln w="101600"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Sheet1!$E$2:$E$5</c:f>
              <c:numCache>
                <c:formatCode>General</c:formatCode>
                <c:ptCount val="4"/>
                <c:pt idx="0">
                  <c:v>9</c:v>
                </c:pt>
                <c:pt idx="1">
                  <c:v>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299072"/>
        <c:axId val="95300608"/>
      </c:lineChart>
      <c:catAx>
        <c:axId val="95299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5300608"/>
        <c:crosses val="autoZero"/>
        <c:auto val="1"/>
        <c:lblAlgn val="ctr"/>
        <c:lblOffset val="100"/>
        <c:noMultiLvlLbl val="0"/>
      </c:catAx>
      <c:valAx>
        <c:axId val="953006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95299072"/>
        <c:crosses val="autoZero"/>
        <c:crossBetween val="between"/>
      </c:valAx>
      <c:spPr>
        <a:noFill/>
      </c:spPr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EB054-ADB1-4291-85B3-72245BF03303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E1EAB-B490-4C92-83B5-086813E331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113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Force/No-Force: Do you explicitly write all modified pages to disk on commit?</a:t>
            </a:r>
          </a:p>
          <a:p>
            <a:pPr lvl="1"/>
            <a:r>
              <a:rPr lang="en-US" dirty="0" smtClean="0"/>
              <a:t>Force: All data must be persistent storage before commit</a:t>
            </a:r>
          </a:p>
          <a:p>
            <a:pPr lvl="1"/>
            <a:r>
              <a:rPr lang="en-US" dirty="0" smtClean="0"/>
              <a:t>No-Force: Data need not be on persistent storage at commit.</a:t>
            </a:r>
          </a:p>
          <a:p>
            <a:r>
              <a:rPr lang="en-US" dirty="0" smtClean="0"/>
              <a:t>Steal/No Steal: Do you allow dirty pages to be written to disk before the transaction commits?</a:t>
            </a:r>
          </a:p>
          <a:p>
            <a:pPr lvl="1"/>
            <a:r>
              <a:rPr lang="en-US" dirty="0" smtClean="0"/>
              <a:t>Steal: Allow pages to be made persistent before commit.</a:t>
            </a:r>
          </a:p>
          <a:p>
            <a:pPr lvl="1"/>
            <a:r>
              <a:rPr lang="en-US" dirty="0" smtClean="0"/>
              <a:t>No-Steal: Forbid data to become persistent before commit.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E1EAB-B490-4C92-83B5-086813E331D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867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37891" name="Rectangle 3"/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r>
              <a:rPr lang="en-US" baseline="0" dirty="0" smtClean="0"/>
              <a:t> START AT CHECKPOINT AND PROCEEDS FORWARD IN THE LOG UNTIL THE LAST RECORD</a:t>
            </a:r>
          </a:p>
          <a:p>
            <a:r>
              <a:rPr lang="en-US" baseline="0" dirty="0" smtClean="0"/>
              <a:t>Analysis determines where redo starts in the log – determines the smallest </a:t>
            </a:r>
            <a:r>
              <a:rPr lang="en-US" baseline="0" dirty="0" err="1" smtClean="0"/>
              <a:t>recLSN</a:t>
            </a:r>
            <a:r>
              <a:rPr lang="en-US" baseline="0" dirty="0" smtClean="0"/>
              <a:t> – set of pages </a:t>
            </a:r>
          </a:p>
          <a:p>
            <a:r>
              <a:rPr lang="en-US" baseline="0" dirty="0" smtClean="0"/>
              <a:t>Redo redoes all changes identified by analysis: does the changes to the pages that might have been dirty at the time of the crash\</a:t>
            </a:r>
          </a:p>
          <a:p>
            <a:r>
              <a:rPr lang="en-US" baseline="0" dirty="0" smtClean="0"/>
              <a:t>Undo phase – undoes changes of all active transactions this set of transactions are determined by the analysis phase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E1EAB-B490-4C92-83B5-086813E331D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1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Analysis phase – process log since last checkpoint – determines </a:t>
            </a:r>
            <a:r>
              <a:rPr lang="en-US" baseline="0" dirty="0" smtClean="0"/>
              <a:t> transaction set as well as transaction state, dirty page table, </a:t>
            </a:r>
            <a:r>
              <a:rPr lang="en-US" baseline="0" dirty="0" err="1" smtClean="0"/>
              <a:t>lastLSN</a:t>
            </a:r>
            <a:endParaRPr lang="en-US" baseline="0" dirty="0" smtClean="0"/>
          </a:p>
          <a:p>
            <a:r>
              <a:rPr lang="en-US" dirty="0" smtClean="0"/>
              <a:t>REDO phase Reapply all updates </a:t>
            </a:r>
          </a:p>
          <a:p>
            <a:r>
              <a:rPr lang="en-US" dirty="0" smtClean="0"/>
              <a:t>UNDO phase – removes</a:t>
            </a:r>
            <a:r>
              <a:rPr lang="en-US" baseline="0" dirty="0" smtClean="0"/>
              <a:t> the effects of uncommitted transactions – involves updates to the internal structures as well as database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E1EAB-B490-4C92-83B5-086813E331D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40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E1EAB-B490-4C92-83B5-086813E331D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3756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Loser</a:t>
            </a:r>
            <a:r>
              <a:rPr lang="en-US" baseline="0" dirty="0" smtClean="0"/>
              <a:t> transactions are the active transaction at the time of the crash – need to ensure there changes are not reflected in the database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E1EAB-B490-4C92-83B5-086813E331D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28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3D7F-C4EC-4E80-AE3B-0905EAE99FDA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F01B-EA50-4770-A1E8-49A6F188CD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3D7F-C4EC-4E80-AE3B-0905EAE99FDA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F01B-EA50-4770-A1E8-49A6F188CD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3D7F-C4EC-4E80-AE3B-0905EAE99FDA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F01B-EA50-4770-A1E8-49A6F188CD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3D7F-C4EC-4E80-AE3B-0905EAE99FDA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F01B-EA50-4770-A1E8-49A6F188CD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3D7F-C4EC-4E80-AE3B-0905EAE99FDA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F01B-EA50-4770-A1E8-49A6F188CD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3D7F-C4EC-4E80-AE3B-0905EAE99FDA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F01B-EA50-4770-A1E8-49A6F188CD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3D7F-C4EC-4E80-AE3B-0905EAE99FDA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F01B-EA50-4770-A1E8-49A6F188CD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3D7F-C4EC-4E80-AE3B-0905EAE99FDA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F01B-EA50-4770-A1E8-49A6F188CD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3D7F-C4EC-4E80-AE3B-0905EAE99FDA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F01B-EA50-4770-A1E8-49A6F188CD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3D7F-C4EC-4E80-AE3B-0905EAE99FDA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F01B-EA50-4770-A1E8-49A6F188CD5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3D7F-C4EC-4E80-AE3B-0905EAE99FDA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66F01B-EA50-4770-A1E8-49A6F188CD5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C66F01B-EA50-4770-A1E8-49A6F188CD5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F693D7F-C4EC-4E80-AE3B-0905EAE99FDA}" type="datetimeFigureOut">
              <a:rPr lang="en-US" smtClean="0"/>
              <a:t>7/22/2015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Crash Recovery Method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Kathleen Durant PhD</a:t>
            </a:r>
          </a:p>
          <a:p>
            <a:r>
              <a:rPr lang="en-US" dirty="0" smtClean="0"/>
              <a:t>CS 3200</a:t>
            </a:r>
          </a:p>
          <a:p>
            <a:r>
              <a:rPr lang="en-US" dirty="0" smtClean="0"/>
              <a:t>Lecture 11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Solution: Logging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Record REDO and UNDO information, </a:t>
            </a:r>
            <a:r>
              <a:rPr lang="en-US" sz="2800" dirty="0" smtClean="0"/>
              <a:t>for every </a:t>
            </a:r>
            <a:r>
              <a:rPr lang="en-US" sz="2800" dirty="0"/>
              <a:t>update, in a </a:t>
            </a:r>
            <a:r>
              <a:rPr lang="en-US" sz="2800" i="1" dirty="0"/>
              <a:t>log.</a:t>
            </a:r>
          </a:p>
          <a:p>
            <a:pPr lvl="1"/>
            <a:r>
              <a:rPr lang="en-US" sz="2400" dirty="0" smtClean="0"/>
              <a:t>Sequential </a:t>
            </a:r>
            <a:r>
              <a:rPr lang="en-US" sz="2400" dirty="0"/>
              <a:t>writes to log (put it on a separate disk).</a:t>
            </a:r>
          </a:p>
          <a:p>
            <a:pPr lvl="1"/>
            <a:r>
              <a:rPr lang="en-US" sz="2400" dirty="0" smtClean="0"/>
              <a:t>Minimal information </a:t>
            </a:r>
            <a:r>
              <a:rPr lang="en-US" sz="2400" dirty="0"/>
              <a:t> </a:t>
            </a:r>
            <a:r>
              <a:rPr lang="en-US" sz="2400" dirty="0" smtClean="0"/>
              <a:t>written </a:t>
            </a:r>
            <a:r>
              <a:rPr lang="en-US" sz="2400" dirty="0"/>
              <a:t>to log, so </a:t>
            </a:r>
            <a:r>
              <a:rPr lang="en-US" sz="2400" dirty="0" smtClean="0"/>
              <a:t>multiple updates </a:t>
            </a:r>
            <a:r>
              <a:rPr lang="en-US" sz="2400" dirty="0"/>
              <a:t>fit in a single log page.</a:t>
            </a:r>
          </a:p>
          <a:p>
            <a:r>
              <a:rPr lang="en-US" sz="2800" dirty="0" smtClean="0"/>
              <a:t>Log</a:t>
            </a:r>
            <a:r>
              <a:rPr lang="en-US" sz="2800" dirty="0"/>
              <a:t>: </a:t>
            </a:r>
            <a:r>
              <a:rPr lang="en-US" sz="2800" dirty="0" smtClean="0"/>
              <a:t>Is a</a:t>
            </a:r>
            <a:r>
              <a:rPr lang="en-US" sz="2800" dirty="0" smtClean="0"/>
              <a:t>n </a:t>
            </a:r>
            <a:r>
              <a:rPr lang="en-US" sz="2800" dirty="0"/>
              <a:t>ordered list of REDO/UNDO actions</a:t>
            </a:r>
          </a:p>
          <a:p>
            <a:pPr lvl="1"/>
            <a:r>
              <a:rPr lang="en-US" sz="2800" dirty="0" smtClean="0"/>
              <a:t> </a:t>
            </a:r>
            <a:r>
              <a:rPr lang="en-US" sz="2400" dirty="0"/>
              <a:t>Log record contains:</a:t>
            </a:r>
          </a:p>
          <a:p>
            <a:pPr lvl="1"/>
            <a:r>
              <a:rPr lang="en-US" sz="2400" dirty="0"/>
              <a:t>&lt;XID, </a:t>
            </a:r>
            <a:r>
              <a:rPr lang="en-US" sz="2400" dirty="0" err="1"/>
              <a:t>pageID</a:t>
            </a:r>
            <a:r>
              <a:rPr lang="en-US" sz="2400" dirty="0"/>
              <a:t>, offset, length, old data, new </a:t>
            </a:r>
            <a:r>
              <a:rPr lang="en-US" sz="2400" dirty="0" smtClean="0"/>
              <a:t>data&gt; and </a:t>
            </a:r>
            <a:r>
              <a:rPr lang="en-US" sz="2400" dirty="0"/>
              <a:t>additional control </a:t>
            </a:r>
            <a:r>
              <a:rPr lang="en-US" sz="2400" dirty="0" smtClean="0"/>
              <a:t>info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0570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Write-ahead Logging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Write-Ahead Logging Protocol: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/>
              <a:t>Must </a:t>
            </a:r>
            <a:r>
              <a:rPr lang="en-US" sz="2800" dirty="0"/>
              <a:t>force the log record for an update </a:t>
            </a:r>
            <a:r>
              <a:rPr lang="en-US" sz="2800" i="1" dirty="0"/>
              <a:t>before </a:t>
            </a:r>
            <a:r>
              <a:rPr lang="en-US" sz="2800" dirty="0" smtClean="0"/>
              <a:t>the corresponding </a:t>
            </a:r>
            <a:r>
              <a:rPr lang="en-US" sz="2800" dirty="0"/>
              <a:t>data page gets to disk.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/>
              <a:t>Must </a:t>
            </a:r>
            <a:r>
              <a:rPr lang="en-US" sz="2800" dirty="0"/>
              <a:t>write all log records for a </a:t>
            </a:r>
            <a:r>
              <a:rPr lang="en-US" sz="2800" dirty="0" smtClean="0"/>
              <a:t>transaction </a:t>
            </a:r>
            <a:r>
              <a:rPr lang="en-US" sz="2800" i="1" dirty="0"/>
              <a:t>before commit</a:t>
            </a:r>
            <a:r>
              <a:rPr lang="en-US" sz="2800" dirty="0"/>
              <a:t>.</a:t>
            </a:r>
          </a:p>
          <a:p>
            <a:pPr lvl="1"/>
            <a:r>
              <a:rPr lang="en-US" sz="2800" dirty="0" smtClean="0"/>
              <a:t>#</a:t>
            </a:r>
            <a:r>
              <a:rPr lang="en-US" sz="2800" dirty="0"/>
              <a:t>1 guarantees Atomicity.</a:t>
            </a:r>
          </a:p>
          <a:p>
            <a:pPr lvl="1"/>
            <a:r>
              <a:rPr lang="en-US" sz="2800" dirty="0" smtClean="0"/>
              <a:t>#</a:t>
            </a:r>
            <a:r>
              <a:rPr lang="en-US" sz="2800" dirty="0"/>
              <a:t>2 guarantees Durability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dirty="0" smtClean="0"/>
              <a:t>Example: ARIES algorithm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27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The Log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Collection of records that represent the history of actions executed by the DBMS</a:t>
            </a:r>
          </a:p>
          <a:p>
            <a:pPr lvl="1"/>
            <a:r>
              <a:rPr lang="en-US" sz="2600" dirty="0" smtClean="0"/>
              <a:t>Most recent portion of the log is called the log tail</a:t>
            </a:r>
          </a:p>
          <a:p>
            <a:pPr lvl="1"/>
            <a:r>
              <a:rPr lang="en-US" sz="2600" dirty="0" smtClean="0"/>
              <a:t>Tail is in memory</a:t>
            </a:r>
          </a:p>
          <a:p>
            <a:pPr lvl="1"/>
            <a:r>
              <a:rPr lang="en-US" sz="2600" dirty="0" smtClean="0"/>
              <a:t>Rest of the log stored </a:t>
            </a:r>
            <a:r>
              <a:rPr lang="en-US" sz="2600" dirty="0" smtClean="0"/>
              <a:t>on </a:t>
            </a:r>
            <a:r>
              <a:rPr lang="en-US" sz="2600" dirty="0" smtClean="0"/>
              <a:t>stable storage</a:t>
            </a:r>
          </a:p>
          <a:p>
            <a:r>
              <a:rPr lang="en-US" sz="2800" dirty="0" smtClean="0"/>
              <a:t> Actions recorded in the log:</a:t>
            </a:r>
          </a:p>
          <a:p>
            <a:pPr lvl="1"/>
            <a:r>
              <a:rPr lang="en-US" sz="2600" dirty="0" smtClean="0"/>
              <a:t>Update a page</a:t>
            </a:r>
          </a:p>
          <a:p>
            <a:pPr lvl="1"/>
            <a:r>
              <a:rPr lang="en-US" sz="2600" dirty="0" smtClean="0"/>
              <a:t>Commit </a:t>
            </a:r>
          </a:p>
          <a:p>
            <a:pPr lvl="1"/>
            <a:r>
              <a:rPr lang="en-US" sz="2600" dirty="0" smtClean="0"/>
              <a:t>Abort </a:t>
            </a:r>
          </a:p>
          <a:p>
            <a:pPr lvl="1"/>
            <a:r>
              <a:rPr lang="en-US" sz="2600" dirty="0" smtClean="0"/>
              <a:t>End</a:t>
            </a:r>
          </a:p>
          <a:p>
            <a:pPr lvl="1"/>
            <a:r>
              <a:rPr lang="en-US" sz="2600" dirty="0" smtClean="0"/>
              <a:t>Undo an update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45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7620000" cy="1143000"/>
          </a:xfrm>
        </p:spPr>
        <p:txBody>
          <a:bodyPr/>
          <a:lstStyle/>
          <a:p>
            <a:pPr algn="l"/>
            <a:r>
              <a:rPr lang="en-US" dirty="0" smtClean="0"/>
              <a:t>Sequencing events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6473952" cy="5105400"/>
          </a:xfrm>
        </p:spPr>
        <p:txBody>
          <a:bodyPr>
            <a:normAutofit/>
          </a:bodyPr>
          <a:lstStyle/>
          <a:p>
            <a:r>
              <a:rPr lang="en-US" sz="2400" dirty="0"/>
              <a:t>Each log record has a unique Log </a:t>
            </a:r>
            <a:r>
              <a:rPr lang="en-US" sz="2400" dirty="0" smtClean="0"/>
              <a:t>                                Sequence Number </a:t>
            </a:r>
            <a:r>
              <a:rPr lang="en-US" sz="2400" dirty="0"/>
              <a:t>(LSN).</a:t>
            </a:r>
          </a:p>
          <a:p>
            <a:pPr lvl="1"/>
            <a:r>
              <a:rPr lang="en-US" sz="2400" dirty="0" smtClean="0"/>
              <a:t>LSNs </a:t>
            </a:r>
            <a:r>
              <a:rPr lang="en-US" sz="2400" dirty="0"/>
              <a:t>always </a:t>
            </a:r>
            <a:r>
              <a:rPr lang="en-US" sz="2400" dirty="0" smtClean="0"/>
              <a:t>increasing</a:t>
            </a:r>
          </a:p>
          <a:p>
            <a:pPr lvl="1"/>
            <a:endParaRPr lang="en-US" sz="800" dirty="0"/>
          </a:p>
          <a:p>
            <a:r>
              <a:rPr lang="en-US" sz="2400" dirty="0" smtClean="0"/>
              <a:t>Each </a:t>
            </a:r>
            <a:r>
              <a:rPr lang="en-US" sz="2400" i="1" dirty="0"/>
              <a:t>data page </a:t>
            </a:r>
            <a:r>
              <a:rPr lang="en-US" sz="2400" dirty="0"/>
              <a:t>contains a </a:t>
            </a:r>
            <a:r>
              <a:rPr lang="en-US" sz="2400" dirty="0" err="1"/>
              <a:t>pageLSN</a:t>
            </a:r>
            <a:r>
              <a:rPr lang="en-US" sz="2400" dirty="0"/>
              <a:t>.</a:t>
            </a:r>
          </a:p>
          <a:p>
            <a:pPr lvl="2"/>
            <a:r>
              <a:rPr lang="en-US" sz="2400" dirty="0" smtClean="0"/>
              <a:t>The </a:t>
            </a:r>
            <a:r>
              <a:rPr lang="en-US" sz="2400" dirty="0"/>
              <a:t>LSN of the most recent </a:t>
            </a:r>
            <a:r>
              <a:rPr lang="en-US" sz="2400" i="1" dirty="0"/>
              <a:t>log </a:t>
            </a:r>
            <a:r>
              <a:rPr lang="en-US" sz="2400" i="1" dirty="0" smtClean="0"/>
              <a:t>record                                      </a:t>
            </a:r>
            <a:r>
              <a:rPr lang="en-US" sz="2400" dirty="0" smtClean="0"/>
              <a:t>for </a:t>
            </a:r>
            <a:r>
              <a:rPr lang="en-US" sz="2400" dirty="0"/>
              <a:t>an update to that page</a:t>
            </a:r>
            <a:r>
              <a:rPr lang="en-US" sz="2400" dirty="0" smtClean="0"/>
              <a:t>.</a:t>
            </a:r>
          </a:p>
          <a:p>
            <a:pPr marL="777240" lvl="2" indent="0">
              <a:buNone/>
            </a:pPr>
            <a:endParaRPr lang="en-US" dirty="0"/>
          </a:p>
          <a:p>
            <a:r>
              <a:rPr lang="en-US" sz="2400" dirty="0" smtClean="0"/>
              <a:t>System </a:t>
            </a:r>
            <a:r>
              <a:rPr lang="en-US" sz="2400" dirty="0"/>
              <a:t>keeps track of </a:t>
            </a:r>
            <a:r>
              <a:rPr lang="en-US" sz="2400" dirty="0" err="1"/>
              <a:t>flushedLSN</a:t>
            </a:r>
            <a:r>
              <a:rPr lang="en-US" sz="2400" dirty="0"/>
              <a:t>.</a:t>
            </a:r>
          </a:p>
          <a:p>
            <a:pPr lvl="1"/>
            <a:r>
              <a:rPr lang="en-US" sz="2400" dirty="0" smtClean="0"/>
              <a:t>The maximum  </a:t>
            </a:r>
            <a:r>
              <a:rPr lang="en-US" sz="2400" dirty="0"/>
              <a:t>LSN flushed </a:t>
            </a:r>
            <a:r>
              <a:rPr lang="en-US" sz="2400" dirty="0" smtClean="0"/>
              <a:t>to disk.</a:t>
            </a:r>
            <a:endParaRPr lang="en-US" sz="2400" dirty="0"/>
          </a:p>
          <a:p>
            <a:r>
              <a:rPr lang="en-US" sz="2400" dirty="0" smtClean="0"/>
              <a:t>WAL</a:t>
            </a:r>
            <a:r>
              <a:rPr lang="en-US" sz="2400" dirty="0"/>
              <a:t>: </a:t>
            </a:r>
            <a:r>
              <a:rPr lang="en-US" sz="2400" i="1" dirty="0"/>
              <a:t>Before </a:t>
            </a:r>
            <a:r>
              <a:rPr lang="en-US" sz="2400" dirty="0"/>
              <a:t>a </a:t>
            </a:r>
            <a:r>
              <a:rPr lang="en-US" sz="2400" dirty="0" smtClean="0"/>
              <a:t>page </a:t>
            </a:r>
            <a:r>
              <a:rPr lang="en-US" sz="2400" dirty="0"/>
              <a:t>is </a:t>
            </a:r>
            <a:r>
              <a:rPr lang="en-US" sz="2400" dirty="0" smtClean="0"/>
              <a:t>written to disk </a:t>
            </a:r>
          </a:p>
          <a:p>
            <a:pPr marL="114300" indent="0">
              <a:buNone/>
            </a:pPr>
            <a:r>
              <a:rPr lang="en-US" sz="2400" dirty="0" smtClean="0"/>
              <a:t>               </a:t>
            </a:r>
            <a:r>
              <a:rPr lang="en-US" sz="2400" dirty="0" err="1" smtClean="0"/>
              <a:t>PageLSN</a:t>
            </a:r>
            <a:r>
              <a:rPr lang="en-US" sz="2400" dirty="0" smtClean="0"/>
              <a:t> </a:t>
            </a:r>
            <a:r>
              <a:rPr lang="en-US" sz="2400" dirty="0"/>
              <a:t>≤ </a:t>
            </a:r>
            <a:r>
              <a:rPr lang="en-US" sz="2400" dirty="0" err="1"/>
              <a:t>flushedLSN</a:t>
            </a:r>
            <a:endParaRPr lang="en-US" sz="2400" dirty="0"/>
          </a:p>
        </p:txBody>
      </p:sp>
      <p:sp>
        <p:nvSpPr>
          <p:cNvPr id="4" name="Vertical Scroll 3"/>
          <p:cNvSpPr/>
          <p:nvPr/>
        </p:nvSpPr>
        <p:spPr>
          <a:xfrm>
            <a:off x="6858000" y="1371600"/>
            <a:ext cx="1033272" cy="11430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LSN1</a:t>
            </a:r>
          </a:p>
          <a:p>
            <a:pPr algn="ctr"/>
            <a:r>
              <a:rPr lang="en-US" dirty="0" smtClean="0"/>
              <a:t>LSN2</a:t>
            </a:r>
          </a:p>
          <a:p>
            <a:pPr algn="ctr"/>
            <a:r>
              <a:rPr lang="en-US" dirty="0" smtClean="0"/>
              <a:t>LSN3</a:t>
            </a:r>
            <a:endParaRPr lang="en-US" dirty="0"/>
          </a:p>
        </p:txBody>
      </p:sp>
      <p:sp>
        <p:nvSpPr>
          <p:cNvPr id="5" name="Flowchart: Magnetic Disk 4"/>
          <p:cNvSpPr/>
          <p:nvPr/>
        </p:nvSpPr>
        <p:spPr>
          <a:xfrm>
            <a:off x="5791200" y="3806952"/>
            <a:ext cx="1143000" cy="61264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PageLSN4</a:t>
            </a:r>
            <a:endParaRPr lang="en-US" dirty="0"/>
          </a:p>
        </p:txBody>
      </p:sp>
      <p:sp>
        <p:nvSpPr>
          <p:cNvPr id="6" name="Explosion 2 5"/>
          <p:cNvSpPr/>
          <p:nvPr/>
        </p:nvSpPr>
        <p:spPr>
          <a:xfrm>
            <a:off x="5699760" y="5105400"/>
            <a:ext cx="2148840" cy="10668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Flushed LSN</a:t>
            </a:r>
            <a:endParaRPr lang="en-US" dirty="0"/>
          </a:p>
        </p:txBody>
      </p:sp>
      <p:sp>
        <p:nvSpPr>
          <p:cNvPr id="8" name="Flowchart: Magnetic Disk 7"/>
          <p:cNvSpPr/>
          <p:nvPr/>
        </p:nvSpPr>
        <p:spPr>
          <a:xfrm>
            <a:off x="6207252" y="3447288"/>
            <a:ext cx="1143000" cy="61264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PageLSN3</a:t>
            </a:r>
            <a:endParaRPr lang="en-US" dirty="0"/>
          </a:p>
        </p:txBody>
      </p:sp>
      <p:sp>
        <p:nvSpPr>
          <p:cNvPr id="9" name="Flowchart: Magnetic Disk 8"/>
          <p:cNvSpPr/>
          <p:nvPr/>
        </p:nvSpPr>
        <p:spPr>
          <a:xfrm>
            <a:off x="6705600" y="3200400"/>
            <a:ext cx="1143000" cy="61264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PageLSN2</a:t>
            </a:r>
            <a:endParaRPr lang="en-US" dirty="0"/>
          </a:p>
        </p:txBody>
      </p:sp>
      <p:sp>
        <p:nvSpPr>
          <p:cNvPr id="10" name="Flowchart: Magnetic Disk 9"/>
          <p:cNvSpPr/>
          <p:nvPr/>
        </p:nvSpPr>
        <p:spPr>
          <a:xfrm>
            <a:off x="7239000" y="2895600"/>
            <a:ext cx="1143000" cy="61264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PageLSN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56930" y="609600"/>
            <a:ext cx="17154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 disk </a:t>
            </a:r>
          </a:p>
          <a:p>
            <a:r>
              <a:rPr lang="en-US" dirty="0" smtClean="0"/>
              <a:t>– tail in memory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143931" y="4202668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 disk </a:t>
            </a:r>
          </a:p>
        </p:txBody>
      </p:sp>
    </p:spTree>
    <p:extLst>
      <p:ext uri="{BB962C8B-B14F-4D97-AF65-F5344CB8AC3E}">
        <p14:creationId xmlns:p14="http://schemas.microsoft.com/office/powerpoint/2010/main" val="380634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2057400" cy="1104900"/>
          </a:xfrm>
          <a:noFill/>
        </p:spPr>
        <p:txBody>
          <a:bodyPr/>
          <a:lstStyle/>
          <a:p>
            <a:r>
              <a:rPr lang="en-US" altLang="en-US" sz="3600" smtClean="0"/>
              <a:t>WAL &amp; the Log</a:t>
            </a:r>
          </a:p>
        </p:txBody>
      </p:sp>
      <p:grpSp>
        <p:nvGrpSpPr>
          <p:cNvPr id="10246" name="Group 49"/>
          <p:cNvGrpSpPr>
            <a:grpSpLocks/>
          </p:cNvGrpSpPr>
          <p:nvPr/>
        </p:nvGrpSpPr>
        <p:grpSpPr bwMode="auto">
          <a:xfrm>
            <a:off x="2743200" y="228600"/>
            <a:ext cx="4483100" cy="1282700"/>
            <a:chOff x="1728" y="144"/>
            <a:chExt cx="2824" cy="808"/>
          </a:xfrm>
        </p:grpSpPr>
        <p:sp>
          <p:nvSpPr>
            <p:cNvPr id="10257" name="Rectangle 6"/>
            <p:cNvSpPr>
              <a:spLocks noChangeArrowheads="1"/>
            </p:cNvSpPr>
            <p:nvPr/>
          </p:nvSpPr>
          <p:spPr bwMode="auto">
            <a:xfrm>
              <a:off x="1854" y="636"/>
              <a:ext cx="497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en-US" altLang="en-US" sz="2000" dirty="0">
                  <a:solidFill>
                    <a:schemeClr val="accent2"/>
                  </a:solidFill>
                  <a:latin typeface="Book Antiqua" pitchFamily="18" charset="0"/>
                </a:rPr>
                <a:t>LSNs</a:t>
              </a:r>
            </a:p>
          </p:txBody>
        </p:sp>
        <p:grpSp>
          <p:nvGrpSpPr>
            <p:cNvPr id="10258" name="Group 13"/>
            <p:cNvGrpSpPr>
              <a:grpSpLocks/>
            </p:cNvGrpSpPr>
            <p:nvPr/>
          </p:nvGrpSpPr>
          <p:grpSpPr bwMode="auto">
            <a:xfrm>
              <a:off x="2732" y="192"/>
              <a:ext cx="384" cy="472"/>
              <a:chOff x="2732" y="192"/>
              <a:chExt cx="384" cy="472"/>
            </a:xfrm>
          </p:grpSpPr>
          <p:grpSp>
            <p:nvGrpSpPr>
              <p:cNvPr id="10294" name="Group 11"/>
              <p:cNvGrpSpPr>
                <a:grpSpLocks/>
              </p:cNvGrpSpPr>
              <p:nvPr/>
            </p:nvGrpSpPr>
            <p:grpSpPr bwMode="auto">
              <a:xfrm>
                <a:off x="2732" y="192"/>
                <a:ext cx="384" cy="472"/>
                <a:chOff x="2732" y="192"/>
                <a:chExt cx="384" cy="472"/>
              </a:xfrm>
            </p:grpSpPr>
            <p:sp>
              <p:nvSpPr>
                <p:cNvPr id="10296" name="Oval 7"/>
                <p:cNvSpPr>
                  <a:spLocks noChangeArrowheads="1"/>
                </p:cNvSpPr>
                <p:nvPr/>
              </p:nvSpPr>
              <p:spPr bwMode="auto">
                <a:xfrm>
                  <a:off x="2736" y="192"/>
                  <a:ext cx="376" cy="72"/>
                </a:xfrm>
                <a:prstGeom prst="ellipse">
                  <a:avLst/>
                </a:prstGeom>
                <a:noFill/>
                <a:ln w="12700">
                  <a:solidFill>
                    <a:schemeClr val="tx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97" name="Line 8"/>
                <p:cNvSpPr>
                  <a:spLocks noChangeShapeType="1"/>
                </p:cNvSpPr>
                <p:nvPr/>
              </p:nvSpPr>
              <p:spPr bwMode="auto">
                <a:xfrm>
                  <a:off x="2732" y="232"/>
                  <a:ext cx="0" cy="352"/>
                </a:xfrm>
                <a:prstGeom prst="line">
                  <a:avLst/>
                </a:prstGeom>
                <a:noFill/>
                <a:ln w="12700">
                  <a:solidFill>
                    <a:schemeClr val="tx2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98" name="Line 9"/>
                <p:cNvSpPr>
                  <a:spLocks noChangeShapeType="1"/>
                </p:cNvSpPr>
                <p:nvPr/>
              </p:nvSpPr>
              <p:spPr bwMode="auto">
                <a:xfrm>
                  <a:off x="3116" y="232"/>
                  <a:ext cx="0" cy="352"/>
                </a:xfrm>
                <a:prstGeom prst="line">
                  <a:avLst/>
                </a:prstGeom>
                <a:noFill/>
                <a:ln w="12700">
                  <a:solidFill>
                    <a:schemeClr val="tx2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99" name="Arc 10"/>
                <p:cNvSpPr>
                  <a:spLocks/>
                </p:cNvSpPr>
                <p:nvPr/>
              </p:nvSpPr>
              <p:spPr bwMode="auto">
                <a:xfrm>
                  <a:off x="2737" y="588"/>
                  <a:ext cx="376" cy="76"/>
                </a:xfrm>
                <a:custGeom>
                  <a:avLst/>
                  <a:gdLst>
                    <a:gd name="T0" fmla="*/ 376 w 43200"/>
                    <a:gd name="T1" fmla="*/ 0 h 21600"/>
                    <a:gd name="T2" fmla="*/ 0 w 43200"/>
                    <a:gd name="T3" fmla="*/ 0 h 21600"/>
                    <a:gd name="T4" fmla="*/ 188 w 43200"/>
                    <a:gd name="T5" fmla="*/ 0 h 2160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3200" h="21600" fill="none" extrusionOk="0">
                      <a:moveTo>
                        <a:pt x="43200" y="0"/>
                      </a:moveTo>
                      <a:cubicBezTo>
                        <a:pt x="43200" y="11929"/>
                        <a:pt x="33529" y="21600"/>
                        <a:pt x="21600" y="21600"/>
                      </a:cubicBezTo>
                      <a:cubicBezTo>
                        <a:pt x="9670" y="21600"/>
                        <a:pt x="0" y="11929"/>
                        <a:pt x="0" y="0"/>
                      </a:cubicBezTo>
                    </a:path>
                    <a:path w="43200" h="21600" stroke="0" extrusionOk="0">
                      <a:moveTo>
                        <a:pt x="43200" y="0"/>
                      </a:moveTo>
                      <a:cubicBezTo>
                        <a:pt x="43200" y="11929"/>
                        <a:pt x="33529" y="21600"/>
                        <a:pt x="21600" y="21600"/>
                      </a:cubicBezTo>
                      <a:cubicBezTo>
                        <a:pt x="9670" y="21600"/>
                        <a:pt x="0" y="11929"/>
                        <a:pt x="0" y="0"/>
                      </a:cubicBezTo>
                      <a:lnTo>
                        <a:pt x="21600" y="0"/>
                      </a:lnTo>
                      <a:lnTo>
                        <a:pt x="43200" y="0"/>
                      </a:lnTo>
                      <a:close/>
                    </a:path>
                  </a:pathLst>
                </a:custGeom>
                <a:noFill/>
                <a:ln w="12700" cap="rnd">
                  <a:solidFill>
                    <a:schemeClr val="tx2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295" name="Rectangle 12"/>
              <p:cNvSpPr>
                <a:spLocks noChangeArrowheads="1"/>
              </p:cNvSpPr>
              <p:nvPr/>
            </p:nvSpPr>
            <p:spPr bwMode="auto">
              <a:xfrm>
                <a:off x="2756" y="326"/>
                <a:ext cx="336" cy="2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/>
                <a:r>
                  <a:rPr lang="en-US" altLang="en-US" sz="2000">
                    <a:latin typeface="Book Antiqua" pitchFamily="18" charset="0"/>
                  </a:rPr>
                  <a:t>DB</a:t>
                </a:r>
              </a:p>
            </p:txBody>
          </p:sp>
        </p:grpSp>
        <p:sp>
          <p:nvSpPr>
            <p:cNvPr id="10259" name="Rectangle 14"/>
            <p:cNvSpPr>
              <a:spLocks noChangeArrowheads="1"/>
            </p:cNvSpPr>
            <p:nvPr/>
          </p:nvSpPr>
          <p:spPr bwMode="auto">
            <a:xfrm>
              <a:off x="2566" y="636"/>
              <a:ext cx="839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en-US" altLang="en-US" sz="2000">
                  <a:solidFill>
                    <a:schemeClr val="accent2"/>
                  </a:solidFill>
                  <a:latin typeface="Book Antiqua" pitchFamily="18" charset="0"/>
                </a:rPr>
                <a:t>pageLSNs</a:t>
              </a:r>
            </a:p>
          </p:txBody>
        </p:sp>
        <p:sp>
          <p:nvSpPr>
            <p:cNvPr id="10260" name="Rectangle 15"/>
            <p:cNvSpPr>
              <a:spLocks noChangeArrowheads="1"/>
            </p:cNvSpPr>
            <p:nvPr/>
          </p:nvSpPr>
          <p:spPr bwMode="auto">
            <a:xfrm>
              <a:off x="3721" y="351"/>
              <a:ext cx="496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en-US" altLang="en-US" sz="2000">
                  <a:latin typeface="Book Antiqua" pitchFamily="18" charset="0"/>
                </a:rPr>
                <a:t>RAM</a:t>
              </a:r>
            </a:p>
          </p:txBody>
        </p:sp>
        <p:grpSp>
          <p:nvGrpSpPr>
            <p:cNvPr id="10261" name="Group 38"/>
            <p:cNvGrpSpPr>
              <a:grpSpLocks/>
            </p:cNvGrpSpPr>
            <p:nvPr/>
          </p:nvGrpSpPr>
          <p:grpSpPr bwMode="auto">
            <a:xfrm>
              <a:off x="3599" y="228"/>
              <a:ext cx="817" cy="436"/>
              <a:chOff x="3599" y="228"/>
              <a:chExt cx="817" cy="436"/>
            </a:xfrm>
          </p:grpSpPr>
          <p:sp>
            <p:nvSpPr>
              <p:cNvPr id="10272" name="Rectangle 16"/>
              <p:cNvSpPr>
                <a:spLocks noChangeArrowheads="1"/>
              </p:cNvSpPr>
              <p:nvPr/>
            </p:nvSpPr>
            <p:spPr bwMode="auto">
              <a:xfrm>
                <a:off x="3599" y="271"/>
                <a:ext cx="787" cy="393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273" name="Line 17"/>
              <p:cNvSpPr>
                <a:spLocks noChangeShapeType="1"/>
              </p:cNvSpPr>
              <p:nvPr/>
            </p:nvSpPr>
            <p:spPr bwMode="auto">
              <a:xfrm flipV="1">
                <a:off x="3599" y="228"/>
                <a:ext cx="14" cy="39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4" name="Line 18"/>
              <p:cNvSpPr>
                <a:spLocks noChangeShapeType="1"/>
              </p:cNvSpPr>
              <p:nvPr/>
            </p:nvSpPr>
            <p:spPr bwMode="auto">
              <a:xfrm flipV="1">
                <a:off x="3639" y="228"/>
                <a:ext cx="15" cy="39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5" name="Line 19"/>
              <p:cNvSpPr>
                <a:spLocks noChangeShapeType="1"/>
              </p:cNvSpPr>
              <p:nvPr/>
            </p:nvSpPr>
            <p:spPr bwMode="auto">
              <a:xfrm flipH="1">
                <a:off x="3679" y="240"/>
                <a:ext cx="31" cy="23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6" name="Line 20"/>
              <p:cNvSpPr>
                <a:spLocks noChangeShapeType="1"/>
              </p:cNvSpPr>
              <p:nvPr/>
            </p:nvSpPr>
            <p:spPr bwMode="auto">
              <a:xfrm flipH="1">
                <a:off x="3723" y="240"/>
                <a:ext cx="31" cy="23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7" name="Line 21"/>
              <p:cNvSpPr>
                <a:spLocks noChangeShapeType="1"/>
              </p:cNvSpPr>
              <p:nvPr/>
            </p:nvSpPr>
            <p:spPr bwMode="auto">
              <a:xfrm flipV="1">
                <a:off x="3771" y="228"/>
                <a:ext cx="15" cy="39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8" name="Line 22"/>
              <p:cNvSpPr>
                <a:spLocks noChangeShapeType="1"/>
              </p:cNvSpPr>
              <p:nvPr/>
            </p:nvSpPr>
            <p:spPr bwMode="auto">
              <a:xfrm flipV="1">
                <a:off x="3815" y="228"/>
                <a:ext cx="15" cy="39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9" name="Line 23"/>
              <p:cNvSpPr>
                <a:spLocks noChangeShapeType="1"/>
              </p:cNvSpPr>
              <p:nvPr/>
            </p:nvSpPr>
            <p:spPr bwMode="auto">
              <a:xfrm flipH="1">
                <a:off x="3856" y="240"/>
                <a:ext cx="30" cy="23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0" name="Line 24"/>
              <p:cNvSpPr>
                <a:spLocks noChangeShapeType="1"/>
              </p:cNvSpPr>
              <p:nvPr/>
            </p:nvSpPr>
            <p:spPr bwMode="auto">
              <a:xfrm flipH="1">
                <a:off x="3900" y="240"/>
                <a:ext cx="30" cy="23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1" name="Line 25"/>
              <p:cNvSpPr>
                <a:spLocks noChangeShapeType="1"/>
              </p:cNvSpPr>
              <p:nvPr/>
            </p:nvSpPr>
            <p:spPr bwMode="auto">
              <a:xfrm flipV="1">
                <a:off x="3949" y="228"/>
                <a:ext cx="13" cy="39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2" name="Line 26"/>
              <p:cNvSpPr>
                <a:spLocks noChangeShapeType="1"/>
              </p:cNvSpPr>
              <p:nvPr/>
            </p:nvSpPr>
            <p:spPr bwMode="auto">
              <a:xfrm flipV="1">
                <a:off x="3993" y="228"/>
                <a:ext cx="13" cy="39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3" name="Line 27"/>
              <p:cNvSpPr>
                <a:spLocks noChangeShapeType="1"/>
              </p:cNvSpPr>
              <p:nvPr/>
            </p:nvSpPr>
            <p:spPr bwMode="auto">
              <a:xfrm flipH="1">
                <a:off x="4033" y="240"/>
                <a:ext cx="29" cy="23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4" name="Line 28"/>
              <p:cNvSpPr>
                <a:spLocks noChangeShapeType="1"/>
              </p:cNvSpPr>
              <p:nvPr/>
            </p:nvSpPr>
            <p:spPr bwMode="auto">
              <a:xfrm flipH="1">
                <a:off x="4077" y="240"/>
                <a:ext cx="30" cy="23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5" name="Line 29"/>
              <p:cNvSpPr>
                <a:spLocks noChangeShapeType="1"/>
              </p:cNvSpPr>
              <p:nvPr/>
            </p:nvSpPr>
            <p:spPr bwMode="auto">
              <a:xfrm flipV="1">
                <a:off x="4129" y="228"/>
                <a:ext cx="14" cy="39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6" name="Line 30"/>
              <p:cNvSpPr>
                <a:spLocks noChangeShapeType="1"/>
              </p:cNvSpPr>
              <p:nvPr/>
            </p:nvSpPr>
            <p:spPr bwMode="auto">
              <a:xfrm flipV="1">
                <a:off x="4169" y="228"/>
                <a:ext cx="15" cy="39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7" name="Line 31"/>
              <p:cNvSpPr>
                <a:spLocks noChangeShapeType="1"/>
              </p:cNvSpPr>
              <p:nvPr/>
            </p:nvSpPr>
            <p:spPr bwMode="auto">
              <a:xfrm flipH="1">
                <a:off x="4209" y="240"/>
                <a:ext cx="31" cy="23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8" name="Line 32"/>
              <p:cNvSpPr>
                <a:spLocks noChangeShapeType="1"/>
              </p:cNvSpPr>
              <p:nvPr/>
            </p:nvSpPr>
            <p:spPr bwMode="auto">
              <a:xfrm flipH="1">
                <a:off x="4253" y="240"/>
                <a:ext cx="31" cy="23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9" name="Line 33"/>
              <p:cNvSpPr>
                <a:spLocks noChangeShapeType="1"/>
              </p:cNvSpPr>
              <p:nvPr/>
            </p:nvSpPr>
            <p:spPr bwMode="auto">
              <a:xfrm flipV="1">
                <a:off x="4301" y="228"/>
                <a:ext cx="15" cy="39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0" name="Line 34"/>
              <p:cNvSpPr>
                <a:spLocks noChangeShapeType="1"/>
              </p:cNvSpPr>
              <p:nvPr/>
            </p:nvSpPr>
            <p:spPr bwMode="auto">
              <a:xfrm flipH="1">
                <a:off x="4341" y="240"/>
                <a:ext cx="31" cy="23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1" name="Line 35"/>
              <p:cNvSpPr>
                <a:spLocks noChangeShapeType="1"/>
              </p:cNvSpPr>
              <p:nvPr/>
            </p:nvSpPr>
            <p:spPr bwMode="auto">
              <a:xfrm flipH="1">
                <a:off x="4386" y="240"/>
                <a:ext cx="30" cy="23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2" name="Line 36"/>
              <p:cNvSpPr>
                <a:spLocks noChangeShapeType="1"/>
              </p:cNvSpPr>
              <p:nvPr/>
            </p:nvSpPr>
            <p:spPr bwMode="auto">
              <a:xfrm flipH="1">
                <a:off x="4386" y="641"/>
                <a:ext cx="30" cy="23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3" name="Rectangle 37"/>
              <p:cNvSpPr>
                <a:spLocks noChangeArrowheads="1"/>
              </p:cNvSpPr>
              <p:nvPr/>
            </p:nvSpPr>
            <p:spPr bwMode="auto">
              <a:xfrm>
                <a:off x="3621" y="301"/>
                <a:ext cx="743" cy="33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262" name="Rectangle 39"/>
            <p:cNvSpPr>
              <a:spLocks noChangeArrowheads="1"/>
            </p:cNvSpPr>
            <p:nvPr/>
          </p:nvSpPr>
          <p:spPr bwMode="auto">
            <a:xfrm>
              <a:off x="3526" y="636"/>
              <a:ext cx="961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en-US" altLang="en-US" sz="2000" dirty="0" err="1">
                  <a:solidFill>
                    <a:schemeClr val="accent2"/>
                  </a:solidFill>
                  <a:latin typeface="Book Antiqua" pitchFamily="18" charset="0"/>
                </a:rPr>
                <a:t>flushedLSN</a:t>
              </a:r>
              <a:endParaRPr lang="en-US" altLang="en-US" sz="2000" dirty="0">
                <a:solidFill>
                  <a:schemeClr val="accent2"/>
                </a:solidFill>
                <a:latin typeface="Book Antiqua" pitchFamily="18" charset="0"/>
              </a:endParaRPr>
            </a:p>
          </p:txBody>
        </p:sp>
        <p:sp>
          <p:nvSpPr>
            <p:cNvPr id="10263" name="Rectangle 40"/>
            <p:cNvSpPr>
              <a:spLocks noChangeArrowheads="1"/>
            </p:cNvSpPr>
            <p:nvPr/>
          </p:nvSpPr>
          <p:spPr bwMode="auto">
            <a:xfrm>
              <a:off x="1728" y="144"/>
              <a:ext cx="2824" cy="808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0247" name="Rectangle 50"/>
          <p:cNvSpPr>
            <a:spLocks noChangeArrowheads="1"/>
          </p:cNvSpPr>
          <p:nvPr/>
        </p:nvSpPr>
        <p:spPr bwMode="auto">
          <a:xfrm>
            <a:off x="4495800" y="1841500"/>
            <a:ext cx="368300" cy="2654300"/>
          </a:xfrm>
          <a:prstGeom prst="rect">
            <a:avLst/>
          </a:prstGeom>
          <a:solidFill>
            <a:srgbClr val="C0FEF9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248" name="Rectangle 51"/>
          <p:cNvSpPr>
            <a:spLocks noChangeArrowheads="1"/>
          </p:cNvSpPr>
          <p:nvPr/>
        </p:nvSpPr>
        <p:spPr bwMode="auto">
          <a:xfrm>
            <a:off x="4495800" y="4502150"/>
            <a:ext cx="368300" cy="10541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10249" name="Group 54"/>
          <p:cNvGrpSpPr>
            <a:grpSpLocks/>
          </p:cNvGrpSpPr>
          <p:nvPr/>
        </p:nvGrpSpPr>
        <p:grpSpPr bwMode="auto">
          <a:xfrm>
            <a:off x="2209800" y="4794250"/>
            <a:ext cx="1157287" cy="1676400"/>
            <a:chOff x="3923" y="3020"/>
            <a:chExt cx="729" cy="1056"/>
          </a:xfrm>
        </p:grpSpPr>
        <p:sp>
          <p:nvSpPr>
            <p:cNvPr id="10255" name="Rectangle 52"/>
            <p:cNvSpPr>
              <a:spLocks noChangeArrowheads="1"/>
            </p:cNvSpPr>
            <p:nvPr/>
          </p:nvSpPr>
          <p:spPr bwMode="auto">
            <a:xfrm>
              <a:off x="3940" y="3028"/>
              <a:ext cx="712" cy="1048"/>
            </a:xfrm>
            <a:prstGeom prst="rect">
              <a:avLst/>
            </a:prstGeom>
            <a:noFill/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6" name="Rectangle 53"/>
            <p:cNvSpPr>
              <a:spLocks noChangeArrowheads="1"/>
            </p:cNvSpPr>
            <p:nvPr/>
          </p:nvSpPr>
          <p:spPr bwMode="auto">
            <a:xfrm>
              <a:off x="3923" y="3020"/>
              <a:ext cx="626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en-US" altLang="en-US" sz="1600" b="1">
                  <a:solidFill>
                    <a:srgbClr val="CF0E30"/>
                  </a:solidFill>
                  <a:latin typeface="Book Antiqua" pitchFamily="18" charset="0"/>
                </a:rPr>
                <a:t>pageLSN</a:t>
              </a:r>
            </a:p>
          </p:txBody>
        </p:sp>
      </p:grpSp>
      <p:sp>
        <p:nvSpPr>
          <p:cNvPr id="10250" name="Line 55"/>
          <p:cNvSpPr>
            <a:spLocks noChangeShapeType="1"/>
          </p:cNvSpPr>
          <p:nvPr/>
        </p:nvSpPr>
        <p:spPr bwMode="auto">
          <a:xfrm>
            <a:off x="2789237" y="4495800"/>
            <a:ext cx="1625600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Line 56"/>
          <p:cNvSpPr>
            <a:spLocks noChangeShapeType="1"/>
          </p:cNvSpPr>
          <p:nvPr/>
        </p:nvSpPr>
        <p:spPr bwMode="auto">
          <a:xfrm flipV="1">
            <a:off x="3233737" y="3949700"/>
            <a:ext cx="1270000" cy="10160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Rectangle 57"/>
          <p:cNvSpPr>
            <a:spLocks noChangeArrowheads="1"/>
          </p:cNvSpPr>
          <p:nvPr/>
        </p:nvSpPr>
        <p:spPr bwMode="auto">
          <a:xfrm>
            <a:off x="2743200" y="2105025"/>
            <a:ext cx="1616075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en-US" sz="1800" b="1">
                <a:solidFill>
                  <a:srgbClr val="00B7A5"/>
                </a:solidFill>
                <a:latin typeface="Book Antiqua" pitchFamily="18" charset="0"/>
              </a:rPr>
              <a:t>Log records</a:t>
            </a:r>
          </a:p>
          <a:p>
            <a:pPr algn="l"/>
            <a:r>
              <a:rPr lang="en-US" altLang="en-US" sz="1800" b="1">
                <a:solidFill>
                  <a:srgbClr val="00B7A5"/>
                </a:solidFill>
                <a:latin typeface="Book Antiqua" pitchFamily="18" charset="0"/>
              </a:rPr>
              <a:t>flushed to disk</a:t>
            </a:r>
          </a:p>
        </p:txBody>
      </p:sp>
      <p:sp>
        <p:nvSpPr>
          <p:cNvPr id="60" name="Vertical Scroll 59"/>
          <p:cNvSpPr>
            <a:spLocks noChangeAspect="1"/>
          </p:cNvSpPr>
          <p:nvPr/>
        </p:nvSpPr>
        <p:spPr>
          <a:xfrm>
            <a:off x="2985983" y="304800"/>
            <a:ext cx="671617" cy="74295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LSN1</a:t>
            </a:r>
          </a:p>
          <a:p>
            <a:pPr algn="ctr"/>
            <a:r>
              <a:rPr lang="en-US" sz="800" dirty="0" smtClean="0"/>
              <a:t>LSN2</a:t>
            </a:r>
          </a:p>
          <a:p>
            <a:pPr algn="ctr"/>
            <a:r>
              <a:rPr lang="en-US" sz="800" dirty="0" smtClean="0"/>
              <a:t>LSN3</a:t>
            </a:r>
            <a:endParaRPr lang="en-US" sz="800" dirty="0"/>
          </a:p>
        </p:txBody>
      </p:sp>
      <p:sp>
        <p:nvSpPr>
          <p:cNvPr id="61" name="Rectangle 58"/>
          <p:cNvSpPr>
            <a:spLocks noChangeArrowheads="1"/>
          </p:cNvSpPr>
          <p:nvPr/>
        </p:nvSpPr>
        <p:spPr bwMode="auto">
          <a:xfrm>
            <a:off x="5029200" y="4848225"/>
            <a:ext cx="1304925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en-US" sz="1800" b="1" dirty="0">
                <a:solidFill>
                  <a:schemeClr val="accent2"/>
                </a:solidFill>
                <a:latin typeface="Book Antiqua" pitchFamily="18" charset="0"/>
              </a:rPr>
              <a:t>“Log tail”</a:t>
            </a:r>
          </a:p>
          <a:p>
            <a:pPr algn="l"/>
            <a:r>
              <a:rPr lang="en-US" altLang="en-US" sz="1800" b="1" dirty="0">
                <a:solidFill>
                  <a:schemeClr val="accent2"/>
                </a:solidFill>
                <a:latin typeface="Book Antiqua" pitchFamily="18" charset="0"/>
              </a:rPr>
              <a:t>  in RAM</a:t>
            </a:r>
          </a:p>
        </p:txBody>
      </p:sp>
      <p:sp>
        <p:nvSpPr>
          <p:cNvPr id="62" name="Rectangle 39"/>
          <p:cNvSpPr>
            <a:spLocks noChangeArrowheads="1"/>
          </p:cNvSpPr>
          <p:nvPr/>
        </p:nvSpPr>
        <p:spPr bwMode="auto">
          <a:xfrm>
            <a:off x="1065117" y="4305300"/>
            <a:ext cx="1525588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en-US" sz="2000" dirty="0" err="1">
                <a:solidFill>
                  <a:schemeClr val="accent2"/>
                </a:solidFill>
                <a:latin typeface="Book Antiqua" pitchFamily="18" charset="0"/>
              </a:rPr>
              <a:t>flushedLSN</a:t>
            </a:r>
            <a:endParaRPr lang="en-US" altLang="en-US" sz="2000" dirty="0">
              <a:solidFill>
                <a:schemeClr val="accent2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028066"/>
      </p:ext>
    </p:extLst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305800" cy="1143000"/>
          </a:xfrm>
        </p:spPr>
        <p:txBody>
          <a:bodyPr/>
          <a:lstStyle/>
          <a:p>
            <a:pPr algn="l"/>
            <a:r>
              <a:rPr lang="en-US" dirty="0" smtClean="0"/>
              <a:t>Tracking operations with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7724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 Update a page</a:t>
            </a:r>
          </a:p>
          <a:p>
            <a:pPr lvl="1"/>
            <a:r>
              <a:rPr lang="en-US" b="1" dirty="0" smtClean="0"/>
              <a:t>UPDATE</a:t>
            </a:r>
            <a:r>
              <a:rPr lang="en-US" dirty="0" smtClean="0"/>
              <a:t> record is appended to the log tail</a:t>
            </a:r>
          </a:p>
          <a:p>
            <a:pPr lvl="1"/>
            <a:r>
              <a:rPr lang="en-US" dirty="0" smtClean="0"/>
              <a:t>Page LSN of the page is set to LSN of the update record</a:t>
            </a:r>
          </a:p>
          <a:p>
            <a:r>
              <a:rPr lang="en-US" dirty="0" smtClean="0"/>
              <a:t>Commit </a:t>
            </a:r>
          </a:p>
          <a:p>
            <a:pPr lvl="1"/>
            <a:r>
              <a:rPr lang="en-US" b="1" dirty="0" smtClean="0"/>
              <a:t>COMMIT</a:t>
            </a:r>
            <a:r>
              <a:rPr lang="en-US" dirty="0" smtClean="0"/>
              <a:t> type record is appended  to the log with transaction id</a:t>
            </a:r>
          </a:p>
          <a:p>
            <a:pPr lvl="1"/>
            <a:r>
              <a:rPr lang="en-US" dirty="0" smtClean="0"/>
              <a:t>Log tail written to stable storage</a:t>
            </a:r>
          </a:p>
          <a:p>
            <a:r>
              <a:rPr lang="en-US" dirty="0" smtClean="0"/>
              <a:t>Abort </a:t>
            </a:r>
          </a:p>
          <a:p>
            <a:pPr lvl="1"/>
            <a:r>
              <a:rPr lang="en-US" b="1" dirty="0" smtClean="0"/>
              <a:t>ABORT</a:t>
            </a:r>
            <a:r>
              <a:rPr lang="en-US" dirty="0" smtClean="0"/>
              <a:t> record is appended to the log with the transaction id</a:t>
            </a:r>
          </a:p>
          <a:p>
            <a:pPr lvl="1"/>
            <a:r>
              <a:rPr lang="en-US" dirty="0" smtClean="0"/>
              <a:t>Undo is initiated for this transaction</a:t>
            </a:r>
          </a:p>
          <a:p>
            <a:r>
              <a:rPr lang="en-US" dirty="0" smtClean="0"/>
              <a:t>End</a:t>
            </a:r>
          </a:p>
          <a:p>
            <a:pPr lvl="1"/>
            <a:r>
              <a:rPr lang="en-US" dirty="0" smtClean="0"/>
              <a:t>After all actions are finished to complete a transaction</a:t>
            </a:r>
            <a:r>
              <a:rPr lang="en-US" dirty="0" smtClean="0"/>
              <a:t>, (either commit or abort)  </a:t>
            </a:r>
            <a:r>
              <a:rPr lang="en-US" dirty="0" smtClean="0"/>
              <a:t>an </a:t>
            </a:r>
            <a:r>
              <a:rPr lang="en-US" b="1" dirty="0" smtClean="0"/>
              <a:t>END</a:t>
            </a:r>
            <a:r>
              <a:rPr lang="en-US" dirty="0" smtClean="0"/>
              <a:t> record is appended to the log  </a:t>
            </a:r>
          </a:p>
          <a:p>
            <a:r>
              <a:rPr lang="en-US" dirty="0" smtClean="0"/>
              <a:t>Undo an update </a:t>
            </a:r>
          </a:p>
          <a:p>
            <a:pPr lvl="1"/>
            <a:r>
              <a:rPr lang="en-US" dirty="0" smtClean="0"/>
              <a:t>When a transaction is rolled-back, its updates are undone</a:t>
            </a:r>
          </a:p>
          <a:p>
            <a:pPr lvl="1"/>
            <a:r>
              <a:rPr lang="en-US" dirty="0" smtClean="0"/>
              <a:t>When the ‘undone’ actions are complete a compensation log record or </a:t>
            </a:r>
            <a:r>
              <a:rPr lang="en-US" b="1" dirty="0" smtClean="0"/>
              <a:t>CLR </a:t>
            </a:r>
            <a:r>
              <a:rPr lang="en-US" dirty="0" smtClean="0"/>
              <a:t>is </a:t>
            </a:r>
            <a:r>
              <a:rPr lang="en-US" dirty="0" smtClean="0"/>
              <a:t>written to the log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3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0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Data structures associated with the log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219200"/>
            <a:ext cx="3657600" cy="639762"/>
          </a:xfrm>
        </p:spPr>
        <p:txBody>
          <a:bodyPr/>
          <a:lstStyle/>
          <a:p>
            <a:r>
              <a:rPr lang="en-US" sz="2400" dirty="0" smtClean="0"/>
              <a:t>Log sequence record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228600" y="2174875"/>
            <a:ext cx="3657600" cy="3951288"/>
          </a:xfrm>
        </p:spPr>
        <p:txBody>
          <a:bodyPr/>
          <a:lstStyle/>
          <a:p>
            <a:r>
              <a:rPr lang="en-US" dirty="0" err="1" smtClean="0"/>
              <a:t>prevLSN</a:t>
            </a:r>
            <a:r>
              <a:rPr lang="en-US" dirty="0" smtClean="0"/>
              <a:t> (links </a:t>
            </a:r>
            <a:r>
              <a:rPr lang="en-US" dirty="0" smtClean="0"/>
              <a:t>transactions actions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err="1" smtClean="0"/>
              <a:t>TransactionID</a:t>
            </a:r>
            <a:endParaRPr lang="en-US" dirty="0"/>
          </a:p>
          <a:p>
            <a:r>
              <a:rPr lang="en-US" dirty="0" smtClean="0"/>
              <a:t>Type of action</a:t>
            </a:r>
            <a:endParaRPr lang="en-US" dirty="0"/>
          </a:p>
          <a:p>
            <a:r>
              <a:rPr lang="en-US" dirty="0" smtClean="0"/>
              <a:t>Length of data </a:t>
            </a:r>
            <a:endParaRPr lang="en-US" dirty="0"/>
          </a:p>
          <a:p>
            <a:r>
              <a:rPr lang="en-US" dirty="0" err="1"/>
              <a:t>pageID</a:t>
            </a:r>
            <a:endParaRPr lang="en-US" dirty="0"/>
          </a:p>
          <a:p>
            <a:r>
              <a:rPr lang="en-US" dirty="0" smtClean="0"/>
              <a:t>Offset on page </a:t>
            </a:r>
            <a:endParaRPr lang="en-US" dirty="0"/>
          </a:p>
          <a:p>
            <a:r>
              <a:rPr lang="en-US" dirty="0" smtClean="0"/>
              <a:t>Initial value</a:t>
            </a:r>
            <a:endParaRPr lang="en-US" dirty="0"/>
          </a:p>
          <a:p>
            <a:r>
              <a:rPr lang="en-US" dirty="0" smtClean="0"/>
              <a:t>Final Value  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419600" y="1219200"/>
            <a:ext cx="3657600" cy="639762"/>
          </a:xfrm>
        </p:spPr>
        <p:txBody>
          <a:bodyPr/>
          <a:lstStyle/>
          <a:p>
            <a:r>
              <a:rPr lang="en-US" sz="2400" dirty="0" smtClean="0"/>
              <a:t>Linking log to transactions</a:t>
            </a:r>
            <a:endParaRPr lang="en-US" sz="240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267200" y="1905000"/>
            <a:ext cx="4041775" cy="4530726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Transaction Table:</a:t>
            </a:r>
          </a:p>
          <a:p>
            <a:pPr lvl="1"/>
            <a:r>
              <a:rPr lang="en-US" dirty="0" smtClean="0"/>
              <a:t>One </a:t>
            </a:r>
            <a:r>
              <a:rPr lang="en-US" dirty="0"/>
              <a:t>entry per active </a:t>
            </a:r>
            <a:r>
              <a:rPr lang="en-US" dirty="0" smtClean="0"/>
              <a:t>transaction</a:t>
            </a:r>
            <a:endParaRPr lang="en-US" dirty="0"/>
          </a:p>
          <a:p>
            <a:pPr lvl="1"/>
            <a:r>
              <a:rPr lang="en-US" dirty="0" smtClean="0"/>
              <a:t>Contains Transaction ID</a:t>
            </a:r>
            <a:r>
              <a:rPr lang="en-US" dirty="0"/>
              <a:t>, status (running/</a:t>
            </a:r>
            <a:r>
              <a:rPr lang="en-US" dirty="0" err="1"/>
              <a:t>commited</a:t>
            </a:r>
            <a:r>
              <a:rPr lang="en-US" dirty="0"/>
              <a:t>/aborted</a:t>
            </a:r>
            <a:r>
              <a:rPr lang="en-US" dirty="0" smtClean="0"/>
              <a:t>), and </a:t>
            </a:r>
            <a:r>
              <a:rPr lang="en-US" b="1" dirty="0" err="1"/>
              <a:t>lastLSN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r>
              <a:rPr lang="en-US" b="1" dirty="0" smtClean="0"/>
              <a:t>Dirty </a:t>
            </a:r>
            <a:r>
              <a:rPr lang="en-US" b="1" dirty="0"/>
              <a:t>Page Table:</a:t>
            </a:r>
          </a:p>
          <a:p>
            <a:pPr lvl="1"/>
            <a:r>
              <a:rPr lang="en-US" dirty="0" smtClean="0"/>
              <a:t>One </a:t>
            </a:r>
            <a:r>
              <a:rPr lang="en-US" dirty="0"/>
              <a:t>entry per dirty page in buffer pool.</a:t>
            </a:r>
          </a:p>
          <a:p>
            <a:pPr lvl="1"/>
            <a:r>
              <a:rPr lang="en-US" dirty="0" smtClean="0"/>
              <a:t>Contains </a:t>
            </a:r>
            <a:r>
              <a:rPr lang="en-US" b="1" dirty="0" err="1"/>
              <a:t>recLSN</a:t>
            </a:r>
            <a:r>
              <a:rPr lang="en-US" b="1" dirty="0"/>
              <a:t> </a:t>
            </a:r>
            <a:r>
              <a:rPr lang="en-US" dirty="0"/>
              <a:t>-- the LSN of the log record </a:t>
            </a:r>
            <a:r>
              <a:rPr lang="en-US" dirty="0" smtClean="0"/>
              <a:t>which </a:t>
            </a:r>
            <a:r>
              <a:rPr lang="en-US" b="1" i="1" dirty="0" smtClean="0"/>
              <a:t>first </a:t>
            </a:r>
            <a:r>
              <a:rPr lang="en-US" dirty="0"/>
              <a:t>caused the page to be dirty.</a:t>
            </a:r>
          </a:p>
        </p:txBody>
      </p:sp>
      <p:sp>
        <p:nvSpPr>
          <p:cNvPr id="11" name="Right Brace 10"/>
          <p:cNvSpPr/>
          <p:nvPr/>
        </p:nvSpPr>
        <p:spPr>
          <a:xfrm>
            <a:off x="2895600" y="3657600"/>
            <a:ext cx="685800" cy="1981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505200" y="4419600"/>
            <a:ext cx="9270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Update </a:t>
            </a:r>
          </a:p>
          <a:p>
            <a:r>
              <a:rPr lang="en-US" dirty="0" smtClean="0"/>
              <a:t>Action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35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Log sequence numbers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1295400"/>
            <a:ext cx="79248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Every record in a log has a log sequence number to uniquely identify it </a:t>
            </a:r>
            <a:r>
              <a:rPr lang="en-US" b="1" dirty="0" smtClean="0"/>
              <a:t>LSN</a:t>
            </a:r>
          </a:p>
          <a:p>
            <a:r>
              <a:rPr lang="en-US" dirty="0" smtClean="0"/>
              <a:t>References to log sequence numbers in other records</a:t>
            </a:r>
          </a:p>
          <a:p>
            <a:pPr lvl="1"/>
            <a:r>
              <a:rPr lang="en-US" dirty="0" smtClean="0"/>
              <a:t>Previous log sequence number </a:t>
            </a:r>
            <a:r>
              <a:rPr lang="en-US" b="1" dirty="0" err="1" smtClean="0"/>
              <a:t>prevLSN</a:t>
            </a:r>
            <a:endParaRPr lang="en-US" b="1" dirty="0" smtClean="0"/>
          </a:p>
          <a:p>
            <a:pPr lvl="2"/>
            <a:r>
              <a:rPr lang="en-US" dirty="0" smtClean="0"/>
              <a:t>Links together the log records for a transaction in the log record</a:t>
            </a:r>
          </a:p>
          <a:p>
            <a:pPr lvl="1"/>
            <a:r>
              <a:rPr lang="en-US" dirty="0" smtClean="0"/>
              <a:t>Last sequence number </a:t>
            </a:r>
            <a:r>
              <a:rPr lang="en-US" b="1" dirty="0" err="1" smtClean="0"/>
              <a:t>lastLSN</a:t>
            </a:r>
            <a:endParaRPr lang="en-US" b="1" dirty="0" smtClean="0"/>
          </a:p>
          <a:p>
            <a:pPr lvl="2"/>
            <a:r>
              <a:rPr lang="en-US" dirty="0" smtClean="0"/>
              <a:t>Most recent log record for this transaction </a:t>
            </a:r>
          </a:p>
          <a:p>
            <a:pPr lvl="1"/>
            <a:r>
              <a:rPr lang="en-US" dirty="0" smtClean="0"/>
              <a:t>Undo next sequence number </a:t>
            </a:r>
            <a:r>
              <a:rPr lang="en-US" b="1" dirty="0" err="1" smtClean="0"/>
              <a:t>undonextLSN</a:t>
            </a:r>
            <a:endParaRPr lang="en-US" b="1" dirty="0" smtClean="0"/>
          </a:p>
          <a:p>
            <a:pPr lvl="2"/>
            <a:r>
              <a:rPr lang="en-US" dirty="0" smtClean="0"/>
              <a:t>Found in a compensation log record (undo the operations associated with a transaction) </a:t>
            </a:r>
          </a:p>
          <a:p>
            <a:pPr lvl="1"/>
            <a:r>
              <a:rPr lang="en-US" dirty="0" smtClean="0"/>
              <a:t>Page Log Sequence Number </a:t>
            </a:r>
            <a:r>
              <a:rPr lang="en-US" b="1" dirty="0" err="1" smtClean="0"/>
              <a:t>pageLSN</a:t>
            </a:r>
            <a:endParaRPr lang="en-US" b="1" dirty="0" smtClean="0"/>
          </a:p>
          <a:p>
            <a:pPr lvl="2"/>
            <a:r>
              <a:rPr lang="en-US" dirty="0" smtClean="0"/>
              <a:t>Stored in the database, one per page – it is the most recent log sequence number that changed the page </a:t>
            </a:r>
            <a:endParaRPr lang="en-US" dirty="0"/>
          </a:p>
          <a:p>
            <a:pPr lvl="1"/>
            <a:r>
              <a:rPr lang="en-US" dirty="0" smtClean="0"/>
              <a:t>Recovery Log sequence Number </a:t>
            </a:r>
            <a:r>
              <a:rPr lang="en-US" b="1" dirty="0" err="1" smtClean="0"/>
              <a:t>recLSN</a:t>
            </a:r>
            <a:endParaRPr lang="en-US" b="1" dirty="0" smtClean="0"/>
          </a:p>
          <a:p>
            <a:pPr lvl="2"/>
            <a:r>
              <a:rPr lang="en-US" dirty="0" smtClean="0"/>
              <a:t>Stored in the dirty page table contains the first log record that caused this page to be dirty and be stored in the dirty page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14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of Log, Dirty Page  and Transaction Table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41993378"/>
              </p:ext>
            </p:extLst>
          </p:nvPr>
        </p:nvGraphicFramePr>
        <p:xfrm>
          <a:off x="228600" y="3810000"/>
          <a:ext cx="8077203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7467"/>
                <a:gridCol w="897467"/>
                <a:gridCol w="897467"/>
                <a:gridCol w="897467"/>
                <a:gridCol w="897467"/>
                <a:gridCol w="897467"/>
                <a:gridCol w="897467"/>
                <a:gridCol w="897467"/>
                <a:gridCol w="897467"/>
              </a:tblGrid>
              <a:tr h="370840">
                <a:tc gridSpan="9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LOG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LSN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Prev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LSN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</a:t>
                      </a:r>
                    </a:p>
                    <a:p>
                      <a:r>
                        <a:rPr lang="en-US" dirty="0" smtClean="0"/>
                        <a:t>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pageId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length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offset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before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After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UPDATE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UPDATE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KLM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UPDATE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UPDATE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P505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TUV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WXY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85146199"/>
              </p:ext>
            </p:extLst>
          </p:nvPr>
        </p:nvGraphicFramePr>
        <p:xfrm>
          <a:off x="4648200" y="1524000"/>
          <a:ext cx="3200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6002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Dirty Page Table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PageId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recLSN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P505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464395"/>
              </p:ext>
            </p:extLst>
          </p:nvPr>
        </p:nvGraphicFramePr>
        <p:xfrm>
          <a:off x="533400" y="1676400"/>
          <a:ext cx="2819400" cy="147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700"/>
                <a:gridCol w="1409700"/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Transaction</a:t>
                      </a:r>
                      <a:r>
                        <a:rPr lang="en-US" baseline="0" dirty="0" smtClean="0"/>
                        <a:t> Table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TRANSId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lastLSN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47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Checkpointing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96200" cy="5181600"/>
          </a:xfrm>
        </p:spPr>
        <p:txBody>
          <a:bodyPr>
            <a:normAutofit/>
          </a:bodyPr>
          <a:lstStyle/>
          <a:p>
            <a:r>
              <a:rPr lang="en-US" dirty="0"/>
              <a:t>Periodically, the DBMS creates a checkpoint, </a:t>
            </a:r>
            <a:r>
              <a:rPr lang="en-US" dirty="0" smtClean="0"/>
              <a:t>in order </a:t>
            </a:r>
            <a:r>
              <a:rPr lang="en-US" dirty="0"/>
              <a:t>to minimize the time taken to recover in </a:t>
            </a:r>
            <a:r>
              <a:rPr lang="en-US" dirty="0" smtClean="0"/>
              <a:t>the event </a:t>
            </a:r>
            <a:r>
              <a:rPr lang="en-US" dirty="0"/>
              <a:t>of a system crash. Write to log:</a:t>
            </a:r>
          </a:p>
          <a:p>
            <a:pPr lvl="1"/>
            <a:r>
              <a:rPr lang="en-US" dirty="0" err="1" smtClean="0"/>
              <a:t>begin_checkpoint</a:t>
            </a:r>
            <a:r>
              <a:rPr lang="en-US" dirty="0" smtClean="0"/>
              <a:t> </a:t>
            </a:r>
            <a:r>
              <a:rPr lang="en-US" dirty="0"/>
              <a:t>record: Indicates when </a:t>
            </a:r>
            <a:r>
              <a:rPr lang="en-US" dirty="0" err="1"/>
              <a:t>chkpt</a:t>
            </a:r>
            <a:r>
              <a:rPr lang="en-US" dirty="0"/>
              <a:t> began.</a:t>
            </a:r>
          </a:p>
          <a:p>
            <a:pPr lvl="1"/>
            <a:r>
              <a:rPr lang="en-US" dirty="0" err="1" smtClean="0"/>
              <a:t>end_checkpoint</a:t>
            </a:r>
            <a:r>
              <a:rPr lang="en-US" dirty="0" smtClean="0"/>
              <a:t> </a:t>
            </a:r>
            <a:r>
              <a:rPr lang="en-US" dirty="0"/>
              <a:t>record: Contains current </a:t>
            </a:r>
            <a:r>
              <a:rPr lang="en-US" i="1" dirty="0" err="1"/>
              <a:t>Xact</a:t>
            </a:r>
            <a:r>
              <a:rPr lang="en-US" i="1" dirty="0"/>
              <a:t> table </a:t>
            </a:r>
            <a:r>
              <a:rPr lang="en-US" dirty="0" smtClean="0"/>
              <a:t>and </a:t>
            </a:r>
            <a:r>
              <a:rPr lang="en-US" i="1" dirty="0" smtClean="0"/>
              <a:t>dirty </a:t>
            </a:r>
            <a:r>
              <a:rPr lang="en-US" i="1" dirty="0"/>
              <a:t>page table</a:t>
            </a:r>
            <a:r>
              <a:rPr lang="en-US" dirty="0"/>
              <a:t>. This is a `fuzzy checkpoint’:</a:t>
            </a:r>
          </a:p>
          <a:p>
            <a:r>
              <a:rPr lang="en-US" dirty="0" smtClean="0"/>
              <a:t>Other transactions </a:t>
            </a:r>
            <a:r>
              <a:rPr lang="en-US" dirty="0"/>
              <a:t>continue to run; so these tables accurate only as </a:t>
            </a:r>
            <a:r>
              <a:rPr lang="en-US" dirty="0" smtClean="0"/>
              <a:t>of the </a:t>
            </a:r>
            <a:r>
              <a:rPr lang="en-US" dirty="0"/>
              <a:t>time of the </a:t>
            </a:r>
            <a:r>
              <a:rPr lang="en-US" dirty="0" err="1"/>
              <a:t>begin_checkpoint</a:t>
            </a:r>
            <a:r>
              <a:rPr lang="en-US" dirty="0"/>
              <a:t> record.</a:t>
            </a:r>
          </a:p>
          <a:p>
            <a:r>
              <a:rPr lang="en-US" dirty="0" smtClean="0"/>
              <a:t>No </a:t>
            </a:r>
            <a:r>
              <a:rPr lang="en-US" dirty="0"/>
              <a:t>attempt to force dirty pages to disk; effectiveness </a:t>
            </a:r>
            <a:r>
              <a:rPr lang="en-US" dirty="0" smtClean="0"/>
              <a:t>of checkpoint </a:t>
            </a:r>
            <a:r>
              <a:rPr lang="en-US" dirty="0"/>
              <a:t>limited by oldest unwritten change to a dirty page</a:t>
            </a:r>
            <a:r>
              <a:rPr lang="en-US" dirty="0" smtClean="0"/>
              <a:t>. (</a:t>
            </a:r>
            <a:r>
              <a:rPr lang="en-US" dirty="0"/>
              <a:t>So it’s a good idea to periodically flush dirty pages to </a:t>
            </a:r>
            <a:r>
              <a:rPr lang="en-US" dirty="0" smtClean="0"/>
              <a:t>disk)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Store LSN of </a:t>
            </a:r>
            <a:r>
              <a:rPr lang="en-US" dirty="0" smtClean="0"/>
              <a:t>checkpoint </a:t>
            </a:r>
            <a:r>
              <a:rPr lang="en-US" dirty="0"/>
              <a:t>record in a safe place (</a:t>
            </a:r>
            <a:r>
              <a:rPr lang="en-US" i="1" dirty="0"/>
              <a:t>master </a:t>
            </a:r>
            <a:r>
              <a:rPr lang="en-US" dirty="0"/>
              <a:t>record).</a:t>
            </a:r>
          </a:p>
        </p:txBody>
      </p:sp>
    </p:spTree>
    <p:extLst>
      <p:ext uri="{BB962C8B-B14F-4D97-AF65-F5344CB8AC3E}">
        <p14:creationId xmlns:p14="http://schemas.microsoft.com/office/powerpoint/2010/main" val="287746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Overview of the recovery manager</a:t>
            </a:r>
          </a:p>
          <a:p>
            <a:pPr lvl="1"/>
            <a:r>
              <a:rPr lang="en-US" sz="2800" dirty="0" smtClean="0"/>
              <a:t>Data structures used by the recovery manager</a:t>
            </a:r>
          </a:p>
          <a:p>
            <a:r>
              <a:rPr lang="en-US" sz="2800" dirty="0" err="1" smtClean="0"/>
              <a:t>Checkpointing</a:t>
            </a:r>
            <a:endParaRPr lang="en-US" sz="2800" dirty="0" smtClean="0"/>
          </a:p>
          <a:p>
            <a:r>
              <a:rPr lang="en-US" sz="2800" dirty="0" smtClean="0"/>
              <a:t>Crash recovery</a:t>
            </a:r>
          </a:p>
          <a:p>
            <a:pPr lvl="1"/>
            <a:r>
              <a:rPr lang="en-US" sz="2800" dirty="0" smtClean="0"/>
              <a:t> Write ahead logging</a:t>
            </a:r>
          </a:p>
          <a:p>
            <a:pPr lvl="1"/>
            <a:r>
              <a:rPr lang="en-US" sz="2800" dirty="0" smtClean="0"/>
              <a:t>ARIES (Algorithm for recovery and isolation exploiting semantics)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13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Abort a transaction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620000" cy="5334000"/>
          </a:xfrm>
        </p:spPr>
        <p:txBody>
          <a:bodyPr>
            <a:normAutofit/>
          </a:bodyPr>
          <a:lstStyle/>
          <a:p>
            <a:r>
              <a:rPr lang="en-US" sz="2800" dirty="0"/>
              <a:t>For now, consider an explicit abort of a </a:t>
            </a:r>
            <a:r>
              <a:rPr lang="en-US" sz="2800" dirty="0" smtClean="0"/>
              <a:t>transaction</a:t>
            </a:r>
            <a:endParaRPr lang="en-US" sz="2800" dirty="0"/>
          </a:p>
          <a:p>
            <a:pPr lvl="1"/>
            <a:r>
              <a:rPr lang="en-US" sz="2400" dirty="0" smtClean="0"/>
              <a:t>No </a:t>
            </a:r>
            <a:r>
              <a:rPr lang="en-US" sz="2400" dirty="0"/>
              <a:t>crash involved.</a:t>
            </a:r>
          </a:p>
          <a:p>
            <a:pPr lvl="1"/>
            <a:r>
              <a:rPr lang="en-US" sz="2400" dirty="0" smtClean="0"/>
              <a:t>We </a:t>
            </a:r>
            <a:r>
              <a:rPr lang="en-US" sz="2400" dirty="0"/>
              <a:t>want to “play back” the log in </a:t>
            </a:r>
            <a:r>
              <a:rPr lang="en-US" sz="2400" dirty="0" smtClean="0"/>
              <a:t>reverse order</a:t>
            </a:r>
            <a:r>
              <a:rPr lang="en-US" sz="2400" dirty="0"/>
              <a:t>, </a:t>
            </a:r>
            <a:r>
              <a:rPr lang="en-US" sz="2400" dirty="0" err="1"/>
              <a:t>UNDOing</a:t>
            </a:r>
            <a:r>
              <a:rPr lang="en-US" sz="2400" dirty="0"/>
              <a:t> updates.</a:t>
            </a:r>
          </a:p>
          <a:p>
            <a:r>
              <a:rPr lang="en-US" sz="2800" dirty="0" smtClean="0"/>
              <a:t>Get </a:t>
            </a:r>
            <a:r>
              <a:rPr lang="en-US" sz="2800" dirty="0" err="1"/>
              <a:t>lastLSN</a:t>
            </a:r>
            <a:r>
              <a:rPr lang="en-US" sz="2800" dirty="0"/>
              <a:t> of </a:t>
            </a:r>
            <a:r>
              <a:rPr lang="en-US" sz="2800" dirty="0" smtClean="0"/>
              <a:t>transaction </a:t>
            </a:r>
            <a:r>
              <a:rPr lang="en-US" sz="2800" dirty="0"/>
              <a:t>from </a:t>
            </a:r>
            <a:r>
              <a:rPr lang="en-US" sz="2800" dirty="0" smtClean="0"/>
              <a:t>the transaction </a:t>
            </a:r>
            <a:r>
              <a:rPr lang="en-US" sz="2800" dirty="0"/>
              <a:t>table.</a:t>
            </a:r>
          </a:p>
          <a:p>
            <a:pPr lvl="1"/>
            <a:r>
              <a:rPr lang="en-US" sz="2400" dirty="0" smtClean="0"/>
              <a:t>Follow </a:t>
            </a:r>
            <a:r>
              <a:rPr lang="en-US" sz="2400" dirty="0"/>
              <a:t>chain of log records backward via </a:t>
            </a:r>
            <a:r>
              <a:rPr lang="en-US" sz="2400" dirty="0" smtClean="0"/>
              <a:t>the </a:t>
            </a:r>
            <a:r>
              <a:rPr lang="en-US" sz="2400" dirty="0" err="1" smtClean="0"/>
              <a:t>prevLSN</a:t>
            </a:r>
            <a:r>
              <a:rPr lang="en-US" sz="2400" dirty="0" smtClean="0"/>
              <a:t> </a:t>
            </a:r>
            <a:r>
              <a:rPr lang="en-US" sz="2400" dirty="0"/>
              <a:t>field</a:t>
            </a:r>
            <a:r>
              <a:rPr lang="en-US" sz="2800" dirty="0"/>
              <a:t>.</a:t>
            </a:r>
          </a:p>
          <a:p>
            <a:r>
              <a:rPr lang="en-US" sz="2800" dirty="0" smtClean="0"/>
              <a:t>Before </a:t>
            </a:r>
            <a:r>
              <a:rPr lang="en-US" sz="2800" dirty="0"/>
              <a:t>starting UNDO, write an </a:t>
            </a:r>
            <a:r>
              <a:rPr lang="en-US" sz="2800" i="1" dirty="0"/>
              <a:t>Abort </a:t>
            </a:r>
            <a:r>
              <a:rPr lang="en-US" sz="2800" dirty="0"/>
              <a:t>log record.</a:t>
            </a:r>
          </a:p>
          <a:p>
            <a:pPr lvl="1"/>
            <a:r>
              <a:rPr lang="en-US" sz="2400" dirty="0" smtClean="0"/>
              <a:t>For </a:t>
            </a:r>
            <a:r>
              <a:rPr lang="en-US" sz="2400" dirty="0"/>
              <a:t>recovering from crash during </a:t>
            </a:r>
            <a:r>
              <a:rPr lang="en-US" sz="2400" dirty="0" smtClean="0"/>
              <a:t>UNDO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1195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UNDO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4800600"/>
          </a:xfrm>
        </p:spPr>
        <p:txBody>
          <a:bodyPr>
            <a:noAutofit/>
          </a:bodyPr>
          <a:lstStyle/>
          <a:p>
            <a:r>
              <a:rPr lang="en-US" sz="2800" dirty="0"/>
              <a:t>To perform UNDO, must have a lock on </a:t>
            </a:r>
            <a:r>
              <a:rPr lang="en-US" sz="2800" dirty="0" smtClean="0"/>
              <a:t>data</a:t>
            </a:r>
            <a:endParaRPr lang="en-US" sz="2800" dirty="0"/>
          </a:p>
          <a:p>
            <a:pPr lvl="1"/>
            <a:r>
              <a:rPr lang="en-US" sz="2400" dirty="0" smtClean="0"/>
              <a:t>No </a:t>
            </a:r>
            <a:r>
              <a:rPr lang="en-US" sz="2400" dirty="0" smtClean="0"/>
              <a:t>problem – request lock</a:t>
            </a:r>
            <a:endParaRPr lang="en-US" sz="2400" dirty="0"/>
          </a:p>
          <a:p>
            <a:r>
              <a:rPr lang="en-US" sz="2800" dirty="0" smtClean="0"/>
              <a:t>Before </a:t>
            </a:r>
            <a:r>
              <a:rPr lang="en-US" sz="2800" dirty="0"/>
              <a:t>restoring old value of a page, write a CLR:</a:t>
            </a:r>
          </a:p>
          <a:p>
            <a:pPr lvl="1"/>
            <a:r>
              <a:rPr lang="en-US" sz="2400" dirty="0" smtClean="0"/>
              <a:t>You </a:t>
            </a:r>
            <a:r>
              <a:rPr lang="en-US" sz="2400" dirty="0"/>
              <a:t>continue logging while you </a:t>
            </a:r>
            <a:r>
              <a:rPr lang="en-US" sz="2400" dirty="0" smtClean="0"/>
              <a:t>UNDO</a:t>
            </a:r>
            <a:endParaRPr lang="en-US" sz="2400" dirty="0"/>
          </a:p>
          <a:p>
            <a:pPr lvl="1"/>
            <a:r>
              <a:rPr lang="en-US" sz="2400" dirty="0" smtClean="0"/>
              <a:t>CLR </a:t>
            </a:r>
            <a:r>
              <a:rPr lang="en-US" sz="2400" dirty="0"/>
              <a:t>has one extra field: </a:t>
            </a:r>
            <a:r>
              <a:rPr lang="en-US" sz="2400" dirty="0" err="1"/>
              <a:t>undonextLSN</a:t>
            </a:r>
            <a:endParaRPr lang="en-US" sz="2400" dirty="0"/>
          </a:p>
          <a:p>
            <a:pPr lvl="1"/>
            <a:r>
              <a:rPr lang="en-US" sz="2400" dirty="0" smtClean="0"/>
              <a:t> </a:t>
            </a:r>
            <a:r>
              <a:rPr lang="en-US" sz="2400" dirty="0"/>
              <a:t>Points to the next LSN to undo (i.e. the </a:t>
            </a:r>
            <a:r>
              <a:rPr lang="en-US" sz="2400" dirty="0" err="1"/>
              <a:t>prevLSN</a:t>
            </a:r>
            <a:r>
              <a:rPr lang="en-US" sz="2400" dirty="0"/>
              <a:t> of the </a:t>
            </a:r>
            <a:r>
              <a:rPr lang="en-US" sz="2400" dirty="0" smtClean="0"/>
              <a:t>record we’re </a:t>
            </a:r>
            <a:r>
              <a:rPr lang="en-US" sz="2400" dirty="0"/>
              <a:t>currently undoing).</a:t>
            </a:r>
          </a:p>
          <a:p>
            <a:r>
              <a:rPr lang="en-US" sz="2800" dirty="0" smtClean="0"/>
              <a:t>CLRs </a:t>
            </a:r>
            <a:r>
              <a:rPr lang="en-US" sz="2800" i="1" dirty="0"/>
              <a:t>never </a:t>
            </a:r>
            <a:r>
              <a:rPr lang="en-US" sz="2800" dirty="0"/>
              <a:t>Undone (but they might be Redone </a:t>
            </a:r>
            <a:r>
              <a:rPr lang="en-US" sz="2800" dirty="0" smtClean="0"/>
              <a:t>when repeating </a:t>
            </a:r>
            <a:r>
              <a:rPr lang="en-US" sz="2800" dirty="0"/>
              <a:t>history: guarantees </a:t>
            </a:r>
            <a:r>
              <a:rPr lang="en-US" sz="2800" dirty="0" smtClean="0"/>
              <a:t>Atomicity)</a:t>
            </a:r>
            <a:endParaRPr lang="en-US" sz="2800" dirty="0"/>
          </a:p>
          <a:p>
            <a:r>
              <a:rPr lang="en-US" sz="2800" dirty="0" smtClean="0"/>
              <a:t>At </a:t>
            </a:r>
            <a:r>
              <a:rPr lang="en-US" sz="2800" dirty="0"/>
              <a:t>end of UNDO, write an “end” log record.</a:t>
            </a:r>
          </a:p>
        </p:txBody>
      </p:sp>
    </p:spTree>
    <p:extLst>
      <p:ext uri="{BB962C8B-B14F-4D97-AF65-F5344CB8AC3E}">
        <p14:creationId xmlns:p14="http://schemas.microsoft.com/office/powerpoint/2010/main" val="332126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Write commit record to log.</a:t>
            </a:r>
          </a:p>
          <a:p>
            <a:pPr lvl="1"/>
            <a:r>
              <a:rPr lang="en-US" sz="2800" dirty="0" smtClean="0"/>
              <a:t>All </a:t>
            </a:r>
            <a:r>
              <a:rPr lang="en-US" sz="2800" dirty="0"/>
              <a:t>log records up to </a:t>
            </a:r>
            <a:r>
              <a:rPr lang="en-US" sz="2800" dirty="0" err="1"/>
              <a:t>Xact’s</a:t>
            </a:r>
            <a:r>
              <a:rPr lang="en-US" sz="2800" dirty="0"/>
              <a:t> </a:t>
            </a:r>
            <a:r>
              <a:rPr lang="en-US" sz="2800" dirty="0" err="1"/>
              <a:t>lastLSN</a:t>
            </a:r>
            <a:r>
              <a:rPr lang="en-US" sz="2800" dirty="0"/>
              <a:t> </a:t>
            </a:r>
            <a:r>
              <a:rPr lang="en-US" sz="2800" dirty="0" smtClean="0"/>
              <a:t>are flushed</a:t>
            </a:r>
            <a:r>
              <a:rPr lang="en-US" sz="2800" dirty="0"/>
              <a:t>.</a:t>
            </a:r>
          </a:p>
          <a:p>
            <a:pPr lvl="1"/>
            <a:r>
              <a:rPr lang="en-US" sz="2800" dirty="0" smtClean="0"/>
              <a:t>Guarantees </a:t>
            </a:r>
            <a:r>
              <a:rPr lang="en-US" sz="2800" dirty="0"/>
              <a:t>that </a:t>
            </a:r>
            <a:r>
              <a:rPr lang="en-US" sz="2800" dirty="0" err="1"/>
              <a:t>flushedLSN</a:t>
            </a:r>
            <a:r>
              <a:rPr lang="en-US" sz="2800" dirty="0"/>
              <a:t> ≥ </a:t>
            </a:r>
            <a:r>
              <a:rPr lang="en-US" sz="2800" dirty="0" err="1"/>
              <a:t>lastLSN</a:t>
            </a:r>
            <a:r>
              <a:rPr lang="en-US" sz="2800" dirty="0"/>
              <a:t>.</a:t>
            </a:r>
          </a:p>
          <a:p>
            <a:r>
              <a:rPr lang="en-US" sz="2800" dirty="0" smtClean="0"/>
              <a:t>Note </a:t>
            </a:r>
            <a:r>
              <a:rPr lang="en-US" sz="2800" dirty="0"/>
              <a:t>that log flushes are sequential, </a:t>
            </a:r>
            <a:r>
              <a:rPr lang="en-US" sz="2800" dirty="0" smtClean="0"/>
              <a:t>synchronous writes </a:t>
            </a:r>
            <a:r>
              <a:rPr lang="en-US" sz="2800" dirty="0"/>
              <a:t>to disk.</a:t>
            </a:r>
          </a:p>
          <a:p>
            <a:pPr lvl="1"/>
            <a:r>
              <a:rPr lang="en-US" sz="2800" dirty="0" smtClean="0"/>
              <a:t>Many </a:t>
            </a:r>
            <a:r>
              <a:rPr lang="en-US" sz="2800" dirty="0"/>
              <a:t>log records per log page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 </a:t>
            </a:r>
            <a:r>
              <a:rPr lang="en-US" sz="2800" dirty="0"/>
              <a:t>Write end record to log.</a:t>
            </a:r>
          </a:p>
        </p:txBody>
      </p:sp>
    </p:spTree>
    <p:extLst>
      <p:ext uri="{BB962C8B-B14F-4D97-AF65-F5344CB8AC3E}">
        <p14:creationId xmlns:p14="http://schemas.microsoft.com/office/powerpoint/2010/main" val="362779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Crash recovery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7620000" cy="4724400"/>
          </a:xfrm>
        </p:spPr>
        <p:txBody>
          <a:bodyPr>
            <a:noAutofit/>
          </a:bodyPr>
          <a:lstStyle/>
          <a:p>
            <a:r>
              <a:rPr lang="en-US" sz="2800" dirty="0"/>
              <a:t>Start from a checkpoint (</a:t>
            </a:r>
            <a:r>
              <a:rPr lang="en-US" sz="2800" dirty="0" smtClean="0"/>
              <a:t>found via </a:t>
            </a:r>
            <a:r>
              <a:rPr lang="en-US" sz="2800" dirty="0"/>
              <a:t>master record).</a:t>
            </a:r>
          </a:p>
          <a:p>
            <a:r>
              <a:rPr lang="en-US" sz="2800" dirty="0" smtClean="0"/>
              <a:t>Three </a:t>
            </a:r>
            <a:r>
              <a:rPr lang="en-US" sz="2800" dirty="0"/>
              <a:t>phases. Need to:</a:t>
            </a:r>
          </a:p>
          <a:p>
            <a:pPr lvl="1"/>
            <a:r>
              <a:rPr lang="en-US" sz="2400" b="1" dirty="0" smtClean="0"/>
              <a:t>ANALYSIS</a:t>
            </a:r>
            <a:r>
              <a:rPr lang="en-US" sz="2400" dirty="0" smtClean="0"/>
              <a:t> Determine which transactions committed </a:t>
            </a:r>
            <a:r>
              <a:rPr lang="en-US" sz="2400" dirty="0"/>
              <a:t>since </a:t>
            </a:r>
            <a:r>
              <a:rPr lang="en-US" sz="2400" dirty="0" smtClean="0"/>
              <a:t>checkpoint and which ones failed </a:t>
            </a:r>
            <a:endParaRPr lang="en-US" sz="2400" dirty="0"/>
          </a:p>
          <a:p>
            <a:pPr lvl="1"/>
            <a:r>
              <a:rPr lang="en-US" sz="2800" b="1" dirty="0" smtClean="0"/>
              <a:t>REDO</a:t>
            </a:r>
            <a:r>
              <a:rPr lang="en-US" sz="2800" dirty="0" smtClean="0"/>
              <a:t> </a:t>
            </a:r>
            <a:r>
              <a:rPr lang="en-US" sz="2800" b="1" i="1" dirty="0"/>
              <a:t>all </a:t>
            </a:r>
            <a:r>
              <a:rPr lang="en-US" sz="2800" dirty="0"/>
              <a:t>actions.</a:t>
            </a:r>
          </a:p>
          <a:p>
            <a:pPr lvl="2"/>
            <a:r>
              <a:rPr lang="en-US" sz="2400" dirty="0" smtClean="0"/>
              <a:t>(</a:t>
            </a:r>
            <a:r>
              <a:rPr lang="en-US" sz="2400" dirty="0"/>
              <a:t>repeat history)</a:t>
            </a:r>
          </a:p>
          <a:p>
            <a:pPr lvl="1"/>
            <a:r>
              <a:rPr lang="en-US" sz="2800" b="1" dirty="0" smtClean="0"/>
              <a:t>UNDO</a:t>
            </a:r>
            <a:r>
              <a:rPr lang="en-US" sz="2800" dirty="0" smtClean="0"/>
              <a:t> </a:t>
            </a:r>
            <a:r>
              <a:rPr lang="en-US" sz="2800" dirty="0"/>
              <a:t>effects of </a:t>
            </a:r>
            <a:r>
              <a:rPr lang="en-US" sz="2800" dirty="0" smtClean="0"/>
              <a:t>uncommitted transactions (the active transactions at the time of the crash)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8327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Crash Recovery Phases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0" y="1676400"/>
            <a:ext cx="0" cy="4572000"/>
          </a:xfrm>
          <a:prstGeom prst="line">
            <a:avLst/>
          </a:prstGeom>
          <a:ln w="1016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733800" y="4684693"/>
            <a:ext cx="0" cy="1716107"/>
          </a:xfrm>
          <a:prstGeom prst="line">
            <a:avLst/>
          </a:prstGeom>
          <a:ln w="101600">
            <a:solidFill>
              <a:schemeClr val="accent2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20" idx="2"/>
          </p:cNvCxnSpPr>
          <p:nvPr/>
        </p:nvCxnSpPr>
        <p:spPr>
          <a:xfrm flipV="1">
            <a:off x="7848600" y="1742420"/>
            <a:ext cx="1043" cy="4658380"/>
          </a:xfrm>
          <a:prstGeom prst="line">
            <a:avLst/>
          </a:prstGeom>
          <a:ln w="101600">
            <a:solidFill>
              <a:schemeClr val="accent5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19" idx="2"/>
          </p:cNvCxnSpPr>
          <p:nvPr/>
        </p:nvCxnSpPr>
        <p:spPr>
          <a:xfrm flipV="1">
            <a:off x="5715000" y="2961620"/>
            <a:ext cx="27428" cy="3286780"/>
          </a:xfrm>
          <a:prstGeom prst="line">
            <a:avLst/>
          </a:prstGeom>
          <a:ln w="101600">
            <a:solidFill>
              <a:schemeClr val="accent3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32311" y="3972580"/>
            <a:ext cx="14396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Analysis 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5236456" y="2438400"/>
            <a:ext cx="10119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Redo 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7317285" y="1219200"/>
            <a:ext cx="1064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Undo 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5986790"/>
            <a:ext cx="1076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Crash 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794797" y="4702314"/>
            <a:ext cx="1415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Last </a:t>
            </a:r>
          </a:p>
          <a:p>
            <a:r>
              <a:rPr lang="en-US" sz="2000" dirty="0" smtClean="0"/>
              <a:t>Checkpoint 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381000" y="2943761"/>
            <a:ext cx="2286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Smallest </a:t>
            </a:r>
            <a:r>
              <a:rPr lang="en-US" sz="2000" dirty="0" err="1" smtClean="0"/>
              <a:t>recLSN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In dirty page number after</a:t>
            </a:r>
          </a:p>
          <a:p>
            <a:r>
              <a:rPr lang="en-US" sz="2000" dirty="0" smtClean="0"/>
              <a:t>Analysis 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91439" y="1676400"/>
            <a:ext cx="20258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Oldest log record </a:t>
            </a:r>
          </a:p>
          <a:p>
            <a:r>
              <a:rPr lang="en-US" sz="2000" dirty="0" smtClean="0"/>
              <a:t>of Transaction</a:t>
            </a:r>
          </a:p>
          <a:p>
            <a:r>
              <a:rPr lang="en-US" sz="2000" dirty="0" smtClean="0"/>
              <a:t>Active at crash </a:t>
            </a:r>
            <a:endParaRPr lang="en-US" sz="2000" dirty="0"/>
          </a:p>
        </p:txBody>
      </p:sp>
      <p:cxnSp>
        <p:nvCxnSpPr>
          <p:cNvPr id="25" name="Straight Connector 24"/>
          <p:cNvCxnSpPr>
            <a:stCxn id="22" idx="0"/>
          </p:cNvCxnSpPr>
          <p:nvPr/>
        </p:nvCxnSpPr>
        <p:spPr>
          <a:xfrm>
            <a:off x="1502299" y="4702314"/>
            <a:ext cx="22315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3" idx="0"/>
            <a:endCxn id="19" idx="2"/>
          </p:cNvCxnSpPr>
          <p:nvPr/>
        </p:nvCxnSpPr>
        <p:spPr>
          <a:xfrm>
            <a:off x="1524000" y="2943761"/>
            <a:ext cx="4218428" cy="178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7" name="Straight Connector 2056"/>
          <p:cNvCxnSpPr>
            <a:stCxn id="24" idx="0"/>
            <a:endCxn id="20" idx="2"/>
          </p:cNvCxnSpPr>
          <p:nvPr/>
        </p:nvCxnSpPr>
        <p:spPr>
          <a:xfrm>
            <a:off x="1104345" y="1676400"/>
            <a:ext cx="6745298" cy="66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66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Analysis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410200"/>
          </a:xfrm>
        </p:spPr>
        <p:txBody>
          <a:bodyPr>
            <a:normAutofit/>
          </a:bodyPr>
          <a:lstStyle/>
          <a:p>
            <a:r>
              <a:rPr lang="en-US" sz="2800" dirty="0"/>
              <a:t>Reconstruct state at latest checkpoint.</a:t>
            </a:r>
          </a:p>
          <a:p>
            <a:pPr lvl="1"/>
            <a:r>
              <a:rPr lang="en-US" sz="2400" dirty="0" smtClean="0"/>
              <a:t> </a:t>
            </a:r>
            <a:r>
              <a:rPr lang="en-US" sz="2400" dirty="0"/>
              <a:t>Get dirty page table and transaction table from </a:t>
            </a:r>
            <a:r>
              <a:rPr lang="en-US" sz="2400" dirty="0" err="1" smtClean="0"/>
              <a:t>end_checkpoint</a:t>
            </a:r>
            <a:r>
              <a:rPr lang="en-US" sz="2400" dirty="0" smtClean="0"/>
              <a:t> record.</a:t>
            </a:r>
          </a:p>
          <a:p>
            <a:r>
              <a:rPr lang="en-US" sz="2800" dirty="0" smtClean="0"/>
              <a:t>Scan </a:t>
            </a:r>
            <a:r>
              <a:rPr lang="en-US" sz="2800" dirty="0"/>
              <a:t>log forward from </a:t>
            </a:r>
            <a:r>
              <a:rPr lang="en-US" sz="2800" dirty="0" err="1"/>
              <a:t>begin_checkpoint</a:t>
            </a:r>
            <a:r>
              <a:rPr lang="en-US" sz="2800" dirty="0"/>
              <a:t>.</a:t>
            </a:r>
          </a:p>
          <a:p>
            <a:pPr lvl="1"/>
            <a:r>
              <a:rPr lang="en-US" sz="2400" dirty="0" smtClean="0"/>
              <a:t>End </a:t>
            </a:r>
            <a:r>
              <a:rPr lang="en-US" sz="2400" dirty="0"/>
              <a:t>record: Remove </a:t>
            </a:r>
            <a:r>
              <a:rPr lang="en-US" sz="2400" dirty="0" smtClean="0"/>
              <a:t>transaction </a:t>
            </a:r>
            <a:r>
              <a:rPr lang="en-US" sz="2400" dirty="0"/>
              <a:t>from </a:t>
            </a:r>
            <a:r>
              <a:rPr lang="en-US" sz="2400" dirty="0" smtClean="0"/>
              <a:t>transaction table</a:t>
            </a:r>
            <a:r>
              <a:rPr lang="en-US" sz="2400" dirty="0"/>
              <a:t>.</a:t>
            </a:r>
          </a:p>
          <a:p>
            <a:pPr lvl="1"/>
            <a:r>
              <a:rPr lang="en-US" sz="2400" dirty="0" smtClean="0"/>
              <a:t>Other </a:t>
            </a:r>
            <a:r>
              <a:rPr lang="en-US" sz="2400" dirty="0"/>
              <a:t>records: Add new </a:t>
            </a:r>
            <a:r>
              <a:rPr lang="en-US" sz="2400" dirty="0" smtClean="0"/>
              <a:t>transaction </a:t>
            </a:r>
            <a:r>
              <a:rPr lang="en-US" sz="2400" dirty="0"/>
              <a:t>to </a:t>
            </a:r>
            <a:r>
              <a:rPr lang="en-US" sz="2400" dirty="0" smtClean="0"/>
              <a:t>transaction </a:t>
            </a:r>
            <a:r>
              <a:rPr lang="en-US" sz="2400" dirty="0"/>
              <a:t>table, set </a:t>
            </a:r>
            <a:r>
              <a:rPr lang="en-US" sz="2400" dirty="0" err="1" smtClean="0"/>
              <a:t>lastLSN</a:t>
            </a:r>
            <a:r>
              <a:rPr lang="en-US" sz="2400" dirty="0" smtClean="0"/>
              <a:t>=LSN, change transaction </a:t>
            </a:r>
            <a:r>
              <a:rPr lang="en-US" sz="2400" dirty="0"/>
              <a:t>status on commit.</a:t>
            </a:r>
          </a:p>
          <a:p>
            <a:pPr lvl="1"/>
            <a:r>
              <a:rPr lang="en-US" sz="2400" dirty="0" smtClean="0"/>
              <a:t>Update </a:t>
            </a:r>
            <a:r>
              <a:rPr lang="en-US" sz="2400" dirty="0"/>
              <a:t>record: If P not in Dirty Page Table,</a:t>
            </a:r>
          </a:p>
          <a:p>
            <a:pPr lvl="2"/>
            <a:r>
              <a:rPr lang="en-US" sz="2400" dirty="0" smtClean="0"/>
              <a:t>Add </a:t>
            </a:r>
            <a:r>
              <a:rPr lang="en-US" sz="2400" dirty="0"/>
              <a:t>P to </a:t>
            </a:r>
            <a:r>
              <a:rPr lang="en-US" sz="2400" dirty="0" smtClean="0"/>
              <a:t>DIRTY PAGE TABLE, </a:t>
            </a:r>
            <a:r>
              <a:rPr lang="en-US" sz="2400" dirty="0"/>
              <a:t>set its </a:t>
            </a:r>
            <a:r>
              <a:rPr lang="en-US" sz="2400" dirty="0" err="1"/>
              <a:t>recLSN</a:t>
            </a:r>
            <a:r>
              <a:rPr lang="en-US" sz="2400" dirty="0"/>
              <a:t>=LSN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5176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the end of the Analysis Phase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2800" dirty="0" smtClean="0"/>
              <a:t>When Analysis phase reaches the end of log:</a:t>
            </a:r>
          </a:p>
          <a:p>
            <a:pPr lvl="1"/>
            <a:r>
              <a:rPr lang="en-US" sz="2400" dirty="0" smtClean="0"/>
              <a:t>Know all transactions that were active at time of crash</a:t>
            </a:r>
          </a:p>
          <a:p>
            <a:pPr lvl="1"/>
            <a:r>
              <a:rPr lang="en-US" sz="2400" dirty="0" smtClean="0"/>
              <a:t>Know all dirty pages (maybe some false positives, but that’s ok)</a:t>
            </a:r>
          </a:p>
          <a:p>
            <a:pPr lvl="1"/>
            <a:r>
              <a:rPr lang="en-US" sz="2400" dirty="0" smtClean="0"/>
              <a:t>Know smallest </a:t>
            </a:r>
            <a:r>
              <a:rPr lang="en-US" sz="2400" dirty="0" err="1" smtClean="0"/>
              <a:t>recLSN</a:t>
            </a:r>
            <a:r>
              <a:rPr lang="en-US" sz="2400" dirty="0" smtClean="0"/>
              <a:t> of all dirty pages</a:t>
            </a:r>
          </a:p>
          <a:p>
            <a:r>
              <a:rPr lang="en-US" sz="2800" dirty="0" smtClean="0"/>
              <a:t>REDO phase has the information it needs to do its job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38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REDO Phase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848600" cy="4953000"/>
          </a:xfrm>
        </p:spPr>
        <p:txBody>
          <a:bodyPr>
            <a:noAutofit/>
          </a:bodyPr>
          <a:lstStyle/>
          <a:p>
            <a:r>
              <a:rPr lang="en-US" sz="2800" dirty="0"/>
              <a:t>We repeat History to reconstruct state at crash:</a:t>
            </a:r>
          </a:p>
          <a:p>
            <a:pPr lvl="1"/>
            <a:r>
              <a:rPr lang="en-US" sz="2400" dirty="0" smtClean="0"/>
              <a:t>Reapply </a:t>
            </a:r>
            <a:r>
              <a:rPr lang="en-US" sz="2400" dirty="0"/>
              <a:t>all updates (even </a:t>
            </a:r>
            <a:r>
              <a:rPr lang="en-US" sz="2400" dirty="0" smtClean="0"/>
              <a:t>aborted transactions), </a:t>
            </a:r>
            <a:r>
              <a:rPr lang="en-US" sz="2400" dirty="0"/>
              <a:t>redo </a:t>
            </a:r>
            <a:r>
              <a:rPr lang="en-US" sz="2400" dirty="0" smtClean="0"/>
              <a:t>CLRs (compensation log record).</a:t>
            </a:r>
            <a:endParaRPr lang="en-US" sz="2400" dirty="0"/>
          </a:p>
          <a:p>
            <a:pPr lvl="1"/>
            <a:r>
              <a:rPr lang="en-US" sz="2400" dirty="0" smtClean="0"/>
              <a:t>Scan </a:t>
            </a:r>
            <a:r>
              <a:rPr lang="en-US" sz="2400" dirty="0"/>
              <a:t>forward from log record with smallest </a:t>
            </a:r>
            <a:r>
              <a:rPr lang="en-US" sz="2400" dirty="0" err="1"/>
              <a:t>recLSN</a:t>
            </a:r>
            <a:r>
              <a:rPr lang="en-US" sz="2400" dirty="0"/>
              <a:t> </a:t>
            </a:r>
            <a:r>
              <a:rPr lang="en-US" sz="2400" dirty="0" smtClean="0"/>
              <a:t>of all </a:t>
            </a:r>
            <a:r>
              <a:rPr lang="en-US" sz="2400" dirty="0"/>
              <a:t>dirty pages. For each CLR or update log </a:t>
            </a:r>
            <a:r>
              <a:rPr lang="en-US" sz="2400" dirty="0" smtClean="0"/>
              <a:t>record with </a:t>
            </a:r>
            <a:r>
              <a:rPr lang="en-US" sz="2400" dirty="0"/>
              <a:t>LSN L, REDO the action unless:</a:t>
            </a:r>
          </a:p>
          <a:p>
            <a:pPr lvl="2"/>
            <a:r>
              <a:rPr lang="en-US" dirty="0" smtClean="0"/>
              <a:t>Affected </a:t>
            </a:r>
            <a:r>
              <a:rPr lang="en-US" dirty="0"/>
              <a:t>page is not in the Dirty Page Table, or</a:t>
            </a:r>
          </a:p>
          <a:p>
            <a:pPr lvl="2"/>
            <a:r>
              <a:rPr lang="en-US" dirty="0" smtClean="0"/>
              <a:t>Affected </a:t>
            </a:r>
            <a:r>
              <a:rPr lang="en-US" dirty="0"/>
              <a:t>page is in </a:t>
            </a:r>
            <a:r>
              <a:rPr lang="en-US" dirty="0" smtClean="0"/>
              <a:t>Dirty Page Table, </a:t>
            </a:r>
            <a:r>
              <a:rPr lang="en-US" dirty="0"/>
              <a:t>but has </a:t>
            </a:r>
            <a:r>
              <a:rPr lang="en-US" dirty="0" err="1"/>
              <a:t>recLSN</a:t>
            </a:r>
            <a:r>
              <a:rPr lang="en-US" dirty="0"/>
              <a:t> &gt; L, </a:t>
            </a:r>
            <a:r>
              <a:rPr lang="en-US" dirty="0" smtClean="0"/>
              <a:t>or </a:t>
            </a:r>
            <a:r>
              <a:rPr lang="en-US" dirty="0" err="1"/>
              <a:t>pageLSN</a:t>
            </a:r>
            <a:r>
              <a:rPr lang="en-US" dirty="0"/>
              <a:t> (in DB) </a:t>
            </a:r>
            <a:r>
              <a:rPr lang="en-US" dirty="0" smtClean="0"/>
              <a:t>&gt;= L</a:t>
            </a:r>
            <a:r>
              <a:rPr lang="en-US" dirty="0"/>
              <a:t>. (need to read page from disk for this)</a:t>
            </a:r>
          </a:p>
          <a:p>
            <a:r>
              <a:rPr lang="en-US" sz="2800" dirty="0" smtClean="0"/>
              <a:t>To </a:t>
            </a:r>
            <a:r>
              <a:rPr lang="en-US" sz="2800" dirty="0"/>
              <a:t>REDO an action:</a:t>
            </a:r>
          </a:p>
          <a:p>
            <a:pPr lvl="1"/>
            <a:r>
              <a:rPr lang="en-US" sz="2400" dirty="0" smtClean="0"/>
              <a:t>Reapply </a:t>
            </a:r>
            <a:r>
              <a:rPr lang="en-US" sz="2400" dirty="0"/>
              <a:t>logged action.</a:t>
            </a:r>
          </a:p>
          <a:p>
            <a:pPr lvl="1"/>
            <a:r>
              <a:rPr lang="en-US" sz="2400" dirty="0" smtClean="0"/>
              <a:t>Set </a:t>
            </a:r>
            <a:r>
              <a:rPr lang="en-US" sz="2400" dirty="0" err="1"/>
              <a:t>pageLSN</a:t>
            </a:r>
            <a:r>
              <a:rPr lang="en-US" sz="2400" dirty="0"/>
              <a:t> to L. No additional </a:t>
            </a:r>
            <a:r>
              <a:rPr lang="en-US" sz="2400" dirty="0" smtClean="0"/>
              <a:t>logging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768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Undo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Know “loser” </a:t>
            </a:r>
            <a:r>
              <a:rPr lang="en-US" dirty="0" err="1"/>
              <a:t>Xacts</a:t>
            </a:r>
            <a:r>
              <a:rPr lang="en-US" dirty="0"/>
              <a:t> from reconstructed </a:t>
            </a:r>
            <a:r>
              <a:rPr lang="en-US" dirty="0" err="1"/>
              <a:t>Xact</a:t>
            </a:r>
            <a:r>
              <a:rPr lang="en-US" dirty="0"/>
              <a:t> Table</a:t>
            </a:r>
          </a:p>
          <a:p>
            <a:pPr lvl="1"/>
            <a:r>
              <a:rPr lang="en-US" dirty="0" err="1" smtClean="0"/>
              <a:t>Xact</a:t>
            </a:r>
            <a:r>
              <a:rPr lang="en-US" dirty="0" smtClean="0"/>
              <a:t> </a:t>
            </a:r>
            <a:r>
              <a:rPr lang="en-US" dirty="0"/>
              <a:t>Table has </a:t>
            </a:r>
            <a:r>
              <a:rPr lang="en-US" dirty="0" err="1"/>
              <a:t>lastLSN</a:t>
            </a:r>
            <a:r>
              <a:rPr lang="en-US" dirty="0"/>
              <a:t> (most recent log record) for each </a:t>
            </a:r>
            <a:r>
              <a:rPr lang="en-US" dirty="0" err="1"/>
              <a:t>Xact</a:t>
            </a:r>
            <a:endParaRPr lang="en-US" dirty="0"/>
          </a:p>
          <a:p>
            <a:r>
              <a:rPr lang="en-US" dirty="0"/>
              <a:t>1. </a:t>
            </a:r>
            <a:r>
              <a:rPr lang="en-US" dirty="0" err="1"/>
              <a:t>ToUndo</a:t>
            </a:r>
            <a:r>
              <a:rPr lang="en-US" dirty="0"/>
              <a:t>={ L | L is </a:t>
            </a:r>
            <a:r>
              <a:rPr lang="en-US" dirty="0" err="1"/>
              <a:t>lastLSN</a:t>
            </a:r>
            <a:r>
              <a:rPr lang="en-US" dirty="0"/>
              <a:t> of a loser </a:t>
            </a:r>
            <a:r>
              <a:rPr lang="en-US" dirty="0" err="1"/>
              <a:t>Xact</a:t>
            </a:r>
            <a:r>
              <a:rPr lang="en-US" dirty="0"/>
              <a:t>}</a:t>
            </a:r>
          </a:p>
          <a:p>
            <a:r>
              <a:rPr lang="en-US" dirty="0"/>
              <a:t>2. Repeat:</a:t>
            </a:r>
          </a:p>
          <a:p>
            <a:pPr lvl="1"/>
            <a:r>
              <a:rPr lang="en-US" dirty="0" smtClean="0"/>
              <a:t>Choose </a:t>
            </a:r>
            <a:r>
              <a:rPr lang="en-US" dirty="0"/>
              <a:t>largest LSN L among </a:t>
            </a:r>
            <a:r>
              <a:rPr lang="en-US" dirty="0" err="1"/>
              <a:t>ToUndo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L is a CLR record and its </a:t>
            </a:r>
            <a:r>
              <a:rPr lang="en-US" dirty="0" err="1"/>
              <a:t>undoNextLSN</a:t>
            </a:r>
            <a:r>
              <a:rPr lang="en-US" dirty="0"/>
              <a:t> is NULL</a:t>
            </a:r>
          </a:p>
          <a:p>
            <a:pPr lvl="2"/>
            <a:r>
              <a:rPr lang="en-US" dirty="0" smtClean="0"/>
              <a:t>Write </a:t>
            </a:r>
            <a:r>
              <a:rPr lang="en-US" dirty="0"/>
              <a:t>an End record for this </a:t>
            </a:r>
            <a:r>
              <a:rPr lang="en-US" dirty="0" err="1"/>
              <a:t>Xact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L is a CLR record and its </a:t>
            </a:r>
            <a:r>
              <a:rPr lang="en-US" dirty="0" err="1"/>
              <a:t>undoNextLSN</a:t>
            </a:r>
            <a:r>
              <a:rPr lang="en-US" dirty="0"/>
              <a:t> is not NULL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Add </a:t>
            </a:r>
            <a:r>
              <a:rPr lang="en-US" dirty="0" err="1" smtClean="0"/>
              <a:t>undoNextLSN</a:t>
            </a:r>
            <a:r>
              <a:rPr lang="en-US" dirty="0" smtClean="0"/>
              <a:t> to </a:t>
            </a:r>
            <a:r>
              <a:rPr lang="en-US" dirty="0" err="1"/>
              <a:t>ToUndo</a:t>
            </a:r>
            <a:endParaRPr lang="en-US" dirty="0"/>
          </a:p>
          <a:p>
            <a:pPr lvl="1"/>
            <a:r>
              <a:rPr lang="en-US" dirty="0" smtClean="0"/>
              <a:t> </a:t>
            </a:r>
            <a:r>
              <a:rPr lang="en-US" dirty="0"/>
              <a:t>Else this LSN is an update. Undo the update, write a CLR, </a:t>
            </a:r>
            <a:r>
              <a:rPr lang="en-US" dirty="0" err="1" smtClean="0"/>
              <a:t>addupdate</a:t>
            </a:r>
            <a:r>
              <a:rPr lang="en-US" dirty="0" smtClean="0"/>
              <a:t> </a:t>
            </a:r>
            <a:r>
              <a:rPr lang="en-US" dirty="0"/>
              <a:t>log record’s </a:t>
            </a:r>
            <a:r>
              <a:rPr lang="en-US" dirty="0" err="1"/>
              <a:t>prevLSN</a:t>
            </a:r>
            <a:r>
              <a:rPr lang="en-US" dirty="0"/>
              <a:t> to </a:t>
            </a:r>
            <a:r>
              <a:rPr lang="en-US" dirty="0" err="1"/>
              <a:t>ToUndo</a:t>
            </a:r>
            <a:r>
              <a:rPr lang="en-US" dirty="0"/>
              <a:t>.</a:t>
            </a:r>
          </a:p>
          <a:p>
            <a:r>
              <a:rPr lang="en-US" dirty="0"/>
              <a:t>3. Until </a:t>
            </a:r>
            <a:r>
              <a:rPr lang="en-US" dirty="0" err="1"/>
              <a:t>ToUndo</a:t>
            </a:r>
            <a:r>
              <a:rPr lang="en-US" dirty="0"/>
              <a:t> is empty.</a:t>
            </a:r>
          </a:p>
        </p:txBody>
      </p:sp>
    </p:spTree>
    <p:extLst>
      <p:ext uri="{BB962C8B-B14F-4D97-AF65-F5344CB8AC3E}">
        <p14:creationId xmlns:p14="http://schemas.microsoft.com/office/powerpoint/2010/main" val="176082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Crash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What happens if system crashes </a:t>
            </a:r>
            <a:r>
              <a:rPr lang="en-US" sz="2800" dirty="0" smtClean="0"/>
              <a:t>during Analysis</a:t>
            </a:r>
            <a:r>
              <a:rPr lang="en-US" sz="2800" dirty="0"/>
              <a:t>? During </a:t>
            </a:r>
            <a:r>
              <a:rPr lang="en-US" sz="2800" dirty="0" smtClean="0"/>
              <a:t> the REDO phase?</a:t>
            </a:r>
            <a:endParaRPr lang="en-US" sz="2800" dirty="0"/>
          </a:p>
          <a:p>
            <a:r>
              <a:rPr lang="en-US" sz="2800" dirty="0" smtClean="0"/>
              <a:t>How </a:t>
            </a:r>
            <a:r>
              <a:rPr lang="en-US" sz="2800" dirty="0"/>
              <a:t>do you limit the amount of work </a:t>
            </a:r>
            <a:r>
              <a:rPr lang="en-US" sz="2800" dirty="0" smtClean="0"/>
              <a:t>in REDO</a:t>
            </a:r>
            <a:r>
              <a:rPr lang="en-US" sz="2800" dirty="0"/>
              <a:t>?</a:t>
            </a:r>
          </a:p>
          <a:p>
            <a:pPr lvl="1"/>
            <a:r>
              <a:rPr lang="en-US" sz="2800" dirty="0" smtClean="0"/>
              <a:t> </a:t>
            </a:r>
            <a:r>
              <a:rPr lang="en-US" sz="2400" dirty="0"/>
              <a:t>Flush asynchronously in the background.</a:t>
            </a:r>
          </a:p>
          <a:p>
            <a:pPr lvl="1"/>
            <a:r>
              <a:rPr lang="en-US" sz="2400" dirty="0" smtClean="0"/>
              <a:t>Watch </a:t>
            </a:r>
            <a:r>
              <a:rPr lang="en-US" sz="2400" dirty="0"/>
              <a:t>“hot spots”!</a:t>
            </a:r>
          </a:p>
          <a:p>
            <a:r>
              <a:rPr lang="en-US" sz="2800" dirty="0" smtClean="0"/>
              <a:t>How </a:t>
            </a:r>
            <a:r>
              <a:rPr lang="en-US" sz="2800" dirty="0"/>
              <a:t>do you limit the amount of work </a:t>
            </a:r>
            <a:r>
              <a:rPr lang="en-US" sz="2800" dirty="0" smtClean="0"/>
              <a:t>in UNDO</a:t>
            </a:r>
            <a:r>
              <a:rPr lang="en-US" sz="2800" dirty="0"/>
              <a:t>?</a:t>
            </a:r>
          </a:p>
          <a:p>
            <a:pPr lvl="1"/>
            <a:r>
              <a:rPr lang="en-US" sz="2400" dirty="0" smtClean="0"/>
              <a:t>Avoid </a:t>
            </a:r>
            <a:r>
              <a:rPr lang="en-US" sz="2400" dirty="0"/>
              <a:t>long-running </a:t>
            </a:r>
            <a:r>
              <a:rPr lang="en-US" sz="2400" dirty="0" smtClean="0"/>
              <a:t>transactions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135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Review: ACID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772400" cy="5059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2800" b="1" dirty="0" smtClean="0">
                <a:solidFill>
                  <a:srgbClr val="C00000"/>
                </a:solidFill>
              </a:rPr>
              <a:t>A</a:t>
            </a:r>
            <a:r>
              <a:rPr lang="en-US" sz="2800" b="1" dirty="0" smtClean="0"/>
              <a:t>tomicity</a:t>
            </a:r>
            <a:r>
              <a:rPr lang="en-US" sz="2800" dirty="0" smtClean="0"/>
              <a:t>: either the entire set of operations happens or none of it does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C</a:t>
            </a:r>
            <a:r>
              <a:rPr lang="en-US" sz="2800" b="1" dirty="0" smtClean="0"/>
              <a:t>onsistency</a:t>
            </a:r>
            <a:r>
              <a:rPr lang="en-US" sz="2800" dirty="0" smtClean="0"/>
              <a:t>: the set of operations taken together should move the system for one consistent state to another consistent state.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smtClean="0"/>
              <a:t>solation</a:t>
            </a:r>
            <a:r>
              <a:rPr lang="en-US" sz="2800" dirty="0" smtClean="0"/>
              <a:t>: each system perceives the system as if no other transactions were running concurrently (even though odds are there are other active transactions)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D</a:t>
            </a:r>
            <a:r>
              <a:rPr lang="en-US" sz="2800" b="1" dirty="0" smtClean="0"/>
              <a:t>urability</a:t>
            </a:r>
            <a:r>
              <a:rPr lang="en-US" sz="2800" dirty="0" smtClean="0"/>
              <a:t>: results of a completed transaction must be permanent - even IF the system crashes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3033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7234100" y="5791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194965"/>
            <a:ext cx="7620000" cy="1143000"/>
          </a:xfrm>
        </p:spPr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438400" y="2362200"/>
            <a:ext cx="1066800" cy="4373879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en-US" sz="2400" dirty="0" smtClean="0"/>
              <a:t>00</a:t>
            </a:r>
          </a:p>
          <a:p>
            <a:pPr marL="0" indent="0" algn="r">
              <a:buNone/>
            </a:pPr>
            <a:r>
              <a:rPr lang="en-US" sz="2400" dirty="0" smtClean="0"/>
              <a:t>05</a:t>
            </a:r>
          </a:p>
          <a:p>
            <a:pPr marL="0" indent="0" algn="r">
              <a:buNone/>
            </a:pPr>
            <a:r>
              <a:rPr lang="en-US" sz="2400" dirty="0" smtClean="0"/>
              <a:t>10</a:t>
            </a:r>
          </a:p>
          <a:p>
            <a:pPr marL="0" indent="0" algn="r">
              <a:buNone/>
            </a:pPr>
            <a:r>
              <a:rPr lang="en-US" sz="2400" dirty="0" smtClean="0"/>
              <a:t>15</a:t>
            </a:r>
          </a:p>
          <a:p>
            <a:pPr marL="0" indent="0" algn="r">
              <a:buNone/>
            </a:pPr>
            <a:r>
              <a:rPr lang="en-US" sz="2400" dirty="0" smtClean="0"/>
              <a:t>20</a:t>
            </a:r>
          </a:p>
          <a:p>
            <a:pPr marL="0" indent="0" algn="r">
              <a:buNone/>
            </a:pPr>
            <a:r>
              <a:rPr lang="en-US" sz="2400" dirty="0" smtClean="0"/>
              <a:t>25</a:t>
            </a:r>
          </a:p>
          <a:p>
            <a:pPr marL="0" indent="0" algn="r">
              <a:buNone/>
            </a:pPr>
            <a:r>
              <a:rPr lang="en-US" sz="2400" dirty="0" smtClean="0"/>
              <a:t>30</a:t>
            </a:r>
          </a:p>
          <a:p>
            <a:pPr marL="0" indent="0" algn="r">
              <a:buNone/>
            </a:pPr>
            <a:r>
              <a:rPr lang="en-US" sz="2400" dirty="0" smtClean="0"/>
              <a:t>35</a:t>
            </a:r>
          </a:p>
          <a:p>
            <a:pPr marL="0" indent="0" algn="r">
              <a:buNone/>
            </a:pPr>
            <a:r>
              <a:rPr lang="en-US" sz="2400" dirty="0" smtClean="0"/>
              <a:t>40</a:t>
            </a:r>
          </a:p>
          <a:p>
            <a:pPr marL="0" indent="0" algn="r">
              <a:buNone/>
            </a:pPr>
            <a:r>
              <a:rPr lang="en-US" sz="2400" dirty="0" smtClean="0"/>
              <a:t>45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2332037"/>
            <a:ext cx="4038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begin_checkpoint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end_checkpoint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update: T1 writes P5</a:t>
            </a:r>
          </a:p>
          <a:p>
            <a:pPr marL="0" indent="0">
              <a:buNone/>
            </a:pPr>
            <a:r>
              <a:rPr lang="en-US" dirty="0"/>
              <a:t>update T2 writes P3</a:t>
            </a:r>
          </a:p>
          <a:p>
            <a:pPr marL="0" indent="0">
              <a:buNone/>
            </a:pPr>
            <a:r>
              <a:rPr lang="en-US" dirty="0"/>
              <a:t>T1 abort</a:t>
            </a:r>
          </a:p>
          <a:p>
            <a:pPr marL="0" indent="0">
              <a:buNone/>
            </a:pPr>
            <a:r>
              <a:rPr lang="de-DE" dirty="0"/>
              <a:t>CLR: Undo T1 LSN 10</a:t>
            </a:r>
          </a:p>
          <a:p>
            <a:pPr marL="0" indent="0">
              <a:buNone/>
            </a:pPr>
            <a:r>
              <a:rPr lang="en-US" dirty="0"/>
              <a:t>T1 End</a:t>
            </a:r>
          </a:p>
          <a:p>
            <a:pPr marL="0" indent="0">
              <a:buNone/>
            </a:pPr>
            <a:r>
              <a:rPr lang="en-US" dirty="0"/>
              <a:t>update: T3 writes P1</a:t>
            </a:r>
          </a:p>
          <a:p>
            <a:pPr marL="0" indent="0">
              <a:buNone/>
            </a:pPr>
            <a:r>
              <a:rPr lang="en-US" dirty="0"/>
              <a:t>update: T2 writes P5</a:t>
            </a:r>
          </a:p>
          <a:p>
            <a:pPr marL="0" indent="0">
              <a:buNone/>
            </a:pPr>
            <a:r>
              <a:rPr lang="en-US" dirty="0"/>
              <a:t>CRASH, RESTART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295400" y="2133600"/>
            <a:ext cx="4838700" cy="15081"/>
          </a:xfrm>
          <a:prstGeom prst="line">
            <a:avLst/>
          </a:prstGeom>
          <a:ln w="1016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817620" y="2286000"/>
            <a:ext cx="22860" cy="4190999"/>
          </a:xfrm>
          <a:prstGeom prst="line">
            <a:avLst/>
          </a:prstGeom>
          <a:ln w="1016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898994" y="1487268"/>
            <a:ext cx="3407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(LSN)              LOG</a:t>
            </a:r>
            <a:endParaRPr lang="en-US" sz="3600" dirty="0"/>
          </a:p>
        </p:txBody>
      </p:sp>
      <p:grpSp>
        <p:nvGrpSpPr>
          <p:cNvPr id="60" name="Group 59"/>
          <p:cNvGrpSpPr/>
          <p:nvPr/>
        </p:nvGrpSpPr>
        <p:grpSpPr>
          <a:xfrm>
            <a:off x="6951620" y="3604745"/>
            <a:ext cx="460190" cy="2499360"/>
            <a:chOff x="7240910" y="3686294"/>
            <a:chExt cx="460190" cy="2318266"/>
          </a:xfrm>
        </p:grpSpPr>
        <p:sp>
          <p:nvSpPr>
            <p:cNvPr id="52" name="TextBox 51"/>
            <p:cNvSpPr txBox="1"/>
            <p:nvPr/>
          </p:nvSpPr>
          <p:spPr>
            <a:xfrm>
              <a:off x="7391400" y="3686294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B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cxnSp>
          <p:nvCxnSpPr>
            <p:cNvPr id="54" name="Elbow Connector 53"/>
            <p:cNvCxnSpPr/>
            <p:nvPr/>
          </p:nvCxnSpPr>
          <p:spPr>
            <a:xfrm flipH="1" flipV="1">
              <a:off x="7240910" y="3870960"/>
              <a:ext cx="58780" cy="2133600"/>
            </a:xfrm>
            <a:prstGeom prst="bentConnector3">
              <a:avLst>
                <a:gd name="adj1" fmla="val -1166723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1" name="Elbow Connector 60"/>
          <p:cNvCxnSpPr/>
          <p:nvPr/>
        </p:nvCxnSpPr>
        <p:spPr>
          <a:xfrm flipH="1" flipV="1">
            <a:off x="5334000" y="4221480"/>
            <a:ext cx="58780" cy="960120"/>
          </a:xfrm>
          <a:prstGeom prst="bentConnector3">
            <a:avLst>
              <a:gd name="adj1" fmla="val -116672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/>
          <p:nvPr/>
        </p:nvCxnSpPr>
        <p:spPr>
          <a:xfrm flipH="1" flipV="1">
            <a:off x="5943600" y="3444240"/>
            <a:ext cx="182880" cy="822960"/>
          </a:xfrm>
          <a:prstGeom prst="bentConnector3">
            <a:avLst>
              <a:gd name="adj1" fmla="val -116672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590320" y="3048000"/>
            <a:ext cx="11528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</a:t>
            </a:r>
          </a:p>
          <a:p>
            <a:r>
              <a:rPr lang="en-US" dirty="0" smtClean="0"/>
              <a:t> Sequence</a:t>
            </a:r>
          </a:p>
          <a:p>
            <a:r>
              <a:rPr lang="en-US" dirty="0" smtClean="0"/>
              <a:t> Number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028101" y="304800"/>
            <a:ext cx="22481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write for page?</a:t>
            </a:r>
          </a:p>
          <a:p>
            <a:r>
              <a:rPr lang="en-US" dirty="0" smtClean="0"/>
              <a:t>Have all dirty pages?</a:t>
            </a:r>
          </a:p>
          <a:p>
            <a:r>
              <a:rPr lang="en-US" dirty="0" smtClean="0"/>
              <a:t>Identified all active X?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01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2400" y="762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Log, Dirty Page  and Transaction Table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85960271"/>
              </p:ext>
            </p:extLst>
          </p:nvPr>
        </p:nvGraphicFramePr>
        <p:xfrm>
          <a:off x="304800" y="2667000"/>
          <a:ext cx="8077203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7467"/>
                <a:gridCol w="897467"/>
                <a:gridCol w="897467"/>
                <a:gridCol w="897467"/>
                <a:gridCol w="897467"/>
                <a:gridCol w="897467"/>
                <a:gridCol w="897467"/>
                <a:gridCol w="897467"/>
                <a:gridCol w="897467"/>
              </a:tblGrid>
              <a:tr h="370840">
                <a:tc gridSpan="9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LOG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LSN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Prev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LSN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</a:t>
                      </a:r>
                    </a:p>
                    <a:p>
                      <a:r>
                        <a:rPr lang="en-US" dirty="0" smtClean="0"/>
                        <a:t>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pageId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length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offset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before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After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UPDATE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UPDATE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KLM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ABORT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UNDO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UPDATE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HHH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UPDATE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AWK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RESTART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70977210"/>
              </p:ext>
            </p:extLst>
          </p:nvPr>
        </p:nvGraphicFramePr>
        <p:xfrm>
          <a:off x="5638800" y="838200"/>
          <a:ext cx="25908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Dirty Page Table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PageId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recLSN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032667"/>
              </p:ext>
            </p:extLst>
          </p:nvPr>
        </p:nvGraphicFramePr>
        <p:xfrm>
          <a:off x="228600" y="838200"/>
          <a:ext cx="3733800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600"/>
                <a:gridCol w="1244600"/>
                <a:gridCol w="1244600"/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Transaction</a:t>
                      </a:r>
                      <a:r>
                        <a:rPr lang="en-US" baseline="0" dirty="0" smtClean="0"/>
                        <a:t> Table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TRANSId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lastLSN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Aborted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Progress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Progress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79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7223662" y="5791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Analysis Phase 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427962" y="2362200"/>
            <a:ext cx="1066800" cy="4373879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en-US" sz="2400" dirty="0" smtClean="0"/>
              <a:t>00</a:t>
            </a:r>
          </a:p>
          <a:p>
            <a:pPr marL="0" indent="0" algn="r">
              <a:buNone/>
            </a:pPr>
            <a:r>
              <a:rPr lang="en-US" sz="2400" dirty="0" smtClean="0"/>
              <a:t>05</a:t>
            </a:r>
          </a:p>
          <a:p>
            <a:pPr marL="0" indent="0" algn="r">
              <a:buNone/>
            </a:pPr>
            <a:r>
              <a:rPr lang="en-US" sz="2400" dirty="0" smtClean="0"/>
              <a:t>10</a:t>
            </a:r>
          </a:p>
          <a:p>
            <a:pPr marL="0" indent="0" algn="r">
              <a:buNone/>
            </a:pPr>
            <a:r>
              <a:rPr lang="en-US" sz="2400" dirty="0" smtClean="0"/>
              <a:t>15</a:t>
            </a:r>
          </a:p>
          <a:p>
            <a:pPr marL="0" indent="0" algn="r">
              <a:buNone/>
            </a:pPr>
            <a:r>
              <a:rPr lang="en-US" sz="2400" dirty="0" smtClean="0"/>
              <a:t>20</a:t>
            </a:r>
          </a:p>
          <a:p>
            <a:pPr marL="0" indent="0" algn="r">
              <a:buNone/>
            </a:pPr>
            <a:r>
              <a:rPr lang="en-US" sz="2400" dirty="0" smtClean="0"/>
              <a:t>25</a:t>
            </a:r>
          </a:p>
          <a:p>
            <a:pPr marL="0" indent="0" algn="r">
              <a:buNone/>
            </a:pPr>
            <a:r>
              <a:rPr lang="en-US" sz="2400" dirty="0" smtClean="0"/>
              <a:t>30</a:t>
            </a:r>
          </a:p>
          <a:p>
            <a:pPr marL="0" indent="0" algn="r">
              <a:buNone/>
            </a:pPr>
            <a:r>
              <a:rPr lang="en-US" sz="2400" dirty="0" smtClean="0"/>
              <a:t>35</a:t>
            </a:r>
          </a:p>
          <a:p>
            <a:pPr marL="0" indent="0" algn="r">
              <a:buNone/>
            </a:pPr>
            <a:r>
              <a:rPr lang="en-US" sz="2400" dirty="0" smtClean="0"/>
              <a:t>40</a:t>
            </a:r>
          </a:p>
          <a:p>
            <a:pPr marL="0" indent="0" algn="r">
              <a:buNone/>
            </a:pPr>
            <a:r>
              <a:rPr lang="en-US" sz="2400" dirty="0" smtClean="0"/>
              <a:t>45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04362" y="2332037"/>
            <a:ext cx="4038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begin_checkpoint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end_checkpoint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update: T1 writes P5</a:t>
            </a:r>
          </a:p>
          <a:p>
            <a:pPr marL="0" indent="0">
              <a:buNone/>
            </a:pPr>
            <a:r>
              <a:rPr lang="en-US" dirty="0"/>
              <a:t>update T2 writes P3</a:t>
            </a:r>
          </a:p>
          <a:p>
            <a:pPr marL="0" indent="0">
              <a:buNone/>
            </a:pPr>
            <a:r>
              <a:rPr lang="en-US" dirty="0"/>
              <a:t>T1 abort</a:t>
            </a:r>
          </a:p>
          <a:p>
            <a:pPr marL="0" indent="0">
              <a:buNone/>
            </a:pPr>
            <a:r>
              <a:rPr lang="de-DE" dirty="0"/>
              <a:t>CLR: Undo T1 LSN 10</a:t>
            </a:r>
          </a:p>
          <a:p>
            <a:pPr marL="0" indent="0">
              <a:buNone/>
            </a:pPr>
            <a:r>
              <a:rPr lang="en-US" dirty="0"/>
              <a:t>T1 End</a:t>
            </a:r>
          </a:p>
          <a:p>
            <a:pPr marL="0" indent="0">
              <a:buNone/>
            </a:pPr>
            <a:r>
              <a:rPr lang="en-US" dirty="0"/>
              <a:t>update: T3 writes P1</a:t>
            </a:r>
          </a:p>
          <a:p>
            <a:pPr marL="0" indent="0">
              <a:buNone/>
            </a:pPr>
            <a:r>
              <a:rPr lang="en-US" dirty="0"/>
              <a:t>update: T2 writes P5</a:t>
            </a:r>
          </a:p>
          <a:p>
            <a:pPr marL="0" indent="0">
              <a:buNone/>
            </a:pPr>
            <a:r>
              <a:rPr lang="en-US" dirty="0"/>
              <a:t>CRASH, RESTART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284962" y="2133600"/>
            <a:ext cx="4838700" cy="15081"/>
          </a:xfrm>
          <a:prstGeom prst="line">
            <a:avLst/>
          </a:prstGeom>
          <a:ln w="1016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807182" y="2286000"/>
            <a:ext cx="22860" cy="4190999"/>
          </a:xfrm>
          <a:prstGeom prst="line">
            <a:avLst/>
          </a:prstGeom>
          <a:ln w="1016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752600" y="1487269"/>
            <a:ext cx="3407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(LSN)              LOG</a:t>
            </a:r>
            <a:endParaRPr lang="en-US" sz="3600" dirty="0"/>
          </a:p>
        </p:txBody>
      </p:sp>
      <p:grpSp>
        <p:nvGrpSpPr>
          <p:cNvPr id="60" name="Group 59"/>
          <p:cNvGrpSpPr/>
          <p:nvPr/>
        </p:nvGrpSpPr>
        <p:grpSpPr>
          <a:xfrm>
            <a:off x="6941182" y="3604745"/>
            <a:ext cx="460190" cy="2499360"/>
            <a:chOff x="7240910" y="3686294"/>
            <a:chExt cx="460190" cy="2318266"/>
          </a:xfrm>
        </p:grpSpPr>
        <p:sp>
          <p:nvSpPr>
            <p:cNvPr id="52" name="TextBox 51"/>
            <p:cNvSpPr txBox="1"/>
            <p:nvPr/>
          </p:nvSpPr>
          <p:spPr>
            <a:xfrm>
              <a:off x="7391400" y="3686294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B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cxnSp>
          <p:nvCxnSpPr>
            <p:cNvPr id="54" name="Elbow Connector 53"/>
            <p:cNvCxnSpPr/>
            <p:nvPr/>
          </p:nvCxnSpPr>
          <p:spPr>
            <a:xfrm flipH="1" flipV="1">
              <a:off x="7240910" y="3870960"/>
              <a:ext cx="58780" cy="2133600"/>
            </a:xfrm>
            <a:prstGeom prst="bentConnector3">
              <a:avLst>
                <a:gd name="adj1" fmla="val -1166723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1" name="Elbow Connector 60"/>
          <p:cNvCxnSpPr/>
          <p:nvPr/>
        </p:nvCxnSpPr>
        <p:spPr>
          <a:xfrm flipV="1">
            <a:off x="5307232" y="4800601"/>
            <a:ext cx="1692730" cy="39720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/>
          <p:nvPr/>
        </p:nvCxnSpPr>
        <p:spPr>
          <a:xfrm flipV="1">
            <a:off x="6116042" y="3444240"/>
            <a:ext cx="883920" cy="822960"/>
          </a:xfrm>
          <a:prstGeom prst="bentConnector3">
            <a:avLst>
              <a:gd name="adj1" fmla="val 21758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808482" y="3048000"/>
            <a:ext cx="11528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</a:t>
            </a:r>
          </a:p>
          <a:p>
            <a:r>
              <a:rPr lang="en-US" dirty="0" smtClean="0"/>
              <a:t> Sequence</a:t>
            </a:r>
          </a:p>
          <a:p>
            <a:r>
              <a:rPr lang="en-US" dirty="0" smtClean="0"/>
              <a:t> Number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282820" y="381000"/>
            <a:ext cx="22481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write for page?</a:t>
            </a:r>
          </a:p>
          <a:p>
            <a:r>
              <a:rPr lang="en-US" dirty="0" smtClean="0"/>
              <a:t>Have all dirty pages?</a:t>
            </a:r>
          </a:p>
          <a:p>
            <a:r>
              <a:rPr lang="en-US" dirty="0" smtClean="0"/>
              <a:t>Identified all active X?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9038" y="2563699"/>
            <a:ext cx="137640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Active</a:t>
            </a:r>
          </a:p>
          <a:p>
            <a:r>
              <a:rPr lang="en-US" b="1" dirty="0" smtClean="0"/>
              <a:t>Transactions</a:t>
            </a:r>
          </a:p>
          <a:p>
            <a:r>
              <a:rPr lang="en-US" dirty="0" smtClean="0"/>
              <a:t>T2</a:t>
            </a:r>
          </a:p>
          <a:p>
            <a:r>
              <a:rPr lang="en-US" dirty="0" smtClean="0"/>
              <a:t>T3</a:t>
            </a:r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6200" y="4390072"/>
            <a:ext cx="130939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Dirty Pages </a:t>
            </a:r>
          </a:p>
          <a:p>
            <a:r>
              <a:rPr lang="en-US" dirty="0" smtClean="0"/>
              <a:t>P5 10  T1</a:t>
            </a:r>
          </a:p>
          <a:p>
            <a:r>
              <a:rPr lang="en-US" dirty="0" smtClean="0"/>
              <a:t>P3  15  T2</a:t>
            </a:r>
          </a:p>
          <a:p>
            <a:r>
              <a:rPr lang="en-US" dirty="0" smtClean="0"/>
              <a:t>P1 35   T3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30898" y="5975866"/>
            <a:ext cx="1031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RecLSN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1762719" y="23622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</a:t>
            </a:r>
            <a:endParaRPr lang="en-US" dirty="0"/>
          </a:p>
        </p:txBody>
      </p:sp>
      <p:cxnSp>
        <p:nvCxnSpPr>
          <p:cNvPr id="15" name="Elbow Connector 14"/>
          <p:cNvCxnSpPr/>
          <p:nvPr/>
        </p:nvCxnSpPr>
        <p:spPr>
          <a:xfrm rot="10800000">
            <a:off x="5486400" y="4267200"/>
            <a:ext cx="1605272" cy="533400"/>
          </a:xfrm>
          <a:prstGeom prst="bentConnector3">
            <a:avLst>
              <a:gd name="adj1" fmla="val -6050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501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7376062" y="5791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Redo Phase 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580362" y="2362200"/>
            <a:ext cx="1066800" cy="4373879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en-US" sz="2400" dirty="0" smtClean="0"/>
              <a:t>00</a:t>
            </a:r>
          </a:p>
          <a:p>
            <a:pPr marL="0" indent="0" algn="r">
              <a:buNone/>
            </a:pPr>
            <a:r>
              <a:rPr lang="en-US" sz="2400" dirty="0" smtClean="0"/>
              <a:t>05</a:t>
            </a:r>
          </a:p>
          <a:p>
            <a:pPr marL="0" indent="0" algn="r">
              <a:buNone/>
            </a:pPr>
            <a:r>
              <a:rPr lang="en-US" sz="2400" dirty="0" smtClean="0"/>
              <a:t>10</a:t>
            </a:r>
          </a:p>
          <a:p>
            <a:pPr marL="0" indent="0" algn="r">
              <a:buNone/>
            </a:pPr>
            <a:r>
              <a:rPr lang="en-US" sz="2400" dirty="0" smtClean="0"/>
              <a:t>15</a:t>
            </a:r>
          </a:p>
          <a:p>
            <a:pPr marL="0" indent="0" algn="r">
              <a:buNone/>
            </a:pPr>
            <a:r>
              <a:rPr lang="en-US" sz="2400" dirty="0" smtClean="0"/>
              <a:t>20</a:t>
            </a:r>
          </a:p>
          <a:p>
            <a:pPr marL="0" indent="0" algn="r">
              <a:buNone/>
            </a:pPr>
            <a:r>
              <a:rPr lang="en-US" sz="2400" dirty="0" smtClean="0"/>
              <a:t>25</a:t>
            </a:r>
          </a:p>
          <a:p>
            <a:pPr marL="0" indent="0" algn="r">
              <a:buNone/>
            </a:pPr>
            <a:r>
              <a:rPr lang="en-US" sz="2400" dirty="0" smtClean="0"/>
              <a:t>30</a:t>
            </a:r>
          </a:p>
          <a:p>
            <a:pPr marL="0" indent="0" algn="r">
              <a:buNone/>
            </a:pPr>
            <a:r>
              <a:rPr lang="en-US" sz="2400" dirty="0" smtClean="0"/>
              <a:t>35</a:t>
            </a:r>
          </a:p>
          <a:p>
            <a:pPr marL="0" indent="0" algn="r">
              <a:buNone/>
            </a:pPr>
            <a:r>
              <a:rPr lang="en-US" sz="2400" dirty="0" smtClean="0"/>
              <a:t>40</a:t>
            </a:r>
          </a:p>
          <a:p>
            <a:pPr marL="0" indent="0" algn="r">
              <a:buNone/>
            </a:pPr>
            <a:r>
              <a:rPr lang="en-US" sz="2400" dirty="0" smtClean="0"/>
              <a:t>45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2332037"/>
            <a:ext cx="4038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begin_checkpoint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end_checkpoint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update: T1 writes P5</a:t>
            </a:r>
          </a:p>
          <a:p>
            <a:pPr marL="0" indent="0">
              <a:buNone/>
            </a:pPr>
            <a:r>
              <a:rPr lang="en-US" dirty="0"/>
              <a:t>update T2 writes P3</a:t>
            </a:r>
          </a:p>
          <a:p>
            <a:pPr marL="0" indent="0">
              <a:buNone/>
            </a:pPr>
            <a:r>
              <a:rPr lang="en-US" dirty="0"/>
              <a:t>T1 abort</a:t>
            </a:r>
          </a:p>
          <a:p>
            <a:pPr marL="0" indent="0">
              <a:buNone/>
            </a:pPr>
            <a:r>
              <a:rPr lang="de-DE" dirty="0"/>
              <a:t>CLR: Undo T1 LSN 10</a:t>
            </a:r>
          </a:p>
          <a:p>
            <a:pPr marL="0" indent="0">
              <a:buNone/>
            </a:pPr>
            <a:r>
              <a:rPr lang="en-US" dirty="0"/>
              <a:t>T1 End</a:t>
            </a:r>
          </a:p>
          <a:p>
            <a:pPr marL="0" indent="0">
              <a:buNone/>
            </a:pPr>
            <a:r>
              <a:rPr lang="en-US" dirty="0"/>
              <a:t>update: T3 writes P1</a:t>
            </a:r>
          </a:p>
          <a:p>
            <a:pPr marL="0" indent="0">
              <a:buNone/>
            </a:pPr>
            <a:r>
              <a:rPr lang="en-US" dirty="0"/>
              <a:t>update: T2 writes P5</a:t>
            </a:r>
          </a:p>
          <a:p>
            <a:pPr marL="0" indent="0">
              <a:buNone/>
            </a:pPr>
            <a:r>
              <a:rPr lang="en-US" dirty="0"/>
              <a:t>CRASH, RESTART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437362" y="2133600"/>
            <a:ext cx="4838700" cy="15081"/>
          </a:xfrm>
          <a:prstGeom prst="line">
            <a:avLst/>
          </a:prstGeom>
          <a:ln w="1016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959582" y="2286000"/>
            <a:ext cx="22860" cy="4190999"/>
          </a:xfrm>
          <a:prstGeom prst="line">
            <a:avLst/>
          </a:prstGeom>
          <a:ln w="1016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209800" y="1487269"/>
            <a:ext cx="3407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(LSN)              LOG</a:t>
            </a:r>
            <a:endParaRPr lang="en-US" sz="3600" dirty="0"/>
          </a:p>
        </p:txBody>
      </p:sp>
      <p:grpSp>
        <p:nvGrpSpPr>
          <p:cNvPr id="60" name="Group 59"/>
          <p:cNvGrpSpPr/>
          <p:nvPr/>
        </p:nvGrpSpPr>
        <p:grpSpPr>
          <a:xfrm>
            <a:off x="7093582" y="3604745"/>
            <a:ext cx="460190" cy="2499360"/>
            <a:chOff x="7240910" y="3686294"/>
            <a:chExt cx="460190" cy="2318266"/>
          </a:xfrm>
        </p:grpSpPr>
        <p:sp>
          <p:nvSpPr>
            <p:cNvPr id="52" name="TextBox 51"/>
            <p:cNvSpPr txBox="1"/>
            <p:nvPr/>
          </p:nvSpPr>
          <p:spPr>
            <a:xfrm>
              <a:off x="7391400" y="3686294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B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cxnSp>
          <p:nvCxnSpPr>
            <p:cNvPr id="54" name="Elbow Connector 53"/>
            <p:cNvCxnSpPr/>
            <p:nvPr/>
          </p:nvCxnSpPr>
          <p:spPr>
            <a:xfrm flipH="1" flipV="1">
              <a:off x="7240910" y="3870960"/>
              <a:ext cx="58780" cy="2133600"/>
            </a:xfrm>
            <a:prstGeom prst="bentConnector3">
              <a:avLst>
                <a:gd name="adj1" fmla="val -1166723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1" name="Elbow Connector 60"/>
          <p:cNvCxnSpPr/>
          <p:nvPr/>
        </p:nvCxnSpPr>
        <p:spPr>
          <a:xfrm flipH="1" flipV="1">
            <a:off x="5475962" y="4221480"/>
            <a:ext cx="58780" cy="960120"/>
          </a:xfrm>
          <a:prstGeom prst="bentConnector3">
            <a:avLst>
              <a:gd name="adj1" fmla="val -116672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/>
          <p:nvPr/>
        </p:nvCxnSpPr>
        <p:spPr>
          <a:xfrm flipH="1" flipV="1">
            <a:off x="6085562" y="3444240"/>
            <a:ext cx="182880" cy="822960"/>
          </a:xfrm>
          <a:prstGeom prst="bentConnector3">
            <a:avLst>
              <a:gd name="adj1" fmla="val -116672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960882" y="3048000"/>
            <a:ext cx="11528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</a:t>
            </a:r>
          </a:p>
          <a:p>
            <a:r>
              <a:rPr lang="en-US" dirty="0" smtClean="0"/>
              <a:t> Sequence</a:t>
            </a:r>
          </a:p>
          <a:p>
            <a:r>
              <a:rPr lang="en-US" dirty="0" smtClean="0"/>
              <a:t> Number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132330" y="641032"/>
            <a:ext cx="22481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write for page?</a:t>
            </a:r>
          </a:p>
          <a:p>
            <a:r>
              <a:rPr lang="en-US" dirty="0" smtClean="0"/>
              <a:t>Have all dirty pages?</a:t>
            </a:r>
          </a:p>
          <a:p>
            <a:r>
              <a:rPr lang="en-US" dirty="0" smtClean="0"/>
              <a:t>Identified all active X?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2563699"/>
            <a:ext cx="137640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Active</a:t>
            </a:r>
          </a:p>
          <a:p>
            <a:r>
              <a:rPr lang="en-US" b="1" dirty="0" smtClean="0"/>
              <a:t>Transactions</a:t>
            </a:r>
          </a:p>
          <a:p>
            <a:r>
              <a:rPr lang="en-US" dirty="0" smtClean="0"/>
              <a:t>T2</a:t>
            </a:r>
          </a:p>
          <a:p>
            <a:r>
              <a:rPr lang="en-US" dirty="0" smtClean="0"/>
              <a:t>T3</a:t>
            </a:r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28600" y="4390072"/>
            <a:ext cx="130939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Dirty Pages </a:t>
            </a:r>
          </a:p>
          <a:p>
            <a:r>
              <a:rPr lang="en-US" dirty="0" smtClean="0"/>
              <a:t>P5 10  T1</a:t>
            </a:r>
          </a:p>
          <a:p>
            <a:r>
              <a:rPr lang="en-US" dirty="0" smtClean="0"/>
              <a:t>P3  15  T2</a:t>
            </a:r>
          </a:p>
          <a:p>
            <a:r>
              <a:rPr lang="en-US" dirty="0" smtClean="0"/>
              <a:t>P1 35   T3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83298" y="5975866"/>
            <a:ext cx="1031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RecLSN</a:t>
            </a:r>
            <a:r>
              <a:rPr lang="en-US" dirty="0" smtClean="0"/>
              <a:t>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0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7538900" y="5791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Undo Phase 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743200" y="2362200"/>
            <a:ext cx="1066800" cy="4373879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en-US" sz="2400" dirty="0" smtClean="0"/>
              <a:t>00</a:t>
            </a:r>
          </a:p>
          <a:p>
            <a:pPr marL="0" indent="0" algn="r">
              <a:buNone/>
            </a:pPr>
            <a:r>
              <a:rPr lang="en-US" sz="2400" dirty="0" smtClean="0"/>
              <a:t>05</a:t>
            </a:r>
          </a:p>
          <a:p>
            <a:pPr marL="0" indent="0" algn="r">
              <a:buNone/>
            </a:pPr>
            <a:r>
              <a:rPr lang="en-US" sz="2400" dirty="0" smtClean="0"/>
              <a:t>10</a:t>
            </a:r>
          </a:p>
          <a:p>
            <a:pPr marL="0" indent="0" algn="r">
              <a:buNone/>
            </a:pPr>
            <a:r>
              <a:rPr lang="en-US" sz="2400" dirty="0" smtClean="0"/>
              <a:t>15</a:t>
            </a:r>
          </a:p>
          <a:p>
            <a:pPr marL="0" indent="0" algn="r">
              <a:buNone/>
            </a:pPr>
            <a:r>
              <a:rPr lang="en-US" sz="2400" dirty="0" smtClean="0"/>
              <a:t>20</a:t>
            </a:r>
          </a:p>
          <a:p>
            <a:pPr marL="0" indent="0" algn="r">
              <a:buNone/>
            </a:pPr>
            <a:r>
              <a:rPr lang="en-US" sz="2400" dirty="0" smtClean="0"/>
              <a:t>25</a:t>
            </a:r>
          </a:p>
          <a:p>
            <a:pPr marL="0" indent="0" algn="r">
              <a:buNone/>
            </a:pPr>
            <a:r>
              <a:rPr lang="en-US" sz="2400" dirty="0" smtClean="0"/>
              <a:t>30</a:t>
            </a:r>
          </a:p>
          <a:p>
            <a:pPr marL="0" indent="0" algn="r">
              <a:buNone/>
            </a:pPr>
            <a:r>
              <a:rPr lang="en-US" sz="2400" dirty="0" smtClean="0"/>
              <a:t>35</a:t>
            </a:r>
          </a:p>
          <a:p>
            <a:pPr marL="0" indent="0" algn="r">
              <a:buNone/>
            </a:pPr>
            <a:r>
              <a:rPr lang="en-US" sz="2400" dirty="0" smtClean="0"/>
              <a:t>40</a:t>
            </a:r>
          </a:p>
          <a:p>
            <a:pPr marL="0" indent="0" algn="r">
              <a:buNone/>
            </a:pPr>
            <a:r>
              <a:rPr lang="en-US" sz="2400" dirty="0" smtClean="0"/>
              <a:t>45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2332037"/>
            <a:ext cx="4038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begin_checkpoint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end_checkpoint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update: T1 writes P5</a:t>
            </a:r>
          </a:p>
          <a:p>
            <a:pPr marL="0" indent="0">
              <a:buNone/>
            </a:pPr>
            <a:r>
              <a:rPr lang="en-US" dirty="0"/>
              <a:t>update T2 writes P3</a:t>
            </a:r>
          </a:p>
          <a:p>
            <a:pPr marL="0" indent="0">
              <a:buNone/>
            </a:pPr>
            <a:r>
              <a:rPr lang="en-US" dirty="0"/>
              <a:t>T1 abort</a:t>
            </a:r>
          </a:p>
          <a:p>
            <a:pPr marL="0" indent="0">
              <a:buNone/>
            </a:pPr>
            <a:r>
              <a:rPr lang="de-DE" dirty="0"/>
              <a:t>CLR: Undo T1 LSN 10</a:t>
            </a:r>
          </a:p>
          <a:p>
            <a:pPr marL="0" indent="0">
              <a:buNone/>
            </a:pPr>
            <a:r>
              <a:rPr lang="en-US" dirty="0"/>
              <a:t>T1 End</a:t>
            </a:r>
          </a:p>
          <a:p>
            <a:pPr marL="0" indent="0">
              <a:buNone/>
            </a:pPr>
            <a:r>
              <a:rPr lang="en-US" dirty="0"/>
              <a:t>update: T3 writes P1</a:t>
            </a:r>
          </a:p>
          <a:p>
            <a:pPr marL="0" indent="0">
              <a:buNone/>
            </a:pPr>
            <a:r>
              <a:rPr lang="en-US" dirty="0"/>
              <a:t>update: T2 writes P5</a:t>
            </a:r>
          </a:p>
          <a:p>
            <a:pPr marL="0" indent="0">
              <a:buNone/>
            </a:pPr>
            <a:r>
              <a:rPr lang="en-US" dirty="0"/>
              <a:t>CRASH, RESTART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600200" y="2133600"/>
            <a:ext cx="4838700" cy="15081"/>
          </a:xfrm>
          <a:prstGeom prst="line">
            <a:avLst/>
          </a:prstGeom>
          <a:ln w="1016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4122420" y="2286000"/>
            <a:ext cx="22860" cy="4190999"/>
          </a:xfrm>
          <a:prstGeom prst="line">
            <a:avLst/>
          </a:prstGeom>
          <a:ln w="1016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688208" y="1487269"/>
            <a:ext cx="3407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(LSN)              LOG</a:t>
            </a:r>
            <a:endParaRPr lang="en-US" sz="3600" dirty="0"/>
          </a:p>
        </p:txBody>
      </p:sp>
      <p:grpSp>
        <p:nvGrpSpPr>
          <p:cNvPr id="60" name="Group 59"/>
          <p:cNvGrpSpPr/>
          <p:nvPr/>
        </p:nvGrpSpPr>
        <p:grpSpPr>
          <a:xfrm>
            <a:off x="7256420" y="3604745"/>
            <a:ext cx="460190" cy="2499360"/>
            <a:chOff x="7240910" y="3686294"/>
            <a:chExt cx="460190" cy="2318266"/>
          </a:xfrm>
        </p:grpSpPr>
        <p:sp>
          <p:nvSpPr>
            <p:cNvPr id="52" name="TextBox 51"/>
            <p:cNvSpPr txBox="1"/>
            <p:nvPr/>
          </p:nvSpPr>
          <p:spPr>
            <a:xfrm>
              <a:off x="7391400" y="3686294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B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cxnSp>
          <p:nvCxnSpPr>
            <p:cNvPr id="54" name="Elbow Connector 53"/>
            <p:cNvCxnSpPr/>
            <p:nvPr/>
          </p:nvCxnSpPr>
          <p:spPr>
            <a:xfrm flipH="1" flipV="1">
              <a:off x="7240910" y="3870960"/>
              <a:ext cx="58780" cy="2133600"/>
            </a:xfrm>
            <a:prstGeom prst="bentConnector3">
              <a:avLst>
                <a:gd name="adj1" fmla="val -1166723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1" name="Elbow Connector 60"/>
          <p:cNvCxnSpPr/>
          <p:nvPr/>
        </p:nvCxnSpPr>
        <p:spPr>
          <a:xfrm flipH="1" flipV="1">
            <a:off x="5638800" y="4221480"/>
            <a:ext cx="58780" cy="960120"/>
          </a:xfrm>
          <a:prstGeom prst="bentConnector3">
            <a:avLst>
              <a:gd name="adj1" fmla="val -116672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/>
          <p:nvPr/>
        </p:nvCxnSpPr>
        <p:spPr>
          <a:xfrm flipH="1" flipV="1">
            <a:off x="6248400" y="3444240"/>
            <a:ext cx="182880" cy="822960"/>
          </a:xfrm>
          <a:prstGeom prst="bentConnector3">
            <a:avLst>
              <a:gd name="adj1" fmla="val -116672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123720" y="3877270"/>
            <a:ext cx="11528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</a:t>
            </a:r>
          </a:p>
          <a:p>
            <a:r>
              <a:rPr lang="en-US" dirty="0" smtClean="0"/>
              <a:t> Sequence</a:t>
            </a:r>
          </a:p>
          <a:p>
            <a:r>
              <a:rPr lang="en-US" dirty="0" smtClean="0"/>
              <a:t> Number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132330" y="563939"/>
            <a:ext cx="22481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write for page?</a:t>
            </a:r>
          </a:p>
          <a:p>
            <a:r>
              <a:rPr lang="en-US" dirty="0" smtClean="0"/>
              <a:t>Have all dirty pages?</a:t>
            </a:r>
          </a:p>
          <a:p>
            <a:r>
              <a:rPr lang="en-US" dirty="0" smtClean="0"/>
              <a:t>Identified all active X?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9038" y="2563699"/>
            <a:ext cx="137640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Active</a:t>
            </a:r>
          </a:p>
          <a:p>
            <a:r>
              <a:rPr lang="en-US" b="1" dirty="0" smtClean="0"/>
              <a:t>Transactions</a:t>
            </a:r>
          </a:p>
          <a:p>
            <a:r>
              <a:rPr lang="en-US" dirty="0" smtClean="0"/>
              <a:t>T2</a:t>
            </a:r>
          </a:p>
          <a:p>
            <a:r>
              <a:rPr lang="en-US" dirty="0" smtClean="0"/>
              <a:t>T3</a:t>
            </a:r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91438" y="4390072"/>
            <a:ext cx="130939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Dirty Pages </a:t>
            </a:r>
          </a:p>
          <a:p>
            <a:r>
              <a:rPr lang="en-US" dirty="0" smtClean="0"/>
              <a:t>P5 10  T1</a:t>
            </a:r>
          </a:p>
          <a:p>
            <a:r>
              <a:rPr lang="en-US" dirty="0" smtClean="0"/>
              <a:t>P3  15  T2</a:t>
            </a:r>
          </a:p>
          <a:p>
            <a:r>
              <a:rPr lang="en-US" dirty="0" smtClean="0"/>
              <a:t>P1 35   T3</a:t>
            </a:r>
          </a:p>
          <a:p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>
            <a:off x="1905000" y="58674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95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Summary: Recovery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Recovery Manager guarantees Atomicity and</a:t>
            </a:r>
          </a:p>
          <a:p>
            <a:pPr marL="0" indent="0">
              <a:buNone/>
            </a:pPr>
            <a:r>
              <a:rPr lang="en-US" sz="2800" dirty="0"/>
              <a:t>Durability.</a:t>
            </a:r>
          </a:p>
          <a:p>
            <a:pPr lvl="1"/>
            <a:r>
              <a:rPr lang="en-US" sz="2800" dirty="0" smtClean="0"/>
              <a:t>Use </a:t>
            </a:r>
            <a:r>
              <a:rPr lang="en-US" sz="2800" dirty="0"/>
              <a:t>WAL to allow STEAL/NO-FORCE </a:t>
            </a:r>
            <a:r>
              <a:rPr lang="en-US" sz="2800" dirty="0" smtClean="0"/>
              <a:t>without sacrificing </a:t>
            </a:r>
            <a:r>
              <a:rPr lang="en-US" sz="2800" dirty="0" smtClean="0"/>
              <a:t>correctness of the DB.</a:t>
            </a:r>
            <a:endParaRPr lang="en-US" sz="2800" dirty="0"/>
          </a:p>
          <a:p>
            <a:r>
              <a:rPr lang="en-US" sz="2800" dirty="0" smtClean="0"/>
              <a:t>LSNs </a:t>
            </a:r>
            <a:r>
              <a:rPr lang="en-US" sz="2800" dirty="0"/>
              <a:t>identify log records; linked into </a:t>
            </a:r>
            <a:r>
              <a:rPr lang="en-US" sz="2800" dirty="0" smtClean="0"/>
              <a:t>backwards </a:t>
            </a:r>
            <a:r>
              <a:rPr lang="fr-FR" sz="2800" dirty="0" err="1" smtClean="0"/>
              <a:t>chains</a:t>
            </a:r>
            <a:r>
              <a:rPr lang="fr-FR" sz="2800" dirty="0" smtClean="0"/>
              <a:t> </a:t>
            </a:r>
            <a:r>
              <a:rPr lang="fr-FR" sz="2800" dirty="0"/>
              <a:t>per transaction (via </a:t>
            </a:r>
            <a:r>
              <a:rPr lang="fr-FR" sz="2800" dirty="0" err="1"/>
              <a:t>prevLSN</a:t>
            </a:r>
            <a:r>
              <a:rPr lang="fr-FR" sz="2800" dirty="0"/>
              <a:t>).</a:t>
            </a:r>
          </a:p>
          <a:p>
            <a:r>
              <a:rPr lang="en-US" sz="2800" dirty="0" err="1" smtClean="0"/>
              <a:t>pageLSN</a:t>
            </a:r>
            <a:r>
              <a:rPr lang="en-US" sz="2800" dirty="0" smtClean="0"/>
              <a:t> </a:t>
            </a:r>
            <a:r>
              <a:rPr lang="en-US" sz="2800" dirty="0"/>
              <a:t>allows comparison of data page and </a:t>
            </a:r>
            <a:r>
              <a:rPr lang="en-US" sz="2800" dirty="0" smtClean="0"/>
              <a:t>log records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4147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72400" cy="4724400"/>
          </a:xfrm>
        </p:spPr>
        <p:txBody>
          <a:bodyPr>
            <a:normAutofit/>
          </a:bodyPr>
          <a:lstStyle/>
          <a:p>
            <a:r>
              <a:rPr lang="en-US" sz="2800" dirty="0" err="1"/>
              <a:t>Checkpointing</a:t>
            </a:r>
            <a:r>
              <a:rPr lang="en-US" sz="2800" dirty="0"/>
              <a:t>: A quick way to limit </a:t>
            </a:r>
            <a:r>
              <a:rPr lang="en-US" sz="2800" dirty="0" smtClean="0"/>
              <a:t>the amount </a:t>
            </a:r>
            <a:r>
              <a:rPr lang="en-US" sz="2800" dirty="0"/>
              <a:t>of log to scan on recovery.</a:t>
            </a:r>
          </a:p>
          <a:p>
            <a:r>
              <a:rPr lang="en-US" sz="2800" dirty="0" smtClean="0"/>
              <a:t>Recovery </a:t>
            </a:r>
            <a:r>
              <a:rPr lang="en-US" sz="2800" dirty="0"/>
              <a:t>works in 3 phases:</a:t>
            </a:r>
          </a:p>
          <a:p>
            <a:pPr lvl="1"/>
            <a:r>
              <a:rPr lang="en-US" sz="2800" dirty="0" smtClean="0"/>
              <a:t>Analysis</a:t>
            </a:r>
            <a:r>
              <a:rPr lang="en-US" sz="2800" dirty="0"/>
              <a:t>: </a:t>
            </a:r>
            <a:r>
              <a:rPr lang="en-US" sz="2800" dirty="0" smtClean="0"/>
              <a:t>Walks forward </a:t>
            </a:r>
            <a:r>
              <a:rPr lang="en-US" sz="2800" dirty="0"/>
              <a:t>from checkpoint.</a:t>
            </a:r>
          </a:p>
          <a:p>
            <a:pPr lvl="1"/>
            <a:r>
              <a:rPr lang="en-US" sz="2800" dirty="0" smtClean="0"/>
              <a:t> </a:t>
            </a:r>
            <a:r>
              <a:rPr lang="en-US" sz="2800" dirty="0"/>
              <a:t>Redo: </a:t>
            </a:r>
            <a:r>
              <a:rPr lang="en-US" sz="2800" dirty="0" smtClean="0"/>
              <a:t>Walks forward </a:t>
            </a:r>
            <a:r>
              <a:rPr lang="en-US" sz="2800" dirty="0"/>
              <a:t>from oldest </a:t>
            </a:r>
            <a:r>
              <a:rPr lang="en-US" sz="2800" dirty="0" err="1"/>
              <a:t>recLSN</a:t>
            </a:r>
            <a:r>
              <a:rPr lang="en-US" sz="2800" dirty="0" smtClean="0"/>
              <a:t>.</a:t>
            </a:r>
          </a:p>
          <a:p>
            <a:pPr lvl="1"/>
            <a:r>
              <a:rPr lang="en-US" sz="2800" dirty="0" smtClean="0"/>
              <a:t> </a:t>
            </a:r>
            <a:r>
              <a:rPr lang="en-US" sz="2800" dirty="0"/>
              <a:t>Undo: </a:t>
            </a:r>
            <a:r>
              <a:rPr lang="en-US" sz="2800" dirty="0" smtClean="0"/>
              <a:t>Walks backward </a:t>
            </a:r>
            <a:r>
              <a:rPr lang="en-US" sz="2800" dirty="0"/>
              <a:t>from end to first LSN of </a:t>
            </a:r>
            <a:r>
              <a:rPr lang="en-US" sz="2800" dirty="0" smtClean="0"/>
              <a:t>oldest transaction still active  </a:t>
            </a:r>
            <a:r>
              <a:rPr lang="en-US" sz="2800" dirty="0"/>
              <a:t>at </a:t>
            </a:r>
            <a:r>
              <a:rPr lang="en-US" sz="2800" dirty="0" smtClean="0"/>
              <a:t>crash.</a:t>
            </a:r>
          </a:p>
        </p:txBody>
      </p:sp>
    </p:spTree>
    <p:extLst>
      <p:ext uri="{BB962C8B-B14F-4D97-AF65-F5344CB8AC3E}">
        <p14:creationId xmlns:p14="http://schemas.microsoft.com/office/powerpoint/2010/main" val="55776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Recovery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Recovery manager ensures the ACID principles of atomicity and durability</a:t>
            </a:r>
          </a:p>
          <a:p>
            <a:pPr lvl="1"/>
            <a:r>
              <a:rPr lang="en-US" sz="2800" dirty="0" smtClean="0"/>
              <a:t>Atomicity: either all actions are done or none</a:t>
            </a:r>
          </a:p>
          <a:p>
            <a:pPr lvl="1"/>
            <a:r>
              <a:rPr lang="en-US" sz="2800" dirty="0" smtClean="0"/>
              <a:t>Durability: if a transaction is committed, changes persist within the database </a:t>
            </a:r>
          </a:p>
          <a:p>
            <a:r>
              <a:rPr lang="en-US" sz="2800" dirty="0" smtClean="0"/>
              <a:t>Desired behavior </a:t>
            </a:r>
          </a:p>
          <a:p>
            <a:pPr lvl="1"/>
            <a:r>
              <a:rPr lang="en-US" sz="2800" dirty="0" smtClean="0"/>
              <a:t>keep actions of committed transactions </a:t>
            </a:r>
          </a:p>
          <a:p>
            <a:pPr lvl="1"/>
            <a:r>
              <a:rPr lang="en-US" sz="2800" dirty="0" smtClean="0"/>
              <a:t>discard actions of uncommitted transactions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0400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the committed transactions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4094008"/>
              </p:ext>
            </p:extLst>
          </p:nvPr>
        </p:nvGraphicFramePr>
        <p:xfrm>
          <a:off x="457200" y="1600201"/>
          <a:ext cx="8229600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4800600" y="2895600"/>
            <a:ext cx="914400" cy="4572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Commit</a:t>
            </a:r>
            <a:r>
              <a:rPr lang="en-US" sz="1100" dirty="0" smtClean="0"/>
              <a:t> </a:t>
            </a:r>
            <a:endParaRPr lang="en-US" sz="1100" dirty="0"/>
          </a:p>
        </p:txBody>
      </p:sp>
      <p:sp>
        <p:nvSpPr>
          <p:cNvPr id="6" name="TextBox 1"/>
          <p:cNvSpPr txBox="1"/>
          <p:nvPr/>
        </p:nvSpPr>
        <p:spPr>
          <a:xfrm>
            <a:off x="3429000" y="1676400"/>
            <a:ext cx="914400" cy="4572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Commit</a:t>
            </a:r>
            <a:r>
              <a:rPr lang="en-US" sz="1100" dirty="0" smtClean="0"/>
              <a:t> </a:t>
            </a:r>
            <a:endParaRPr lang="en-US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196820" y="4267200"/>
            <a:ext cx="81851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Throw away the active transactions work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 smtClean="0"/>
              <a:t>T3 and T4 actions should appear in the database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 smtClean="0"/>
              <a:t>T1 and T2 actions should not appear in the database 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8" name="Lightning Bolt 7"/>
          <p:cNvSpPr/>
          <p:nvPr/>
        </p:nvSpPr>
        <p:spPr>
          <a:xfrm rot="1147968">
            <a:off x="5583473" y="1600200"/>
            <a:ext cx="914400" cy="16764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7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Challenges for the Recovery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Concurrency is in effect</a:t>
            </a:r>
          </a:p>
          <a:p>
            <a:pPr lvl="1"/>
            <a:r>
              <a:rPr lang="en-US" sz="2800" dirty="0" smtClean="0"/>
              <a:t>Strict 2 phase locking </a:t>
            </a:r>
          </a:p>
          <a:p>
            <a:r>
              <a:rPr lang="en-US" sz="2800" dirty="0" smtClean="0"/>
              <a:t>Updates are happening in place </a:t>
            </a:r>
          </a:p>
          <a:p>
            <a:pPr lvl="1"/>
            <a:r>
              <a:rPr lang="en-US" sz="2800" dirty="0" smtClean="0"/>
              <a:t>Overwrite of data </a:t>
            </a:r>
          </a:p>
          <a:p>
            <a:pPr lvl="1"/>
            <a:r>
              <a:rPr lang="en-US" sz="2800" dirty="0" smtClean="0"/>
              <a:t>Deletion of records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31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Transaction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Series of reads &amp; writes, followed by commit </a:t>
            </a:r>
            <a:r>
              <a:rPr lang="en-US" sz="2800" dirty="0" smtClean="0"/>
              <a:t>or abort</a:t>
            </a:r>
            <a:r>
              <a:rPr lang="en-US" sz="2800" dirty="0"/>
              <a:t>.</a:t>
            </a:r>
          </a:p>
          <a:p>
            <a:pPr lvl="1"/>
            <a:r>
              <a:rPr lang="en-US" sz="2800" dirty="0" smtClean="0"/>
              <a:t>We </a:t>
            </a:r>
            <a:r>
              <a:rPr lang="en-US" sz="2800" dirty="0"/>
              <a:t>will assume that write is atomic on disk.</a:t>
            </a:r>
          </a:p>
          <a:p>
            <a:pPr lvl="1"/>
            <a:r>
              <a:rPr lang="en-US" sz="2800" dirty="0" smtClean="0"/>
              <a:t>In </a:t>
            </a:r>
            <a:r>
              <a:rPr lang="en-US" sz="2800" dirty="0"/>
              <a:t>practice, additional details to deal with non-atomic writes.</a:t>
            </a:r>
          </a:p>
          <a:p>
            <a:r>
              <a:rPr lang="en-US" sz="2800" dirty="0" smtClean="0"/>
              <a:t>Strict </a:t>
            </a:r>
            <a:r>
              <a:rPr lang="en-US" sz="2800" dirty="0"/>
              <a:t>2PL.</a:t>
            </a:r>
          </a:p>
          <a:p>
            <a:r>
              <a:rPr lang="en-US" sz="2800" dirty="0" smtClean="0"/>
              <a:t>STEAL</a:t>
            </a:r>
            <a:r>
              <a:rPr lang="en-US" sz="2800" dirty="0"/>
              <a:t>, NO-FORCE buffer </a:t>
            </a:r>
            <a:r>
              <a:rPr lang="en-US" sz="2800" dirty="0" smtClean="0"/>
              <a:t>management</a:t>
            </a:r>
            <a:endParaRPr lang="en-US" sz="2800" dirty="0"/>
          </a:p>
          <a:p>
            <a:r>
              <a:rPr lang="en-US" sz="2800" dirty="0"/>
              <a:t>Write-Ahead Logging</a:t>
            </a:r>
          </a:p>
        </p:txBody>
      </p:sp>
    </p:spTree>
    <p:extLst>
      <p:ext uri="{BB962C8B-B14F-4D97-AF65-F5344CB8AC3E}">
        <p14:creationId xmlns:p14="http://schemas.microsoft.com/office/powerpoint/2010/main" val="218596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Handling of the buffer pool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447800"/>
            <a:ext cx="4038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FORCE – every write to disk? </a:t>
            </a:r>
          </a:p>
          <a:p>
            <a:pPr lvl="1"/>
            <a:r>
              <a:rPr lang="en-US" dirty="0" smtClean="0"/>
              <a:t>Poor performance (many writes clustered on same page) </a:t>
            </a:r>
          </a:p>
          <a:p>
            <a:pPr lvl="1"/>
            <a:r>
              <a:rPr lang="en-US" dirty="0" smtClean="0"/>
              <a:t>At least this guarantees the persistence of the data</a:t>
            </a:r>
          </a:p>
          <a:p>
            <a:r>
              <a:rPr lang="en-US" dirty="0" smtClean="0"/>
              <a:t>STEAL – allow dirty pages to be written to disk?</a:t>
            </a:r>
          </a:p>
          <a:p>
            <a:pPr lvl="1"/>
            <a:r>
              <a:rPr lang="en-US" dirty="0" smtClean="0"/>
              <a:t>If so, reading data from uncommitted transactions violates atomicity</a:t>
            </a:r>
          </a:p>
          <a:p>
            <a:pPr lvl="1"/>
            <a:r>
              <a:rPr lang="en-US" dirty="0" smtClean="0"/>
              <a:t>If not, poor performance 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79427376"/>
              </p:ext>
            </p:extLst>
          </p:nvPr>
        </p:nvGraphicFramePr>
        <p:xfrm>
          <a:off x="4267200" y="1676400"/>
          <a:ext cx="3810000" cy="4042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092200"/>
                <a:gridCol w="1447800"/>
              </a:tblGrid>
              <a:tr h="6751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2814" marR="82814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Force  - every write to disk</a:t>
                      </a:r>
                      <a:endParaRPr lang="en-US" dirty="0"/>
                    </a:p>
                  </a:txBody>
                  <a:tcPr marL="82814" marR="82814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Force – write when</a:t>
                      </a:r>
                      <a:r>
                        <a:rPr lang="en-US" baseline="0" dirty="0" smtClean="0"/>
                        <a:t> optimal</a:t>
                      </a:r>
                      <a:endParaRPr lang="en-US" dirty="0"/>
                    </a:p>
                  </a:txBody>
                  <a:tcPr marL="82814" marR="82814"/>
                </a:tc>
              </a:tr>
              <a:tr h="1165317">
                <a:tc>
                  <a:txBody>
                    <a:bodyPr/>
                    <a:lstStyle/>
                    <a:p>
                      <a:r>
                        <a:rPr lang="en-US" dirty="0" smtClean="0"/>
                        <a:t>Steal – use internal</a:t>
                      </a:r>
                      <a:r>
                        <a:rPr lang="en-US" baseline="0" dirty="0" smtClean="0"/>
                        <a:t> DB buffer for read</a:t>
                      </a:r>
                      <a:endParaRPr lang="en-US" dirty="0"/>
                    </a:p>
                  </a:txBody>
                  <a:tcPr marL="82814" marR="82814"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 marL="82814" marR="828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Desired but</a:t>
                      </a:r>
                      <a:r>
                        <a:rPr lang="en-US" baseline="0" dirty="0" smtClean="0"/>
                        <a:t> complicated</a:t>
                      </a:r>
                      <a:endParaRPr lang="en-US" dirty="0" smtClean="0"/>
                    </a:p>
                  </a:txBody>
                  <a:tcPr marL="82814" marR="82814"/>
                </a:tc>
              </a:tr>
              <a:tr h="1664739">
                <a:tc>
                  <a:txBody>
                    <a:bodyPr/>
                    <a:lstStyle/>
                    <a:p>
                      <a:r>
                        <a:rPr lang="en-US" dirty="0" smtClean="0"/>
                        <a:t>No Steal  - always read only</a:t>
                      </a:r>
                      <a:r>
                        <a:rPr lang="en-US" baseline="0" dirty="0" smtClean="0"/>
                        <a:t> committed data </a:t>
                      </a:r>
                      <a:endParaRPr lang="en-US" dirty="0"/>
                    </a:p>
                  </a:txBody>
                  <a:tcPr marL="82814" marR="828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Easy</a:t>
                      </a:r>
                      <a:r>
                        <a:rPr lang="en-US" baseline="0" dirty="0" smtClean="0"/>
                        <a:t>  but slow</a:t>
                      </a:r>
                    </a:p>
                    <a:p>
                      <a:endParaRPr lang="en-US" dirty="0"/>
                    </a:p>
                  </a:txBody>
                  <a:tcPr marL="82814" marR="82814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2814" marR="8281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232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Complications from NO FORCE and STEAL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NO FORCE</a:t>
            </a:r>
          </a:p>
          <a:p>
            <a:pPr lvl="1"/>
            <a:r>
              <a:rPr lang="en-US" sz="2400" dirty="0" smtClean="0"/>
              <a:t>What if the system crashes before a modified page can be written to disk?</a:t>
            </a:r>
          </a:p>
          <a:p>
            <a:pPr lvl="1"/>
            <a:r>
              <a:rPr lang="en-US" sz="2400" dirty="0" smtClean="0"/>
              <a:t>Write as little as possible to a convenient place at commit time to support </a:t>
            </a:r>
            <a:r>
              <a:rPr lang="en-US" sz="2400" b="1" dirty="0" err="1" smtClean="0"/>
              <a:t>REDO</a:t>
            </a:r>
            <a:r>
              <a:rPr lang="en-US" sz="2400" dirty="0" err="1" smtClean="0"/>
              <a:t>ing</a:t>
            </a:r>
            <a:r>
              <a:rPr lang="en-US" sz="2400" dirty="0" smtClean="0"/>
              <a:t> the data update</a:t>
            </a:r>
          </a:p>
          <a:p>
            <a:r>
              <a:rPr lang="en-US" sz="2800" dirty="0" smtClean="0"/>
              <a:t>STEAL</a:t>
            </a:r>
          </a:p>
          <a:p>
            <a:pPr lvl="1"/>
            <a:r>
              <a:rPr lang="en-US" sz="2400" dirty="0" smtClean="0"/>
              <a:t>Current updated data can be flushed to disk but still locked by a transaction T1</a:t>
            </a:r>
          </a:p>
          <a:p>
            <a:pPr lvl="2"/>
            <a:r>
              <a:rPr lang="en-US" sz="2400" dirty="0" smtClean="0"/>
              <a:t>What if T1 aborts?</a:t>
            </a:r>
          </a:p>
          <a:p>
            <a:pPr lvl="2"/>
            <a:r>
              <a:rPr lang="en-US" sz="2400" dirty="0" smtClean="0"/>
              <a:t>Need to </a:t>
            </a:r>
            <a:r>
              <a:rPr lang="en-US" sz="2400" b="1" dirty="0" smtClean="0"/>
              <a:t>UNDO</a:t>
            </a:r>
            <a:r>
              <a:rPr lang="en-US" sz="2400" dirty="0" smtClean="0"/>
              <a:t> the data update done by T1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655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3504</TotalTime>
  <Words>2734</Words>
  <Application>Microsoft Office PowerPoint</Application>
  <PresentationFormat>On-screen Show (4:3)</PresentationFormat>
  <Paragraphs>598</Paragraphs>
  <Slides>36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Adjacency</vt:lpstr>
      <vt:lpstr>Crash Recovery Method </vt:lpstr>
      <vt:lpstr>Outline</vt:lpstr>
      <vt:lpstr>Review: ACID Properties</vt:lpstr>
      <vt:lpstr>Recovery Manager</vt:lpstr>
      <vt:lpstr>Keep the committed transactions </vt:lpstr>
      <vt:lpstr>Challenges for the Recovery Manager</vt:lpstr>
      <vt:lpstr>Transaction </vt:lpstr>
      <vt:lpstr>Handling of the buffer pool</vt:lpstr>
      <vt:lpstr>Complications from NO FORCE and STEAL</vt:lpstr>
      <vt:lpstr>Solution: Logging</vt:lpstr>
      <vt:lpstr>Write-ahead Logging</vt:lpstr>
      <vt:lpstr>The Log </vt:lpstr>
      <vt:lpstr>Sequencing events </vt:lpstr>
      <vt:lpstr>WAL &amp; the Log</vt:lpstr>
      <vt:lpstr>Tracking operations with records</vt:lpstr>
      <vt:lpstr>Data structures associated with the log</vt:lpstr>
      <vt:lpstr>Log sequence numbers</vt:lpstr>
      <vt:lpstr>Example of Log, Dirty Page  and Transaction Table</vt:lpstr>
      <vt:lpstr>Checkpointing</vt:lpstr>
      <vt:lpstr>Abort a transaction </vt:lpstr>
      <vt:lpstr>UNDO</vt:lpstr>
      <vt:lpstr>COMMIT</vt:lpstr>
      <vt:lpstr>Crash recovery</vt:lpstr>
      <vt:lpstr>Crash Recovery Phases </vt:lpstr>
      <vt:lpstr>Analysis Phase</vt:lpstr>
      <vt:lpstr>At the end of the Analysis Phase </vt:lpstr>
      <vt:lpstr>REDO Phase </vt:lpstr>
      <vt:lpstr>Undo Algorithm</vt:lpstr>
      <vt:lpstr>Additional Crash Issues</vt:lpstr>
      <vt:lpstr>Example</vt:lpstr>
      <vt:lpstr>Log, Dirty Page  and Transaction Table</vt:lpstr>
      <vt:lpstr>Analysis Phase Example</vt:lpstr>
      <vt:lpstr>Redo Phase Example</vt:lpstr>
      <vt:lpstr>Undo Phase Example</vt:lpstr>
      <vt:lpstr>Summary: Recovery Manager</vt:lpstr>
      <vt:lpstr>Summary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Crash Recovery Method</dc:title>
  <dc:creator>Kathleen Durant</dc:creator>
  <cp:lastModifiedBy>Kathleen Durant</cp:lastModifiedBy>
  <cp:revision>74</cp:revision>
  <dcterms:created xsi:type="dcterms:W3CDTF">2013-02-13T00:03:13Z</dcterms:created>
  <dcterms:modified xsi:type="dcterms:W3CDTF">2015-07-23T16:45:10Z</dcterms:modified>
</cp:coreProperties>
</file>