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notesSlides/notesSlide9.xml" ContentType="application/vnd.openxmlformats-officedocument.presentationml.notes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xlsx" ContentType="application/vnd.openxmlformats-officedocument.spreadsheetml.sheet"/>
  <Override PartName="/ppt/notesSlides/notesSlide3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4.xml" ContentType="application/vnd.openxmlformats-officedocument.presentationml.notesSlide+xml"/>
  <Override PartName="/ppt/embeddings/Microsoft_Equation2.bin" ContentType="application/vnd.openxmlformats-officedocument.oleObject"/>
  <Override PartName="/ppt/notesSlides/notesSlide7.xml" ContentType="application/vnd.openxmlformats-officedocument.presentationml.notesSlide+xml"/>
  <Override PartName="/ppt/embeddings/Microsoft_Equation4.bin" ContentType="application/vnd.openxmlformats-officedocument.oleObject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Default Extension="pict" ContentType="image/pict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charts/chart4.xml" ContentType="application/vnd.openxmlformats-officedocument.drawingml.chart+xml"/>
  <Override PartName="/ppt/presProps.xml" ContentType="application/vnd.openxmlformats-officedocument.presentationml.presProps+xml"/>
  <Default Extension="vml" ContentType="application/vnd.openxmlformats-officedocument.vmlDrawin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embeddings/Microsoft_Equation1.bin" ContentType="application/vnd.openxmlformats-officedocument.oleObject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embeddings/Microsoft_Equation3.bin" ContentType="application/vnd.openxmlformats-officedocument.oleObject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76" r:id="rId3"/>
    <p:sldId id="284" r:id="rId4"/>
    <p:sldId id="293" r:id="rId5"/>
    <p:sldId id="291" r:id="rId6"/>
    <p:sldId id="281" r:id="rId7"/>
    <p:sldId id="294" r:id="rId8"/>
    <p:sldId id="295" r:id="rId9"/>
    <p:sldId id="296" r:id="rId10"/>
    <p:sldId id="297" r:id="rId11"/>
    <p:sldId id="274" r:id="rId12"/>
    <p:sldId id="275" r:id="rId13"/>
    <p:sldId id="282" r:id="rId14"/>
    <p:sldId id="283" r:id="rId15"/>
    <p:sldId id="298" r:id="rId16"/>
    <p:sldId id="290" r:id="rId17"/>
    <p:sldId id="272" r:id="rId18"/>
    <p:sldId id="264" r:id="rId19"/>
    <p:sldId id="285" r:id="rId20"/>
    <p:sldId id="286" r:id="rId21"/>
    <p:sldId id="299" r:id="rId22"/>
    <p:sldId id="300" r:id="rId23"/>
    <p:sldId id="269" r:id="rId24"/>
    <p:sldId id="278" r:id="rId25"/>
    <p:sldId id="277" r:id="rId26"/>
    <p:sldId id="287" r:id="rId27"/>
    <p:sldId id="288" r:id="rId28"/>
    <p:sldId id="273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10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theme" Target="theme/theme1.xml"/><Relationship Id="rId31" Type="http://schemas.openxmlformats.org/officeDocument/2006/relationships/handoutMaster" Target="handoutMasters/handoutMaster1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3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printerSettings" Target="printerSettings/printerSettings1.bin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Mod. Prev.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German</c:v>
                </c:pt>
                <c:pt idx="1">
                  <c:v>Spanish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0.182</c:v>
                </c:pt>
                <c:pt idx="1">
                  <c:v>0.285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Mod. Next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German</c:v>
                </c:pt>
                <c:pt idx="1">
                  <c:v>Spanish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0.275</c:v>
                </c:pt>
                <c:pt idx="1">
                  <c:v>0.214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Monolingual EM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German</c:v>
                </c:pt>
                <c:pt idx="1">
                  <c:v>Spanish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0.302</c:v>
                </c:pt>
                <c:pt idx="1">
                  <c:v>0.256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Hard proj.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German</c:v>
                </c:pt>
                <c:pt idx="1">
                  <c:v>Spanish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0.662</c:v>
                </c:pt>
                <c:pt idx="1">
                  <c:v>0.591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Hard proj. w/EM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German</c:v>
                </c:pt>
                <c:pt idx="1">
                  <c:v>Spanish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0.586</c:v>
                </c:pt>
                <c:pt idx="1">
                  <c:v>0.53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QG w/EM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German</c:v>
                </c:pt>
                <c:pt idx="1">
                  <c:v>Spanish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0.685</c:v>
                </c:pt>
                <c:pt idx="1">
                  <c:v>0.648</c:v>
                </c:pt>
              </c:numCache>
            </c:numRef>
          </c:val>
        </c:ser>
        <c:axId val="523249912"/>
        <c:axId val="523253080"/>
      </c:barChart>
      <c:catAx>
        <c:axId val="523249912"/>
        <c:scaling>
          <c:orientation val="minMax"/>
        </c:scaling>
        <c:axPos val="b"/>
        <c:tickLblPos val="nextTo"/>
        <c:crossAx val="523253080"/>
        <c:crosses val="autoZero"/>
        <c:auto val="1"/>
        <c:lblAlgn val="ctr"/>
        <c:lblOffset val="100"/>
      </c:catAx>
      <c:valAx>
        <c:axId val="523253080"/>
        <c:scaling>
          <c:orientation val="minMax"/>
        </c:scaling>
        <c:delete val="1"/>
        <c:axPos val="l"/>
        <c:majorGridlines/>
        <c:numFmt formatCode="General" sourceLinked="1"/>
        <c:tickLblPos val="nextTo"/>
        <c:crossAx val="52324991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/>
      <c:scatterChart>
        <c:scatterStyle val="lineMarker"/>
        <c:ser>
          <c:idx val="0"/>
          <c:order val="0"/>
          <c:tx>
            <c:strRef>
              <c:f>Sheet1!$B$1</c:f>
              <c:strCache>
                <c:ptCount val="1"/>
                <c:pt idx="0">
                  <c:v>Target only</c:v>
                </c:pt>
              </c:strCache>
            </c:strRef>
          </c:tx>
          <c:xVal>
            <c:numRef>
              <c:f>Sheet1!$A$2:$A$8</c:f>
              <c:numCache>
                <c:formatCode>0</c:formatCode>
                <c:ptCount val="7"/>
                <c:pt idx="0">
                  <c:v>10.0</c:v>
                </c:pt>
                <c:pt idx="1">
                  <c:v>25.0</c:v>
                </c:pt>
                <c:pt idx="2">
                  <c:v>50.0</c:v>
                </c:pt>
                <c:pt idx="3">
                  <c:v>100.0</c:v>
                </c:pt>
                <c:pt idx="4">
                  <c:v>500.0</c:v>
                </c:pt>
                <c:pt idx="5">
                  <c:v>1000.0</c:v>
                </c:pt>
                <c:pt idx="6">
                  <c:v>1937.0</c:v>
                </c:pt>
              </c:numCache>
            </c:numRef>
          </c:xVal>
          <c:yVal>
            <c:numRef>
              <c:f>Sheet1!$B$2:$B$8</c:f>
              <c:numCache>
                <c:formatCode>General</c:formatCode>
                <c:ptCount val="7"/>
                <c:pt idx="0">
                  <c:v>0.5851</c:v>
                </c:pt>
                <c:pt idx="1">
                  <c:v>0.6574</c:v>
                </c:pt>
                <c:pt idx="2">
                  <c:v>0.6978</c:v>
                </c:pt>
                <c:pt idx="3">
                  <c:v>0.7332</c:v>
                </c:pt>
                <c:pt idx="4">
                  <c:v>0.8028</c:v>
                </c:pt>
                <c:pt idx="5">
                  <c:v>0.8239</c:v>
                </c:pt>
                <c:pt idx="6">
                  <c:v>0.8416</c:v>
                </c:pt>
              </c:numCache>
            </c:numRef>
          </c:y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Source text</c:v>
                </c:pt>
              </c:strCache>
            </c:strRef>
          </c:tx>
          <c:xVal>
            <c:numRef>
              <c:f>Sheet1!$A$2:$A$8</c:f>
              <c:numCache>
                <c:formatCode>0</c:formatCode>
                <c:ptCount val="7"/>
                <c:pt idx="0">
                  <c:v>10.0</c:v>
                </c:pt>
                <c:pt idx="1">
                  <c:v>25.0</c:v>
                </c:pt>
                <c:pt idx="2">
                  <c:v>50.0</c:v>
                </c:pt>
                <c:pt idx="3">
                  <c:v>100.0</c:v>
                </c:pt>
                <c:pt idx="4">
                  <c:v>500.0</c:v>
                </c:pt>
                <c:pt idx="5">
                  <c:v>1000.0</c:v>
                </c:pt>
                <c:pt idx="6">
                  <c:v>1937.0</c:v>
                </c:pt>
              </c:numCache>
            </c:numRef>
          </c:xVal>
          <c:yVal>
            <c:numRef>
              <c:f>Sheet1!$C$2:$C$8</c:f>
              <c:numCache>
                <c:formatCode>General</c:formatCode>
                <c:ptCount val="7"/>
                <c:pt idx="0">
                  <c:v>0.6416</c:v>
                </c:pt>
                <c:pt idx="1">
                  <c:v>0.6984</c:v>
                </c:pt>
                <c:pt idx="2">
                  <c:v>0.7364</c:v>
                </c:pt>
                <c:pt idx="3">
                  <c:v>0.7539</c:v>
                </c:pt>
                <c:pt idx="4">
                  <c:v>0.8126</c:v>
                </c:pt>
                <c:pt idx="5">
                  <c:v>0.8371</c:v>
                </c:pt>
                <c:pt idx="6">
                  <c:v>0.8502</c:v>
                </c:pt>
              </c:numCache>
            </c:numRef>
          </c:y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Gold alignments</c:v>
                </c:pt>
              </c:strCache>
            </c:strRef>
          </c:tx>
          <c:xVal>
            <c:numRef>
              <c:f>Sheet1!$A$2:$A$8</c:f>
              <c:numCache>
                <c:formatCode>0</c:formatCode>
                <c:ptCount val="7"/>
                <c:pt idx="0">
                  <c:v>10.0</c:v>
                </c:pt>
                <c:pt idx="1">
                  <c:v>25.0</c:v>
                </c:pt>
                <c:pt idx="2">
                  <c:v>50.0</c:v>
                </c:pt>
                <c:pt idx="3">
                  <c:v>100.0</c:v>
                </c:pt>
                <c:pt idx="4">
                  <c:v>500.0</c:v>
                </c:pt>
                <c:pt idx="5">
                  <c:v>1000.0</c:v>
                </c:pt>
                <c:pt idx="6">
                  <c:v>1937.0</c:v>
                </c:pt>
              </c:numCache>
            </c:numRef>
          </c:xVal>
          <c:yVal>
            <c:numRef>
              <c:f>Sheet1!$D$2:$D$8</c:f>
              <c:numCache>
                <c:formatCode>General</c:formatCode>
                <c:ptCount val="7"/>
                <c:pt idx="0">
                  <c:v>0.6348</c:v>
                </c:pt>
                <c:pt idx="1">
                  <c:v>0.7025</c:v>
                </c:pt>
                <c:pt idx="2">
                  <c:v>0.721</c:v>
                </c:pt>
                <c:pt idx="3">
                  <c:v>0.7588</c:v>
                </c:pt>
                <c:pt idx="4">
                  <c:v>0.8154</c:v>
                </c:pt>
                <c:pt idx="5">
                  <c:v>0.8378</c:v>
                </c:pt>
                <c:pt idx="6">
                  <c:v>0.8536</c:v>
                </c:pt>
              </c:numCache>
            </c:numRef>
          </c:y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Gold parses</c:v>
                </c:pt>
              </c:strCache>
            </c:strRef>
          </c:tx>
          <c:xVal>
            <c:numRef>
              <c:f>Sheet1!$A$2:$A$8</c:f>
              <c:numCache>
                <c:formatCode>0</c:formatCode>
                <c:ptCount val="7"/>
                <c:pt idx="0">
                  <c:v>10.0</c:v>
                </c:pt>
                <c:pt idx="1">
                  <c:v>25.0</c:v>
                </c:pt>
                <c:pt idx="2">
                  <c:v>50.0</c:v>
                </c:pt>
                <c:pt idx="3">
                  <c:v>100.0</c:v>
                </c:pt>
                <c:pt idx="4">
                  <c:v>500.0</c:v>
                </c:pt>
                <c:pt idx="5">
                  <c:v>1000.0</c:v>
                </c:pt>
                <c:pt idx="6">
                  <c:v>1937.0</c:v>
                </c:pt>
              </c:numCache>
            </c:numRef>
          </c:xVal>
          <c:yVal>
            <c:numRef>
              <c:f>Sheet1!$E$2:$E$8</c:f>
              <c:numCache>
                <c:formatCode>General</c:formatCode>
                <c:ptCount val="7"/>
                <c:pt idx="0">
                  <c:v>0.6408</c:v>
                </c:pt>
                <c:pt idx="1">
                  <c:v>0.7082</c:v>
                </c:pt>
                <c:pt idx="2">
                  <c:v>0.734</c:v>
                </c:pt>
                <c:pt idx="3">
                  <c:v>0.7695</c:v>
                </c:pt>
                <c:pt idx="4">
                  <c:v>0.8292</c:v>
                </c:pt>
                <c:pt idx="5">
                  <c:v>0.841</c:v>
                </c:pt>
                <c:pt idx="6">
                  <c:v>0.8621</c:v>
                </c:pt>
              </c:numCache>
            </c:numRef>
          </c:y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Gold parses, alignments</c:v>
                </c:pt>
              </c:strCache>
            </c:strRef>
          </c:tx>
          <c:xVal>
            <c:numRef>
              <c:f>Sheet1!$A$2:$A$8</c:f>
              <c:numCache>
                <c:formatCode>0</c:formatCode>
                <c:ptCount val="7"/>
                <c:pt idx="0">
                  <c:v>10.0</c:v>
                </c:pt>
                <c:pt idx="1">
                  <c:v>25.0</c:v>
                </c:pt>
                <c:pt idx="2">
                  <c:v>50.0</c:v>
                </c:pt>
                <c:pt idx="3">
                  <c:v>100.0</c:v>
                </c:pt>
                <c:pt idx="4">
                  <c:v>500.0</c:v>
                </c:pt>
                <c:pt idx="5">
                  <c:v>1000.0</c:v>
                </c:pt>
                <c:pt idx="6">
                  <c:v>1937.0</c:v>
                </c:pt>
              </c:numCache>
            </c:numRef>
          </c:xVal>
          <c:yVal>
            <c:numRef>
              <c:f>Sheet1!$F$2:$F$8</c:f>
              <c:numCache>
                <c:formatCode>General</c:formatCode>
                <c:ptCount val="7"/>
                <c:pt idx="0">
                  <c:v>0.6657</c:v>
                </c:pt>
                <c:pt idx="1">
                  <c:v>0.7142</c:v>
                </c:pt>
                <c:pt idx="2">
                  <c:v>0.7481</c:v>
                </c:pt>
                <c:pt idx="3">
                  <c:v>0.7727</c:v>
                </c:pt>
                <c:pt idx="4">
                  <c:v>0.8303</c:v>
                </c:pt>
                <c:pt idx="5">
                  <c:v>0.8438</c:v>
                </c:pt>
                <c:pt idx="6">
                  <c:v>0.8647</c:v>
                </c:pt>
              </c:numCache>
            </c:numRef>
          </c:yVal>
        </c:ser>
        <c:axId val="523312984"/>
        <c:axId val="523316216"/>
      </c:scatterChart>
      <c:valAx>
        <c:axId val="523312984"/>
        <c:scaling>
          <c:logBase val="10.0"/>
          <c:orientation val="minMax"/>
          <c:max val="2000.0"/>
          <c:min val="10.0"/>
        </c:scaling>
        <c:axPos val="b"/>
        <c:numFmt formatCode="0" sourceLinked="1"/>
        <c:tickLblPos val="nextTo"/>
        <c:crossAx val="523316216"/>
        <c:crosses val="autoZero"/>
        <c:crossBetween val="midCat"/>
      </c:valAx>
      <c:valAx>
        <c:axId val="523316216"/>
        <c:scaling>
          <c:orientation val="minMax"/>
          <c:max val="0.88"/>
          <c:min val="0.58"/>
        </c:scaling>
        <c:delete val="1"/>
        <c:axPos val="l"/>
        <c:majorGridlines/>
        <c:numFmt formatCode="General" sourceLinked="1"/>
        <c:tickLblPos val="nextTo"/>
        <c:crossAx val="523312984"/>
        <c:crosses val="autoZero"/>
        <c:crossBetween val="midCat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0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Parsed source</c:v>
                </c:pt>
                <c:pt idx="1">
                  <c:v>Gold source</c:v>
                </c:pt>
                <c:pt idx="2">
                  <c:v>Parsed match</c:v>
                </c:pt>
                <c:pt idx="3">
                  <c:v>Gold match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0.653</c:v>
                </c:pt>
                <c:pt idx="1">
                  <c:v>0.71</c:v>
                </c:pt>
                <c:pt idx="2">
                  <c:v>0.869</c:v>
                </c:pt>
                <c:pt idx="3">
                  <c:v>1.0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10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Parsed source</c:v>
                </c:pt>
                <c:pt idx="1">
                  <c:v>Gold source</c:v>
                </c:pt>
                <c:pt idx="2">
                  <c:v>Parsed match</c:v>
                </c:pt>
                <c:pt idx="3">
                  <c:v>Gold match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0.817</c:v>
                </c:pt>
                <c:pt idx="1">
                  <c:v>0.916</c:v>
                </c:pt>
                <c:pt idx="2">
                  <c:v>0.861</c:v>
                </c:pt>
                <c:pt idx="3">
                  <c:v>0.996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100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Parsed source</c:v>
                </c:pt>
                <c:pt idx="1">
                  <c:v>Gold source</c:v>
                </c:pt>
                <c:pt idx="2">
                  <c:v>Parsed match</c:v>
                </c:pt>
                <c:pt idx="3">
                  <c:v>Gold match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0.846</c:v>
                </c:pt>
                <c:pt idx="1">
                  <c:v>0.938</c:v>
                </c:pt>
                <c:pt idx="2">
                  <c:v>0.868</c:v>
                </c:pt>
                <c:pt idx="3">
                  <c:v>0.996</c:v>
                </c:pt>
              </c:numCache>
            </c:numRef>
          </c:val>
        </c:ser>
        <c:axId val="523407208"/>
        <c:axId val="523410264"/>
      </c:barChart>
      <c:catAx>
        <c:axId val="523407208"/>
        <c:scaling>
          <c:orientation val="minMax"/>
        </c:scaling>
        <c:delete val="1"/>
        <c:axPos val="b"/>
        <c:tickLblPos val="nextTo"/>
        <c:crossAx val="523410264"/>
        <c:crosses val="autoZero"/>
        <c:auto val="1"/>
        <c:lblAlgn val="ctr"/>
        <c:lblOffset val="100"/>
      </c:catAx>
      <c:valAx>
        <c:axId val="523410264"/>
        <c:scaling>
          <c:orientation val="minMax"/>
          <c:max val="1.0"/>
          <c:min val="0.6"/>
        </c:scaling>
        <c:delete val="1"/>
        <c:axPos val="l"/>
        <c:majorGridlines/>
        <c:numFmt formatCode="General" sourceLinked="1"/>
        <c:tickLblPos val="nextTo"/>
        <c:crossAx val="52340720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0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Parsed source</c:v>
                </c:pt>
                <c:pt idx="1">
                  <c:v>Gold source</c:v>
                </c:pt>
                <c:pt idx="2">
                  <c:v>Parsed match</c:v>
                </c:pt>
                <c:pt idx="3">
                  <c:v>Gold match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0.653</c:v>
                </c:pt>
                <c:pt idx="1">
                  <c:v>0.71</c:v>
                </c:pt>
                <c:pt idx="2">
                  <c:v>0.869</c:v>
                </c:pt>
                <c:pt idx="3">
                  <c:v>1.0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10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Parsed source</c:v>
                </c:pt>
                <c:pt idx="1">
                  <c:v>Gold source</c:v>
                </c:pt>
                <c:pt idx="2">
                  <c:v>Parsed match</c:v>
                </c:pt>
                <c:pt idx="3">
                  <c:v>Gold match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0.817</c:v>
                </c:pt>
                <c:pt idx="1">
                  <c:v>0.916</c:v>
                </c:pt>
                <c:pt idx="2">
                  <c:v>0.861</c:v>
                </c:pt>
                <c:pt idx="3">
                  <c:v>0.996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100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Parsed source</c:v>
                </c:pt>
                <c:pt idx="1">
                  <c:v>Gold source</c:v>
                </c:pt>
                <c:pt idx="2">
                  <c:v>Parsed match</c:v>
                </c:pt>
                <c:pt idx="3">
                  <c:v>Gold match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0.846</c:v>
                </c:pt>
                <c:pt idx="1">
                  <c:v>0.938</c:v>
                </c:pt>
                <c:pt idx="2">
                  <c:v>0.868</c:v>
                </c:pt>
                <c:pt idx="3">
                  <c:v>0.996</c:v>
                </c:pt>
              </c:numCache>
            </c:numRef>
          </c:val>
        </c:ser>
        <c:axId val="524582152"/>
        <c:axId val="524585208"/>
      </c:barChart>
      <c:catAx>
        <c:axId val="524582152"/>
        <c:scaling>
          <c:orientation val="minMax"/>
        </c:scaling>
        <c:axPos val="b"/>
        <c:tickLblPos val="nextTo"/>
        <c:crossAx val="524585208"/>
        <c:crosses val="autoZero"/>
        <c:auto val="1"/>
        <c:lblAlgn val="ctr"/>
        <c:lblOffset val="100"/>
      </c:catAx>
      <c:valAx>
        <c:axId val="524585208"/>
        <c:scaling>
          <c:orientation val="minMax"/>
          <c:max val="1.0"/>
          <c:min val="0.6"/>
        </c:scaling>
        <c:axPos val="l"/>
        <c:majorGridlines/>
        <c:numFmt formatCode="General" sourceLinked="1"/>
        <c:tickLblPos val="nextTo"/>
        <c:crossAx val="52458215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Mod. Prev.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German</c:v>
                </c:pt>
                <c:pt idx="1">
                  <c:v>Spanish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0.182</c:v>
                </c:pt>
                <c:pt idx="1">
                  <c:v>0.285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Mod. Next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German</c:v>
                </c:pt>
                <c:pt idx="1">
                  <c:v>Spanish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0.275</c:v>
                </c:pt>
                <c:pt idx="1">
                  <c:v>0.214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Monolingual EM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German</c:v>
                </c:pt>
                <c:pt idx="1">
                  <c:v>Spanish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0.302</c:v>
                </c:pt>
                <c:pt idx="1">
                  <c:v>0.256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Hard proj.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German</c:v>
                </c:pt>
                <c:pt idx="1">
                  <c:v>Spanish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0.662</c:v>
                </c:pt>
                <c:pt idx="1">
                  <c:v>0.591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Hard proj. w/EM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German</c:v>
                </c:pt>
                <c:pt idx="1">
                  <c:v>Spanish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0.586</c:v>
                </c:pt>
                <c:pt idx="1">
                  <c:v>0.53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QG w/EM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German</c:v>
                </c:pt>
                <c:pt idx="1">
                  <c:v>Spanish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0.685</c:v>
                </c:pt>
                <c:pt idx="1">
                  <c:v>0.648</c:v>
                </c:pt>
              </c:numCache>
            </c:numRef>
          </c:val>
        </c:ser>
        <c:axId val="524680056"/>
        <c:axId val="524683176"/>
      </c:barChart>
      <c:catAx>
        <c:axId val="524680056"/>
        <c:scaling>
          <c:orientation val="minMax"/>
        </c:scaling>
        <c:axPos val="b"/>
        <c:tickLblPos val="nextTo"/>
        <c:crossAx val="524683176"/>
        <c:crosses val="autoZero"/>
        <c:auto val="1"/>
        <c:lblAlgn val="ctr"/>
        <c:lblOffset val="100"/>
      </c:catAx>
      <c:valAx>
        <c:axId val="524683176"/>
        <c:scaling>
          <c:orientation val="minMax"/>
        </c:scaling>
        <c:axPos val="l"/>
        <c:majorGridlines/>
        <c:numFmt formatCode="General" sourceLinked="1"/>
        <c:tickLblPos val="nextTo"/>
        <c:crossAx val="52468005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/>
      <c:scatterChart>
        <c:scatterStyle val="lineMarker"/>
        <c:ser>
          <c:idx val="0"/>
          <c:order val="0"/>
          <c:tx>
            <c:strRef>
              <c:f>Sheet1!$B$1</c:f>
              <c:strCache>
                <c:ptCount val="1"/>
                <c:pt idx="0">
                  <c:v>Target only</c:v>
                </c:pt>
              </c:strCache>
            </c:strRef>
          </c:tx>
          <c:xVal>
            <c:numRef>
              <c:f>Sheet1!$A$2:$A$8</c:f>
              <c:numCache>
                <c:formatCode>0</c:formatCode>
                <c:ptCount val="7"/>
                <c:pt idx="0">
                  <c:v>10.0</c:v>
                </c:pt>
                <c:pt idx="1">
                  <c:v>25.0</c:v>
                </c:pt>
                <c:pt idx="2">
                  <c:v>50.0</c:v>
                </c:pt>
                <c:pt idx="3">
                  <c:v>100.0</c:v>
                </c:pt>
                <c:pt idx="4">
                  <c:v>500.0</c:v>
                </c:pt>
                <c:pt idx="5">
                  <c:v>1000.0</c:v>
                </c:pt>
                <c:pt idx="6">
                  <c:v>1937.0</c:v>
                </c:pt>
              </c:numCache>
            </c:numRef>
          </c:xVal>
          <c:yVal>
            <c:numRef>
              <c:f>Sheet1!$B$2:$B$8</c:f>
              <c:numCache>
                <c:formatCode>General</c:formatCode>
                <c:ptCount val="7"/>
                <c:pt idx="0">
                  <c:v>0.5851</c:v>
                </c:pt>
                <c:pt idx="1">
                  <c:v>0.6574</c:v>
                </c:pt>
                <c:pt idx="2">
                  <c:v>0.6978</c:v>
                </c:pt>
                <c:pt idx="3">
                  <c:v>0.7332</c:v>
                </c:pt>
                <c:pt idx="4">
                  <c:v>0.8028</c:v>
                </c:pt>
                <c:pt idx="5">
                  <c:v>0.8239</c:v>
                </c:pt>
                <c:pt idx="6">
                  <c:v>0.8416</c:v>
                </c:pt>
              </c:numCache>
            </c:numRef>
          </c:y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Source text</c:v>
                </c:pt>
              </c:strCache>
            </c:strRef>
          </c:tx>
          <c:xVal>
            <c:numRef>
              <c:f>Sheet1!$A$2:$A$8</c:f>
              <c:numCache>
                <c:formatCode>0</c:formatCode>
                <c:ptCount val="7"/>
                <c:pt idx="0">
                  <c:v>10.0</c:v>
                </c:pt>
                <c:pt idx="1">
                  <c:v>25.0</c:v>
                </c:pt>
                <c:pt idx="2">
                  <c:v>50.0</c:v>
                </c:pt>
                <c:pt idx="3">
                  <c:v>100.0</c:v>
                </c:pt>
                <c:pt idx="4">
                  <c:v>500.0</c:v>
                </c:pt>
                <c:pt idx="5">
                  <c:v>1000.0</c:v>
                </c:pt>
                <c:pt idx="6">
                  <c:v>1937.0</c:v>
                </c:pt>
              </c:numCache>
            </c:numRef>
          </c:xVal>
          <c:yVal>
            <c:numRef>
              <c:f>Sheet1!$C$2:$C$8</c:f>
              <c:numCache>
                <c:formatCode>General</c:formatCode>
                <c:ptCount val="7"/>
                <c:pt idx="0">
                  <c:v>0.6416</c:v>
                </c:pt>
                <c:pt idx="1">
                  <c:v>0.6984</c:v>
                </c:pt>
                <c:pt idx="2">
                  <c:v>0.7364</c:v>
                </c:pt>
                <c:pt idx="3">
                  <c:v>0.7539</c:v>
                </c:pt>
                <c:pt idx="4">
                  <c:v>0.8126</c:v>
                </c:pt>
                <c:pt idx="5">
                  <c:v>0.8371</c:v>
                </c:pt>
                <c:pt idx="6">
                  <c:v>0.8502</c:v>
                </c:pt>
              </c:numCache>
            </c:numRef>
          </c:y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Gold alignments</c:v>
                </c:pt>
              </c:strCache>
            </c:strRef>
          </c:tx>
          <c:xVal>
            <c:numRef>
              <c:f>Sheet1!$A$2:$A$8</c:f>
              <c:numCache>
                <c:formatCode>0</c:formatCode>
                <c:ptCount val="7"/>
                <c:pt idx="0">
                  <c:v>10.0</c:v>
                </c:pt>
                <c:pt idx="1">
                  <c:v>25.0</c:v>
                </c:pt>
                <c:pt idx="2">
                  <c:v>50.0</c:v>
                </c:pt>
                <c:pt idx="3">
                  <c:v>100.0</c:v>
                </c:pt>
                <c:pt idx="4">
                  <c:v>500.0</c:v>
                </c:pt>
                <c:pt idx="5">
                  <c:v>1000.0</c:v>
                </c:pt>
                <c:pt idx="6">
                  <c:v>1937.0</c:v>
                </c:pt>
              </c:numCache>
            </c:numRef>
          </c:xVal>
          <c:yVal>
            <c:numRef>
              <c:f>Sheet1!$D$2:$D$8</c:f>
              <c:numCache>
                <c:formatCode>General</c:formatCode>
                <c:ptCount val="7"/>
                <c:pt idx="0">
                  <c:v>0.6348</c:v>
                </c:pt>
                <c:pt idx="1">
                  <c:v>0.7025</c:v>
                </c:pt>
                <c:pt idx="2">
                  <c:v>0.721</c:v>
                </c:pt>
                <c:pt idx="3">
                  <c:v>0.7588</c:v>
                </c:pt>
                <c:pt idx="4">
                  <c:v>0.8154</c:v>
                </c:pt>
                <c:pt idx="5">
                  <c:v>0.8378</c:v>
                </c:pt>
                <c:pt idx="6">
                  <c:v>0.8536</c:v>
                </c:pt>
              </c:numCache>
            </c:numRef>
          </c:y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Gold parses</c:v>
                </c:pt>
              </c:strCache>
            </c:strRef>
          </c:tx>
          <c:xVal>
            <c:numRef>
              <c:f>Sheet1!$A$2:$A$8</c:f>
              <c:numCache>
                <c:formatCode>0</c:formatCode>
                <c:ptCount val="7"/>
                <c:pt idx="0">
                  <c:v>10.0</c:v>
                </c:pt>
                <c:pt idx="1">
                  <c:v>25.0</c:v>
                </c:pt>
                <c:pt idx="2">
                  <c:v>50.0</c:v>
                </c:pt>
                <c:pt idx="3">
                  <c:v>100.0</c:v>
                </c:pt>
                <c:pt idx="4">
                  <c:v>500.0</c:v>
                </c:pt>
                <c:pt idx="5">
                  <c:v>1000.0</c:v>
                </c:pt>
                <c:pt idx="6">
                  <c:v>1937.0</c:v>
                </c:pt>
              </c:numCache>
            </c:numRef>
          </c:xVal>
          <c:yVal>
            <c:numRef>
              <c:f>Sheet1!$E$2:$E$8</c:f>
              <c:numCache>
                <c:formatCode>General</c:formatCode>
                <c:ptCount val="7"/>
                <c:pt idx="0">
                  <c:v>0.6408</c:v>
                </c:pt>
                <c:pt idx="1">
                  <c:v>0.7082</c:v>
                </c:pt>
                <c:pt idx="2">
                  <c:v>0.734</c:v>
                </c:pt>
                <c:pt idx="3">
                  <c:v>0.7695</c:v>
                </c:pt>
                <c:pt idx="4">
                  <c:v>0.8292</c:v>
                </c:pt>
                <c:pt idx="5">
                  <c:v>0.841</c:v>
                </c:pt>
                <c:pt idx="6">
                  <c:v>0.8621</c:v>
                </c:pt>
              </c:numCache>
            </c:numRef>
          </c:y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Gold parses, alignments</c:v>
                </c:pt>
              </c:strCache>
            </c:strRef>
          </c:tx>
          <c:xVal>
            <c:numRef>
              <c:f>Sheet1!$A$2:$A$8</c:f>
              <c:numCache>
                <c:formatCode>0</c:formatCode>
                <c:ptCount val="7"/>
                <c:pt idx="0">
                  <c:v>10.0</c:v>
                </c:pt>
                <c:pt idx="1">
                  <c:v>25.0</c:v>
                </c:pt>
                <c:pt idx="2">
                  <c:v>50.0</c:v>
                </c:pt>
                <c:pt idx="3">
                  <c:v>100.0</c:v>
                </c:pt>
                <c:pt idx="4">
                  <c:v>500.0</c:v>
                </c:pt>
                <c:pt idx="5">
                  <c:v>1000.0</c:v>
                </c:pt>
                <c:pt idx="6">
                  <c:v>1937.0</c:v>
                </c:pt>
              </c:numCache>
            </c:numRef>
          </c:xVal>
          <c:yVal>
            <c:numRef>
              <c:f>Sheet1!$F$2:$F$8</c:f>
              <c:numCache>
                <c:formatCode>General</c:formatCode>
                <c:ptCount val="7"/>
                <c:pt idx="0">
                  <c:v>0.6657</c:v>
                </c:pt>
                <c:pt idx="1">
                  <c:v>0.7142</c:v>
                </c:pt>
                <c:pt idx="2">
                  <c:v>0.7481</c:v>
                </c:pt>
                <c:pt idx="3">
                  <c:v>0.7727</c:v>
                </c:pt>
                <c:pt idx="4">
                  <c:v>0.8303</c:v>
                </c:pt>
                <c:pt idx="5">
                  <c:v>0.8438</c:v>
                </c:pt>
                <c:pt idx="6">
                  <c:v>0.8647</c:v>
                </c:pt>
              </c:numCache>
            </c:numRef>
          </c:yVal>
        </c:ser>
        <c:axId val="524747352"/>
        <c:axId val="524750584"/>
      </c:scatterChart>
      <c:valAx>
        <c:axId val="524747352"/>
        <c:scaling>
          <c:logBase val="10.0"/>
          <c:orientation val="minMax"/>
          <c:max val="2000.0"/>
          <c:min val="10.0"/>
        </c:scaling>
        <c:axPos val="b"/>
        <c:numFmt formatCode="0" sourceLinked="1"/>
        <c:tickLblPos val="nextTo"/>
        <c:crossAx val="524750584"/>
        <c:crosses val="autoZero"/>
        <c:crossBetween val="midCat"/>
      </c:valAx>
      <c:valAx>
        <c:axId val="524750584"/>
        <c:scaling>
          <c:orientation val="minMax"/>
          <c:max val="0.88"/>
          <c:min val="0.58"/>
        </c:scaling>
        <c:axPos val="l"/>
        <c:majorGridlines/>
        <c:numFmt formatCode="General" sourceLinked="1"/>
        <c:tickLblPos val="nextTo"/>
        <c:crossAx val="524747352"/>
        <c:crosses val="autoZero"/>
        <c:crossBetween val="midCat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5.pict"/><Relationship Id="rId1" Type="http://schemas.openxmlformats.org/officeDocument/2006/relationships/image" Target="../media/image2.pict"/><Relationship Id="rId2" Type="http://schemas.openxmlformats.org/officeDocument/2006/relationships/image" Target="../media/image3.pict"/><Relationship Id="rId3" Type="http://schemas.openxmlformats.org/officeDocument/2006/relationships/image" Target="../media/image4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454864-A1AA-F845-9C67-1D7BAEC969C0}" type="datetimeFigureOut">
              <a:rPr lang="en-US" smtClean="0"/>
              <a:pPr/>
              <a:t>8/7/09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07C70-8D59-084E-B877-9DB8EC6A44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E961BA-9E92-4A48-A327-E99094294999}" type="datetimeFigureOut">
              <a:rPr lang="en-US" smtClean="0"/>
              <a:pPr/>
              <a:t>8/7/09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97A91-8202-9340-A76B-C5F01EA11D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5B8E6F-4C61-CC49-8F96-6A2A0D034271}" type="slidenum">
              <a:rPr lang="en-US"/>
              <a:pPr/>
              <a:t>4</a:t>
            </a:fld>
            <a:endParaRPr lang="en-US"/>
          </a:p>
        </p:txBody>
      </p:sp>
      <p:sp>
        <p:nvSpPr>
          <p:cNvPr id="727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A74521-20FA-EE44-8633-02BBAA3D4FD8}" type="slidenum">
              <a:rPr lang="en-US"/>
              <a:pPr/>
              <a:t>5</a:t>
            </a:fld>
            <a:endParaRPr lang="en-US"/>
          </a:p>
        </p:txBody>
      </p:sp>
      <p:sp>
        <p:nvSpPr>
          <p:cNvPr id="737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09666C-BE99-904E-81E5-79190072D92A}" type="slidenum">
              <a:rPr lang="en-US"/>
              <a:pPr/>
              <a:t>6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5B8E6F-4C61-CC49-8F96-6A2A0D034271}" type="slidenum">
              <a:rPr lang="en-US"/>
              <a:pPr/>
              <a:t>7</a:t>
            </a:fld>
            <a:endParaRPr lang="en-US"/>
          </a:p>
        </p:txBody>
      </p:sp>
      <p:sp>
        <p:nvSpPr>
          <p:cNvPr id="727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5B8E6F-4C61-CC49-8F96-6A2A0D034271}" type="slidenum">
              <a:rPr lang="en-US"/>
              <a:pPr/>
              <a:t>9</a:t>
            </a:fld>
            <a:endParaRPr lang="en-US"/>
          </a:p>
        </p:txBody>
      </p:sp>
      <p:sp>
        <p:nvSpPr>
          <p:cNvPr id="727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5B8E6F-4C61-CC49-8F96-6A2A0D034271}" type="slidenum">
              <a:rPr lang="en-US"/>
              <a:pPr/>
              <a:t>10</a:t>
            </a:fld>
            <a:endParaRPr lang="en-US"/>
          </a:p>
        </p:txBody>
      </p:sp>
      <p:sp>
        <p:nvSpPr>
          <p:cNvPr id="727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But first a word about</a:t>
            </a:r>
            <a:r>
              <a:rPr lang="en-US" baseline="0" dirty="0" smtClean="0"/>
              <a:t>: stacking.</a:t>
            </a:r>
            <a:endParaRPr lang="en-US" dirty="0" smtClean="0"/>
          </a:p>
          <a:p>
            <a:r>
              <a:rPr lang="en-US" dirty="0" smtClean="0"/>
              <a:t>Take a classifier and make it better</a:t>
            </a:r>
          </a:p>
          <a:p>
            <a:r>
              <a:rPr lang="en-US" dirty="0" smtClean="0"/>
              <a:t>TBL et al.</a:t>
            </a:r>
          </a:p>
          <a:p>
            <a:r>
              <a:rPr lang="en-US" dirty="0" smtClean="0"/>
              <a:t>Features that learn when to trust other features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97A91-8202-9340-A76B-C5F01EA11D2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54CE18-B1CE-0845-8BD4-3296F92CD7F2}" type="slidenum">
              <a:rPr lang="en-US"/>
              <a:pPr/>
              <a:t>19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4F461E-6FBB-ED4D-9397-B56F2749C3CC}" type="slidenum">
              <a:rPr lang="en-US"/>
              <a:pPr/>
              <a:t>20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B7158-D6F7-7142-8BEA-3FCF9B5BC96D}" type="datetime1">
              <a:rPr lang="en-US" smtClean="0"/>
              <a:pPr/>
              <a:t>8/7/09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56C3-992C-2343-BB91-31FABA2C2711}" type="datetime1">
              <a:rPr lang="en-US" smtClean="0"/>
              <a:pPr/>
              <a:t>8/7/09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7451D-CC5B-174C-A3DB-1CB1D040C61F}" type="datetime1">
              <a:rPr lang="en-US" smtClean="0"/>
              <a:pPr/>
              <a:t>8/7/09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fld id="{C104C5B9-3F19-044E-A6AF-1AB2AC2868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F3518-0877-5746-9297-843ECCDCF75E}" type="datetime1">
              <a:rPr lang="en-US" smtClean="0"/>
              <a:pPr/>
              <a:t>8/7/09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26BA-4E0A-8744-8DC8-953773BD5A56}" type="datetime1">
              <a:rPr lang="en-US" smtClean="0"/>
              <a:pPr/>
              <a:t>8/7/09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B39AD-3650-7A4F-80E6-DF2211C05EF7}" type="datetime1">
              <a:rPr lang="en-US" smtClean="0"/>
              <a:pPr/>
              <a:t>8/7/09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9B0D-9276-1242-ABA4-E00E71B993C2}" type="datetime1">
              <a:rPr lang="en-US" smtClean="0"/>
              <a:pPr/>
              <a:t>8/7/09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656F3-0626-274C-9277-94975255D1D3}" type="datetime1">
              <a:rPr lang="en-US" smtClean="0"/>
              <a:pPr/>
              <a:t>8/7/09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C6050-35A9-2A45-A1E3-CA8136E264AE}" type="datetime1">
              <a:rPr lang="en-US" smtClean="0"/>
              <a:pPr/>
              <a:t>8/7/09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31F9-8EAE-824B-AB9B-7DC17390A2DD}" type="datetime1">
              <a:rPr lang="en-US" smtClean="0"/>
              <a:pPr/>
              <a:t>8/7/09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BF11-C370-4F4C-85CE-421768E502A5}" type="datetime1">
              <a:rPr lang="en-US" smtClean="0"/>
              <a:pPr/>
              <a:t>8/7/09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D2BD8-F1BA-3C44-A22C-5E31F89DF75E}" type="datetime1">
              <a:rPr lang="en-US" smtClean="0"/>
              <a:pPr/>
              <a:t>8/7/09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F7BC5-C9EB-B241-A3CB-D174AF2A46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6" Type="http://schemas.openxmlformats.org/officeDocument/2006/relationships/oleObject" Target="../embeddings/Microsoft_Equation4.bin"/><Relationship Id="rId4" Type="http://schemas.openxmlformats.org/officeDocument/2006/relationships/oleObject" Target="../embeddings/Microsoft_Equation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Relationship Id="rId3" Type="http://schemas.openxmlformats.org/officeDocument/2006/relationships/oleObject" Target="../embeddings/Microsoft_Equation1.bin"/><Relationship Id="rId5" Type="http://schemas.openxmlformats.org/officeDocument/2006/relationships/oleObject" Target="../embeddings/Microsoft_Equation3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chart" Target="../charts/chart3.xml"/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Parser Adaptation and Projection </a:t>
            </a:r>
            <a:r>
              <a:rPr lang="en-US" sz="3444" dirty="0" smtClean="0"/>
              <a:t>with Quasi-Synchronous Grammar Features</a:t>
            </a:r>
            <a:endParaRPr lang="en-US" sz="3444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14257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David A. Smith (UMass Amherst)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Jason Eisner (Johns Hopkins)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Adaptation</a:t>
            </a:r>
            <a:endParaRPr lang="en-US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Same sentence</a:t>
            </a:r>
          </a:p>
          <a:p>
            <a:r>
              <a:rPr lang="en-US" sz="2600" dirty="0" smtClean="0"/>
              <a:t>Divergent syntax</a:t>
            </a: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236538" y="4876800"/>
            <a:ext cx="37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In</a:t>
            </a:r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666750" y="4876800"/>
            <a:ext cx="501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the</a:t>
            </a: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1223963" y="4876800"/>
            <a:ext cx="1176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beginning</a:t>
            </a: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2454275" y="4876800"/>
            <a:ext cx="590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was</a:t>
            </a: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3100388" y="4876800"/>
            <a:ext cx="501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the</a:t>
            </a: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3657600" y="4876800"/>
            <a:ext cx="679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word</a:t>
            </a:r>
          </a:p>
        </p:txBody>
      </p:sp>
      <p:cxnSp>
        <p:nvCxnSpPr>
          <p:cNvPr id="46099" name="AutoShape 19"/>
          <p:cNvCxnSpPr>
            <a:cxnSpLocks noChangeShapeType="1"/>
            <a:stCxn id="46095" idx="2"/>
            <a:endCxn id="46094" idx="2"/>
          </p:cNvCxnSpPr>
          <p:nvPr/>
        </p:nvCxnSpPr>
        <p:spPr bwMode="auto">
          <a:xfrm rot="5400000">
            <a:off x="1364456" y="4796632"/>
            <a:ext cx="1587" cy="89535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100" name="AutoShape 20"/>
          <p:cNvCxnSpPr>
            <a:cxnSpLocks noChangeShapeType="1"/>
            <a:stCxn id="46093" idx="2"/>
            <a:endCxn id="46095" idx="2"/>
          </p:cNvCxnSpPr>
          <p:nvPr/>
        </p:nvCxnSpPr>
        <p:spPr bwMode="auto">
          <a:xfrm rot="16200000" flipH="1">
            <a:off x="1117600" y="4549776"/>
            <a:ext cx="1587" cy="1389062"/>
          </a:xfrm>
          <a:prstGeom prst="curvedConnector3">
            <a:avLst>
              <a:gd name="adj1" fmla="val 24320857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101" name="AutoShape 21"/>
          <p:cNvCxnSpPr>
            <a:cxnSpLocks noChangeShapeType="1"/>
            <a:stCxn id="46096" idx="2"/>
            <a:endCxn id="46093" idx="2"/>
          </p:cNvCxnSpPr>
          <p:nvPr/>
        </p:nvCxnSpPr>
        <p:spPr bwMode="auto">
          <a:xfrm rot="5400000">
            <a:off x="1585913" y="4081463"/>
            <a:ext cx="1587" cy="2325687"/>
          </a:xfrm>
          <a:prstGeom prst="curvedConnector3">
            <a:avLst>
              <a:gd name="adj1" fmla="val 406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102" name="AutoShape 22"/>
          <p:cNvCxnSpPr>
            <a:cxnSpLocks noChangeShapeType="1"/>
            <a:stCxn id="46096" idx="2"/>
            <a:endCxn id="46098" idx="2"/>
          </p:cNvCxnSpPr>
          <p:nvPr/>
        </p:nvCxnSpPr>
        <p:spPr bwMode="auto">
          <a:xfrm rot="16200000" flipH="1">
            <a:off x="3372644" y="4620419"/>
            <a:ext cx="1587" cy="1247775"/>
          </a:xfrm>
          <a:prstGeom prst="curvedConnector3">
            <a:avLst>
              <a:gd name="adj1" fmla="val 380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103" name="AutoShape 23"/>
          <p:cNvCxnSpPr>
            <a:cxnSpLocks noChangeShapeType="1"/>
            <a:stCxn id="46098" idx="2"/>
            <a:endCxn id="46097" idx="2"/>
          </p:cNvCxnSpPr>
          <p:nvPr/>
        </p:nvCxnSpPr>
        <p:spPr bwMode="auto">
          <a:xfrm rot="5400000">
            <a:off x="3673475" y="4921251"/>
            <a:ext cx="1587" cy="646112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292101" y="2603992"/>
            <a:ext cx="37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In</a:t>
            </a:r>
          </a:p>
        </p:txBody>
      </p:sp>
      <p:sp>
        <p:nvSpPr>
          <p:cNvPr id="36" name="Text Box 14"/>
          <p:cNvSpPr txBox="1">
            <a:spLocks noChangeArrowheads="1"/>
          </p:cNvSpPr>
          <p:nvPr/>
        </p:nvSpPr>
        <p:spPr bwMode="auto">
          <a:xfrm>
            <a:off x="722313" y="2603992"/>
            <a:ext cx="501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the</a:t>
            </a:r>
          </a:p>
        </p:txBody>
      </p:sp>
      <p:sp>
        <p:nvSpPr>
          <p:cNvPr id="37" name="Text Box 15"/>
          <p:cNvSpPr txBox="1">
            <a:spLocks noChangeArrowheads="1"/>
          </p:cNvSpPr>
          <p:nvPr/>
        </p:nvSpPr>
        <p:spPr bwMode="auto">
          <a:xfrm>
            <a:off x="1279526" y="2603992"/>
            <a:ext cx="1176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beginning</a:t>
            </a:r>
          </a:p>
        </p:txBody>
      </p:sp>
      <p:sp>
        <p:nvSpPr>
          <p:cNvPr id="38" name="Text Box 16"/>
          <p:cNvSpPr txBox="1">
            <a:spLocks noChangeArrowheads="1"/>
          </p:cNvSpPr>
          <p:nvPr/>
        </p:nvSpPr>
        <p:spPr bwMode="auto">
          <a:xfrm>
            <a:off x="2509838" y="2603992"/>
            <a:ext cx="590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was</a:t>
            </a:r>
          </a:p>
        </p:txBody>
      </p:sp>
      <p:sp>
        <p:nvSpPr>
          <p:cNvPr id="39" name="Text Box 17"/>
          <p:cNvSpPr txBox="1">
            <a:spLocks noChangeArrowheads="1"/>
          </p:cNvSpPr>
          <p:nvPr/>
        </p:nvSpPr>
        <p:spPr bwMode="auto">
          <a:xfrm>
            <a:off x="3155951" y="2603992"/>
            <a:ext cx="501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the</a:t>
            </a:r>
          </a:p>
        </p:txBody>
      </p:sp>
      <p:sp>
        <p:nvSpPr>
          <p:cNvPr id="40" name="Text Box 18"/>
          <p:cNvSpPr txBox="1">
            <a:spLocks noChangeArrowheads="1"/>
          </p:cNvSpPr>
          <p:nvPr/>
        </p:nvSpPr>
        <p:spPr bwMode="auto">
          <a:xfrm>
            <a:off x="3713163" y="2603992"/>
            <a:ext cx="679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word</a:t>
            </a:r>
          </a:p>
        </p:txBody>
      </p:sp>
      <p:cxnSp>
        <p:nvCxnSpPr>
          <p:cNvPr id="46" name="AutoShape 27"/>
          <p:cNvCxnSpPr>
            <a:cxnSpLocks noChangeShapeType="1"/>
          </p:cNvCxnSpPr>
          <p:nvPr/>
        </p:nvCxnSpPr>
        <p:spPr bwMode="auto">
          <a:xfrm>
            <a:off x="3990975" y="3033713"/>
            <a:ext cx="6350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7" name="AutoShape 27"/>
          <p:cNvCxnSpPr>
            <a:cxnSpLocks noChangeShapeType="1"/>
          </p:cNvCxnSpPr>
          <p:nvPr/>
        </p:nvCxnSpPr>
        <p:spPr bwMode="auto">
          <a:xfrm>
            <a:off x="3344862" y="3033713"/>
            <a:ext cx="6350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8" name="AutoShape 27"/>
          <p:cNvCxnSpPr>
            <a:cxnSpLocks noChangeShapeType="1"/>
          </p:cNvCxnSpPr>
          <p:nvPr/>
        </p:nvCxnSpPr>
        <p:spPr bwMode="auto">
          <a:xfrm>
            <a:off x="2743200" y="3033713"/>
            <a:ext cx="6350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9" name="AutoShape 27"/>
          <p:cNvCxnSpPr>
            <a:cxnSpLocks noChangeShapeType="1"/>
          </p:cNvCxnSpPr>
          <p:nvPr/>
        </p:nvCxnSpPr>
        <p:spPr bwMode="auto">
          <a:xfrm>
            <a:off x="1812925" y="2970705"/>
            <a:ext cx="6350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0" name="AutoShape 27"/>
          <p:cNvCxnSpPr>
            <a:cxnSpLocks noChangeShapeType="1"/>
          </p:cNvCxnSpPr>
          <p:nvPr/>
        </p:nvCxnSpPr>
        <p:spPr bwMode="auto">
          <a:xfrm>
            <a:off x="911224" y="2970705"/>
            <a:ext cx="6350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1" name="AutoShape 27"/>
          <p:cNvCxnSpPr>
            <a:cxnSpLocks noChangeShapeType="1"/>
          </p:cNvCxnSpPr>
          <p:nvPr/>
        </p:nvCxnSpPr>
        <p:spPr bwMode="auto">
          <a:xfrm>
            <a:off x="457200" y="2970705"/>
            <a:ext cx="6350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52" name="AutoShape 22"/>
          <p:cNvCxnSpPr>
            <a:cxnSpLocks noChangeShapeType="1"/>
          </p:cNvCxnSpPr>
          <p:nvPr/>
        </p:nvCxnSpPr>
        <p:spPr bwMode="auto">
          <a:xfrm rot="5400000">
            <a:off x="3344068" y="1979311"/>
            <a:ext cx="1587" cy="1247775"/>
          </a:xfrm>
          <a:prstGeom prst="curvedConnector3">
            <a:avLst>
              <a:gd name="adj1" fmla="val -344037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4" name="AutoShape 23"/>
          <p:cNvCxnSpPr>
            <a:cxnSpLocks noChangeShapeType="1"/>
          </p:cNvCxnSpPr>
          <p:nvPr/>
        </p:nvCxnSpPr>
        <p:spPr bwMode="auto">
          <a:xfrm rot="5400000">
            <a:off x="3601244" y="2278556"/>
            <a:ext cx="1587" cy="646112"/>
          </a:xfrm>
          <a:prstGeom prst="curvedConnector3">
            <a:avLst>
              <a:gd name="adj1" fmla="val -1761020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6" name="AutoShape 22"/>
          <p:cNvCxnSpPr>
            <a:cxnSpLocks noChangeShapeType="1"/>
            <a:stCxn id="37" idx="0"/>
          </p:cNvCxnSpPr>
          <p:nvPr/>
        </p:nvCxnSpPr>
        <p:spPr bwMode="auto">
          <a:xfrm rot="16200000" flipH="1" flipV="1">
            <a:off x="1391841" y="2129725"/>
            <a:ext cx="1587" cy="950120"/>
          </a:xfrm>
          <a:prstGeom prst="curvedConnector4">
            <a:avLst>
              <a:gd name="adj1" fmla="val -25836673"/>
              <a:gd name="adj2" fmla="val 9750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7" name="AutoShape 23"/>
          <p:cNvCxnSpPr>
            <a:cxnSpLocks noChangeShapeType="1"/>
          </p:cNvCxnSpPr>
          <p:nvPr/>
        </p:nvCxnSpPr>
        <p:spPr bwMode="auto">
          <a:xfrm rot="5400000">
            <a:off x="2397124" y="2276968"/>
            <a:ext cx="1587" cy="646112"/>
          </a:xfrm>
          <a:prstGeom prst="curvedConnector3">
            <a:avLst>
              <a:gd name="adj1" fmla="val -1761020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2" name="AutoShape 22"/>
          <p:cNvCxnSpPr>
            <a:cxnSpLocks noChangeShapeType="1"/>
            <a:endCxn id="35" idx="0"/>
          </p:cNvCxnSpPr>
          <p:nvPr/>
        </p:nvCxnSpPr>
        <p:spPr bwMode="auto">
          <a:xfrm rot="10800000">
            <a:off x="479427" y="2603993"/>
            <a:ext cx="1490663" cy="1587"/>
          </a:xfrm>
          <a:prstGeom prst="curvedConnector4">
            <a:avLst>
              <a:gd name="adj1" fmla="val -1721"/>
              <a:gd name="adj2" fmla="val 4117958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Lack of Coordination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60" name="Group 59"/>
          <p:cNvGrpSpPr/>
          <p:nvPr/>
        </p:nvGrpSpPr>
        <p:grpSpPr>
          <a:xfrm>
            <a:off x="1237473" y="2604540"/>
            <a:ext cx="2328936" cy="912783"/>
            <a:chOff x="1237473" y="2604540"/>
            <a:chExt cx="2328936" cy="912783"/>
          </a:xfrm>
        </p:grpSpPr>
        <p:sp>
          <p:nvSpPr>
            <p:cNvPr id="6" name="TextBox 5"/>
            <p:cNvSpPr txBox="1"/>
            <p:nvPr/>
          </p:nvSpPr>
          <p:spPr>
            <a:xfrm>
              <a:off x="1237473" y="2605334"/>
              <a:ext cx="5917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now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145895" y="2605334"/>
              <a:ext cx="3868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or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849408" y="2605334"/>
              <a:ext cx="7170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never</a:t>
              </a:r>
              <a:endParaRPr lang="en-US" dirty="0"/>
            </a:p>
          </p:txBody>
        </p:sp>
        <p:cxnSp>
          <p:nvCxnSpPr>
            <p:cNvPr id="19" name="Elbow Connector 18"/>
            <p:cNvCxnSpPr/>
            <p:nvPr/>
          </p:nvCxnSpPr>
          <p:spPr>
            <a:xfrm rot="5400000" flipH="1" flipV="1">
              <a:off x="2848614" y="2171045"/>
              <a:ext cx="1588" cy="868579"/>
            </a:xfrm>
            <a:prstGeom prst="bent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lbow Connector 20"/>
            <p:cNvCxnSpPr/>
            <p:nvPr/>
          </p:nvCxnSpPr>
          <p:spPr>
            <a:xfrm rot="16200000" flipV="1">
              <a:off x="1828457" y="2202350"/>
              <a:ext cx="1588" cy="805967"/>
            </a:xfrm>
            <a:prstGeom prst="bent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1872672" y="3147991"/>
              <a:ext cx="9058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tx2"/>
                  </a:solidFill>
                </a:rPr>
                <a:t>Prague</a:t>
              </a:r>
              <a:endParaRPr lang="en-US" i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5462806" y="2606129"/>
            <a:ext cx="2328936" cy="912782"/>
            <a:chOff x="5462806" y="2606129"/>
            <a:chExt cx="2328936" cy="912782"/>
          </a:xfrm>
        </p:grpSpPr>
        <p:sp>
          <p:nvSpPr>
            <p:cNvPr id="23" name="TextBox 22"/>
            <p:cNvSpPr txBox="1"/>
            <p:nvPr/>
          </p:nvSpPr>
          <p:spPr>
            <a:xfrm>
              <a:off x="5462806" y="2606922"/>
              <a:ext cx="5917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now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371228" y="2606922"/>
              <a:ext cx="3868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or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074741" y="2606922"/>
              <a:ext cx="7170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never</a:t>
              </a:r>
              <a:endParaRPr lang="en-US" dirty="0"/>
            </a:p>
          </p:txBody>
        </p:sp>
        <p:cxnSp>
          <p:nvCxnSpPr>
            <p:cNvPr id="26" name="Elbow Connector 25"/>
            <p:cNvCxnSpPr/>
            <p:nvPr/>
          </p:nvCxnSpPr>
          <p:spPr>
            <a:xfrm rot="5400000" flipH="1" flipV="1">
              <a:off x="7073947" y="2172633"/>
              <a:ext cx="1588" cy="868579"/>
            </a:xfrm>
            <a:prstGeom prst="bent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/>
            <p:nvPr/>
          </p:nvCxnSpPr>
          <p:spPr>
            <a:xfrm rot="5400000" flipH="1" flipV="1">
              <a:off x="6097211" y="2207115"/>
              <a:ext cx="1588" cy="805967"/>
            </a:xfrm>
            <a:prstGeom prst="bent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6098005" y="3149579"/>
              <a:ext cx="9632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 smtClean="0">
                  <a:solidFill>
                    <a:schemeClr val="tx2"/>
                  </a:solidFill>
                </a:rPr>
                <a:t>Mel’čuk</a:t>
              </a:r>
              <a:endParaRPr lang="en-US" i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1237474" y="4926836"/>
            <a:ext cx="2328936" cy="912782"/>
            <a:chOff x="1237474" y="4926836"/>
            <a:chExt cx="2328936" cy="912782"/>
          </a:xfrm>
        </p:grpSpPr>
        <p:sp>
          <p:nvSpPr>
            <p:cNvPr id="29" name="TextBox 28"/>
            <p:cNvSpPr txBox="1"/>
            <p:nvPr/>
          </p:nvSpPr>
          <p:spPr>
            <a:xfrm>
              <a:off x="1237474" y="4927629"/>
              <a:ext cx="5917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now</a:t>
              </a:r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145896" y="4927629"/>
              <a:ext cx="3868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or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849409" y="4927629"/>
              <a:ext cx="7170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never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872673" y="5470286"/>
              <a:ext cx="8230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 smtClean="0">
                  <a:solidFill>
                    <a:schemeClr val="tx2"/>
                  </a:solidFill>
                </a:rPr>
                <a:t>CoNLL</a:t>
              </a:r>
              <a:endParaRPr lang="en-US" i="1" dirty="0">
                <a:solidFill>
                  <a:schemeClr val="tx2"/>
                </a:solidFill>
              </a:endParaRPr>
            </a:p>
          </p:txBody>
        </p:sp>
        <p:cxnSp>
          <p:nvCxnSpPr>
            <p:cNvPr id="41" name="Elbow Connector 40"/>
            <p:cNvCxnSpPr>
              <a:stCxn id="29" idx="0"/>
              <a:endCxn id="30" idx="0"/>
            </p:cNvCxnSpPr>
            <p:nvPr/>
          </p:nvCxnSpPr>
          <p:spPr>
            <a:xfrm rot="5400000" flipH="1" flipV="1">
              <a:off x="1936347" y="4524646"/>
              <a:ext cx="1588" cy="805967"/>
            </a:xfrm>
            <a:prstGeom prst="bent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Elbow Connector 42"/>
            <p:cNvCxnSpPr/>
            <p:nvPr/>
          </p:nvCxnSpPr>
          <p:spPr>
            <a:xfrm rot="5400000" flipH="1" flipV="1">
              <a:off x="2262746" y="4091945"/>
              <a:ext cx="1588" cy="1674546"/>
            </a:xfrm>
            <a:prstGeom prst="bentConnector3">
              <a:avLst>
                <a:gd name="adj1" fmla="val 28751071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>
            <a:off x="5462806" y="4930011"/>
            <a:ext cx="2328936" cy="912783"/>
            <a:chOff x="5462806" y="4930011"/>
            <a:chExt cx="2328936" cy="912783"/>
          </a:xfrm>
        </p:grpSpPr>
        <p:sp>
          <p:nvSpPr>
            <p:cNvPr id="45" name="TextBox 44"/>
            <p:cNvSpPr txBox="1"/>
            <p:nvPr/>
          </p:nvSpPr>
          <p:spPr>
            <a:xfrm>
              <a:off x="5462806" y="4930805"/>
              <a:ext cx="5917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now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371228" y="4930805"/>
              <a:ext cx="3868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or</a:t>
              </a:r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074741" y="4930805"/>
              <a:ext cx="7170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never</a:t>
              </a:r>
              <a:endParaRPr lang="en-US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153710" y="5473462"/>
              <a:ext cx="7636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tx2"/>
                  </a:solidFill>
                </a:rPr>
                <a:t>MALT</a:t>
              </a:r>
              <a:endParaRPr lang="en-US" i="1" dirty="0">
                <a:solidFill>
                  <a:schemeClr val="tx2"/>
                </a:solidFill>
              </a:endParaRPr>
            </a:p>
          </p:txBody>
        </p:sp>
        <p:cxnSp>
          <p:nvCxnSpPr>
            <p:cNvPr id="49" name="Elbow Connector 48"/>
            <p:cNvCxnSpPr>
              <a:stCxn id="47" idx="0"/>
              <a:endCxn id="46" idx="0"/>
            </p:cNvCxnSpPr>
            <p:nvPr/>
          </p:nvCxnSpPr>
          <p:spPr>
            <a:xfrm rot="16200000" flipV="1">
              <a:off x="6998953" y="4496515"/>
              <a:ext cx="1588" cy="868579"/>
            </a:xfrm>
            <a:prstGeom prst="bent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Elbow Connector 52"/>
            <p:cNvCxnSpPr>
              <a:endCxn id="45" idx="0"/>
            </p:cNvCxnSpPr>
            <p:nvPr/>
          </p:nvCxnSpPr>
          <p:spPr>
            <a:xfrm rot="10800000">
              <a:off x="5758697" y="4930805"/>
              <a:ext cx="1836675" cy="794"/>
            </a:xfrm>
            <a:prstGeom prst="bentConnector4">
              <a:avLst>
                <a:gd name="adj1" fmla="val -17"/>
                <a:gd name="adj2" fmla="val 56234887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Prepositions and Auxiliaries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563599" y="2606129"/>
            <a:ext cx="2154008" cy="370126"/>
            <a:chOff x="1237473" y="2604540"/>
            <a:chExt cx="2154008" cy="370126"/>
          </a:xfrm>
        </p:grpSpPr>
        <p:sp>
          <p:nvSpPr>
            <p:cNvPr id="4" name="TextBox 3"/>
            <p:cNvSpPr txBox="1"/>
            <p:nvPr/>
          </p:nvSpPr>
          <p:spPr>
            <a:xfrm>
              <a:off x="1237473" y="2605334"/>
              <a:ext cx="3589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</a:t>
              </a:r>
              <a:endParaRPr lang="en-US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973841" y="2605334"/>
              <a:ext cx="4981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the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849408" y="2605334"/>
              <a:ext cx="5420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end</a:t>
              </a:r>
              <a:endParaRPr lang="en-US" dirty="0"/>
            </a:p>
          </p:txBody>
        </p:sp>
        <p:cxnSp>
          <p:nvCxnSpPr>
            <p:cNvPr id="8" name="Elbow Connector 7"/>
            <p:cNvCxnSpPr/>
            <p:nvPr/>
          </p:nvCxnSpPr>
          <p:spPr>
            <a:xfrm rot="16200000" flipV="1">
              <a:off x="2622382" y="2156561"/>
              <a:ext cx="1588" cy="897546"/>
            </a:xfrm>
            <a:prstGeom prst="bent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hape 25"/>
            <p:cNvCxnSpPr>
              <a:stCxn id="4" idx="0"/>
            </p:cNvCxnSpPr>
            <p:nvPr/>
          </p:nvCxnSpPr>
          <p:spPr>
            <a:xfrm rot="5400000" flipH="1" flipV="1">
              <a:off x="2325864" y="1696402"/>
              <a:ext cx="1588" cy="1817865"/>
            </a:xfrm>
            <a:prstGeom prst="bentConnector4">
              <a:avLst>
                <a:gd name="adj1" fmla="val 30038476"/>
                <a:gd name="adj2" fmla="val 99125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56"/>
          <p:cNvGrpSpPr/>
          <p:nvPr/>
        </p:nvGrpSpPr>
        <p:grpSpPr>
          <a:xfrm>
            <a:off x="3435694" y="2607718"/>
            <a:ext cx="2154008" cy="370126"/>
            <a:chOff x="5878195" y="2603745"/>
            <a:chExt cx="2154008" cy="370126"/>
          </a:xfrm>
        </p:grpSpPr>
        <p:sp>
          <p:nvSpPr>
            <p:cNvPr id="31" name="TextBox 30"/>
            <p:cNvSpPr txBox="1"/>
            <p:nvPr/>
          </p:nvSpPr>
          <p:spPr>
            <a:xfrm>
              <a:off x="5878195" y="2604539"/>
              <a:ext cx="3589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614563" y="2604539"/>
              <a:ext cx="4981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the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490130" y="2604539"/>
              <a:ext cx="5420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end</a:t>
              </a:r>
              <a:endParaRPr lang="en-US" dirty="0"/>
            </a:p>
          </p:txBody>
        </p:sp>
        <p:cxnSp>
          <p:nvCxnSpPr>
            <p:cNvPr id="34" name="Elbow Connector 33"/>
            <p:cNvCxnSpPr/>
            <p:nvPr/>
          </p:nvCxnSpPr>
          <p:spPr>
            <a:xfrm rot="16200000" flipV="1">
              <a:off x="7263104" y="2155766"/>
              <a:ext cx="1588" cy="897546"/>
            </a:xfrm>
            <a:prstGeom prst="bent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Elbow Connector 36"/>
            <p:cNvCxnSpPr>
              <a:stCxn id="33" idx="0"/>
              <a:endCxn id="31" idx="0"/>
            </p:cNvCxnSpPr>
            <p:nvPr/>
          </p:nvCxnSpPr>
          <p:spPr>
            <a:xfrm rot="16200000" flipV="1">
              <a:off x="6909411" y="1752782"/>
              <a:ext cx="1588" cy="1703513"/>
            </a:xfrm>
            <a:prstGeom prst="bentConnector3">
              <a:avLst>
                <a:gd name="adj1" fmla="val 31485453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6280532" y="2606128"/>
            <a:ext cx="2154008" cy="370126"/>
            <a:chOff x="1281686" y="5220487"/>
            <a:chExt cx="2154008" cy="370126"/>
          </a:xfrm>
        </p:grpSpPr>
        <p:sp>
          <p:nvSpPr>
            <p:cNvPr id="39" name="TextBox 38"/>
            <p:cNvSpPr txBox="1"/>
            <p:nvPr/>
          </p:nvSpPr>
          <p:spPr>
            <a:xfrm>
              <a:off x="1281686" y="5221281"/>
              <a:ext cx="3589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018054" y="5221281"/>
              <a:ext cx="4981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the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893621" y="5221281"/>
              <a:ext cx="5420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end</a:t>
              </a:r>
              <a:endParaRPr lang="en-US" dirty="0"/>
            </a:p>
          </p:txBody>
        </p:sp>
        <p:cxnSp>
          <p:nvCxnSpPr>
            <p:cNvPr id="43" name="Elbow Connector 42"/>
            <p:cNvCxnSpPr/>
            <p:nvPr/>
          </p:nvCxnSpPr>
          <p:spPr>
            <a:xfrm rot="5400000" flipH="1" flipV="1">
              <a:off x="2247772" y="4369524"/>
              <a:ext cx="1588" cy="1703513"/>
            </a:xfrm>
            <a:prstGeom prst="bentConnector3">
              <a:avLst>
                <a:gd name="adj1" fmla="val 31485453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hape 45"/>
            <p:cNvCxnSpPr>
              <a:stCxn id="39" idx="0"/>
              <a:endCxn id="40" idx="0"/>
            </p:cNvCxnSpPr>
            <p:nvPr/>
          </p:nvCxnSpPr>
          <p:spPr>
            <a:xfrm rot="5400000" flipH="1" flipV="1">
              <a:off x="1864128" y="4818298"/>
              <a:ext cx="1588" cy="805967"/>
            </a:xfrm>
            <a:prstGeom prst="bent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1096767" y="5189835"/>
            <a:ext cx="2540720" cy="382032"/>
            <a:chOff x="1096767" y="5189835"/>
            <a:chExt cx="2540720" cy="382032"/>
          </a:xfrm>
        </p:grpSpPr>
        <p:sp>
          <p:nvSpPr>
            <p:cNvPr id="60" name="TextBox 59"/>
            <p:cNvSpPr txBox="1"/>
            <p:nvPr/>
          </p:nvSpPr>
          <p:spPr>
            <a:xfrm>
              <a:off x="1096767" y="5202535"/>
              <a:ext cx="2428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</a:t>
              </a:r>
              <a:endParaRPr lang="en-US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709378" y="5202535"/>
              <a:ext cx="6295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have</a:t>
              </a:r>
              <a:endParaRPr lang="en-US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708702" y="5202535"/>
              <a:ext cx="9287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decided</a:t>
              </a:r>
              <a:endParaRPr lang="en-US" dirty="0"/>
            </a:p>
          </p:txBody>
        </p:sp>
        <p:cxnSp>
          <p:nvCxnSpPr>
            <p:cNvPr id="67" name="Elbow Connector 66"/>
            <p:cNvCxnSpPr>
              <a:stCxn id="61" idx="0"/>
              <a:endCxn id="60" idx="0"/>
            </p:cNvCxnSpPr>
            <p:nvPr/>
          </p:nvCxnSpPr>
          <p:spPr>
            <a:xfrm rot="16200000" flipV="1">
              <a:off x="1621164" y="4799551"/>
              <a:ext cx="1588" cy="805967"/>
            </a:xfrm>
            <a:prstGeom prst="bent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hape 68"/>
            <p:cNvCxnSpPr/>
            <p:nvPr/>
          </p:nvCxnSpPr>
          <p:spPr>
            <a:xfrm flipV="1">
              <a:off x="2175534" y="5189835"/>
              <a:ext cx="997561" cy="794"/>
            </a:xfrm>
            <a:prstGeom prst="bentConnector4">
              <a:avLst>
                <a:gd name="adj1" fmla="val -1284"/>
                <a:gd name="adj2" fmla="val 28890932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/>
          <p:cNvGrpSpPr/>
          <p:nvPr/>
        </p:nvGrpSpPr>
        <p:grpSpPr>
          <a:xfrm>
            <a:off x="5296865" y="5201741"/>
            <a:ext cx="2540720" cy="370126"/>
            <a:chOff x="5296865" y="5201741"/>
            <a:chExt cx="2540720" cy="370126"/>
          </a:xfrm>
        </p:grpSpPr>
        <p:sp>
          <p:nvSpPr>
            <p:cNvPr id="63" name="TextBox 62"/>
            <p:cNvSpPr txBox="1"/>
            <p:nvPr/>
          </p:nvSpPr>
          <p:spPr>
            <a:xfrm>
              <a:off x="5296865" y="5202535"/>
              <a:ext cx="2428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</a:t>
              </a:r>
              <a:endParaRPr lang="en-US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909476" y="5202535"/>
              <a:ext cx="6295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have</a:t>
              </a:r>
              <a:endParaRPr lang="en-US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908800" y="5202535"/>
              <a:ext cx="9287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decided</a:t>
              </a:r>
              <a:endParaRPr lang="en-US" dirty="0"/>
            </a:p>
          </p:txBody>
        </p:sp>
        <p:cxnSp>
          <p:nvCxnSpPr>
            <p:cNvPr id="72" name="Elbow Connector 71"/>
            <p:cNvCxnSpPr/>
            <p:nvPr/>
          </p:nvCxnSpPr>
          <p:spPr>
            <a:xfrm rot="16200000" flipV="1">
              <a:off x="6908006" y="4628061"/>
              <a:ext cx="1588" cy="1148948"/>
            </a:xfrm>
            <a:prstGeom prst="bent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Elbow Connector 73"/>
            <p:cNvCxnSpPr>
              <a:stCxn id="64" idx="0"/>
              <a:endCxn id="63" idx="0"/>
            </p:cNvCxnSpPr>
            <p:nvPr/>
          </p:nvCxnSpPr>
          <p:spPr>
            <a:xfrm rot="16200000" flipV="1">
              <a:off x="5821262" y="4799551"/>
              <a:ext cx="1588" cy="805967"/>
            </a:xfrm>
            <a:prstGeom prst="bent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Adaptation Recipe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Acquire (a few) trees in target domain</a:t>
            </a:r>
          </a:p>
          <a:p>
            <a:r>
              <a:rPr lang="en-US" dirty="0" smtClean="0"/>
              <a:t>Run source-domain parser on training set</a:t>
            </a:r>
          </a:p>
          <a:p>
            <a:r>
              <a:rPr lang="en-US" dirty="0" smtClean="0"/>
              <a:t>Train parser with features for:</a:t>
            </a:r>
          </a:p>
          <a:p>
            <a:pPr lvl="1"/>
            <a:r>
              <a:rPr lang="en-US" dirty="0" smtClean="0"/>
              <a:t>Target tree alone</a:t>
            </a:r>
          </a:p>
          <a:p>
            <a:pPr lvl="1"/>
            <a:r>
              <a:rPr lang="en-US" dirty="0" smtClean="0"/>
              <a:t>Source and target trees together</a:t>
            </a:r>
          </a:p>
          <a:p>
            <a:r>
              <a:rPr lang="en-US" dirty="0" smtClean="0"/>
              <a:t>Parse test set with:</a:t>
            </a:r>
          </a:p>
          <a:p>
            <a:pPr lvl="1"/>
            <a:r>
              <a:rPr lang="en-US" dirty="0" smtClean="0"/>
              <a:t>Source-domain parser</a:t>
            </a:r>
          </a:p>
          <a:p>
            <a:pPr lvl="1"/>
            <a:r>
              <a:rPr lang="en-US" dirty="0" smtClean="0"/>
              <a:t>Target-domain parser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Why not just modify source treebank?</a:t>
            </a:r>
          </a:p>
          <a:p>
            <a:r>
              <a:rPr lang="en-US" dirty="0" smtClean="0"/>
              <a:t>Source parser could be a black box</a:t>
            </a:r>
          </a:p>
          <a:p>
            <a:pPr lvl="1"/>
            <a:r>
              <a:rPr lang="en-US" dirty="0" smtClean="0"/>
              <a:t>Or rule based</a:t>
            </a:r>
          </a:p>
          <a:p>
            <a:r>
              <a:rPr lang="en-US" dirty="0" smtClean="0"/>
              <a:t>Vastly shorter training times with a small target treebank</a:t>
            </a:r>
          </a:p>
          <a:p>
            <a:pPr lvl="1"/>
            <a:r>
              <a:rPr lang="en-US" dirty="0" smtClean="0"/>
              <a:t>Linguists can quickly explore </a:t>
            </a:r>
            <a:r>
              <a:rPr lang="en-US" dirty="0" smtClean="0"/>
              <a:t>alternatives</a:t>
            </a:r>
          </a:p>
          <a:p>
            <a:pPr lvl="1"/>
            <a:r>
              <a:rPr lang="en-US" dirty="0" smtClean="0"/>
              <a:t>Don’t need dozens of rules</a:t>
            </a:r>
            <a:endParaRPr lang="en-US" dirty="0" smtClean="0"/>
          </a:p>
          <a:p>
            <a:r>
              <a:rPr lang="en-US" dirty="0" smtClean="0"/>
              <a:t>Other benefits of stacking</a:t>
            </a:r>
          </a:p>
          <a:p>
            <a:r>
              <a:rPr lang="en-US" dirty="0" smtClean="0"/>
              <a:t>And sometimes, divergence is very large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Structure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We’re Modeling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782638" y="4213225"/>
          <a:ext cx="7600950" cy="2508250"/>
        </p:xfrm>
        <a:graphic>
          <a:graphicData uri="http://schemas.openxmlformats.org/presentationml/2006/ole">
            <p:oleObj spid="_x0000_s62466" name="Equation" r:id="rId3" imgW="2311400" imgH="762000" progId="Equation.3">
              <p:embed/>
            </p:oleObj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 flipH="1" flipV="1">
            <a:off x="1231971" y="2317806"/>
            <a:ext cx="184666" cy="4535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V="1">
            <a:off x="2925769" y="2478779"/>
            <a:ext cx="184666" cy="1316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/>
          <p:nvPr/>
        </p:nvCxnSpPr>
        <p:spPr>
          <a:xfrm rot="5400000" flipH="1" flipV="1">
            <a:off x="2251690" y="1382350"/>
            <a:ext cx="1588" cy="1401176"/>
          </a:xfrm>
          <a:prstGeom prst="bentConnector3">
            <a:avLst>
              <a:gd name="adj1" fmla="val 14395466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918048" y="2082938"/>
            <a:ext cx="2719818" cy="924124"/>
            <a:chOff x="457200" y="4532512"/>
            <a:chExt cx="2719818" cy="924124"/>
          </a:xfrm>
        </p:grpSpPr>
        <p:sp>
          <p:nvSpPr>
            <p:cNvPr id="14" name="TextBox 13"/>
            <p:cNvSpPr txBox="1"/>
            <p:nvPr/>
          </p:nvSpPr>
          <p:spPr>
            <a:xfrm>
              <a:off x="457200" y="5086510"/>
              <a:ext cx="3589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365622" y="5086510"/>
              <a:ext cx="4981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the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069135" y="5086510"/>
              <a:ext cx="1107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beginning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79236" y="4532512"/>
              <a:ext cx="4220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im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069135" y="4532512"/>
              <a:ext cx="8445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Anfang</a:t>
              </a:r>
              <a:endParaRPr lang="en-US" dirty="0"/>
            </a:p>
          </p:txBody>
        </p:sp>
        <p:cxnSp>
          <p:nvCxnSpPr>
            <p:cNvPr id="19" name="Elbow Connector 18"/>
            <p:cNvCxnSpPr>
              <a:stCxn id="14" idx="2"/>
              <a:endCxn id="16" idx="2"/>
            </p:cNvCxnSpPr>
            <p:nvPr/>
          </p:nvCxnSpPr>
          <p:spPr>
            <a:xfrm rot="16200000" flipH="1">
              <a:off x="1629868" y="4462633"/>
              <a:ext cx="1588" cy="1986418"/>
            </a:xfrm>
            <a:prstGeom prst="bentConnector3">
              <a:avLst>
                <a:gd name="adj1" fmla="val 31933123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hape 19"/>
            <p:cNvCxnSpPr>
              <a:endCxn id="15" idx="2"/>
            </p:cNvCxnSpPr>
            <p:nvPr/>
          </p:nvCxnSpPr>
          <p:spPr>
            <a:xfrm rot="10800000" flipV="1">
              <a:off x="1614680" y="5455046"/>
              <a:ext cx="876750" cy="795"/>
            </a:xfrm>
            <a:prstGeom prst="bentConnector4">
              <a:avLst>
                <a:gd name="adj1" fmla="val 1488"/>
                <a:gd name="adj2" fmla="val 28854717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174804" y="1620479"/>
            <a:ext cx="3912737" cy="1848248"/>
            <a:chOff x="174804" y="1620479"/>
            <a:chExt cx="3912737" cy="1848248"/>
          </a:xfrm>
        </p:grpSpPr>
        <p:sp>
          <p:nvSpPr>
            <p:cNvPr id="23" name="TextBox 22"/>
            <p:cNvSpPr txBox="1"/>
            <p:nvPr/>
          </p:nvSpPr>
          <p:spPr>
            <a:xfrm>
              <a:off x="3637866" y="3007062"/>
              <a:ext cx="44967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err="1" smtClean="0"/>
                <a:t>t</a:t>
              </a:r>
              <a:r>
                <a:rPr lang="en-US" sz="2400" i="1" dirty="0" smtClean="0"/>
                <a:t>’</a:t>
              </a:r>
              <a:endParaRPr lang="en-US" sz="2400" i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74804" y="2545397"/>
              <a:ext cx="5647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err="1" smtClean="0"/>
                <a:t>w</a:t>
              </a:r>
              <a:r>
                <a:rPr lang="en-US" sz="2400" i="1" dirty="0" smtClean="0"/>
                <a:t>’</a:t>
              </a:r>
              <a:endParaRPr lang="en-US" sz="2400" i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08411" y="1990604"/>
              <a:ext cx="4791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err="1" smtClean="0"/>
                <a:t>w</a:t>
              </a:r>
              <a:endParaRPr lang="en-US" sz="2400" i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008395" y="1620479"/>
              <a:ext cx="36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err="1" smtClean="0"/>
                <a:t>t</a:t>
              </a:r>
              <a:endParaRPr lang="en-US" sz="2400" i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99713" y="2175272"/>
              <a:ext cx="4173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/>
                <a:t>a</a:t>
              </a:r>
              <a:endParaRPr lang="en-US" sz="2400" i="1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5098393" y="1620479"/>
            <a:ext cx="3588407" cy="1386583"/>
            <a:chOff x="5098393" y="1620479"/>
            <a:chExt cx="3588407" cy="1386583"/>
          </a:xfrm>
        </p:grpSpPr>
        <p:graphicFrame>
          <p:nvGraphicFramePr>
            <p:cNvPr id="33" name="Object 32"/>
            <p:cNvGraphicFramePr>
              <a:graphicFrameLocks noChangeAspect="1"/>
            </p:cNvGraphicFramePr>
            <p:nvPr/>
          </p:nvGraphicFramePr>
          <p:xfrm>
            <a:off x="6756862" y="2083732"/>
            <a:ext cx="1929938" cy="370125"/>
          </p:xfrm>
          <a:graphic>
            <a:graphicData uri="http://schemas.openxmlformats.org/presentationml/2006/ole">
              <p:oleObj spid="_x0000_s62473" name="Equation" r:id="rId4" imgW="927100" imgH="177800" progId="Equation.3">
                <p:embed/>
              </p:oleObj>
            </a:graphicData>
          </a:graphic>
        </p:graphicFrame>
        <p:graphicFrame>
          <p:nvGraphicFramePr>
            <p:cNvPr id="34" name="Object 33"/>
            <p:cNvGraphicFramePr>
              <a:graphicFrameLocks noChangeAspect="1"/>
            </p:cNvGraphicFramePr>
            <p:nvPr/>
          </p:nvGraphicFramePr>
          <p:xfrm>
            <a:off x="6756400" y="2636838"/>
            <a:ext cx="1928813" cy="369887"/>
          </p:xfrm>
          <a:graphic>
            <a:graphicData uri="http://schemas.openxmlformats.org/presentationml/2006/ole">
              <p:oleObj spid="_x0000_s62474" name="Equation" r:id="rId5" imgW="927100" imgH="177800" progId="Equation.3">
                <p:embed/>
              </p:oleObj>
            </a:graphicData>
          </a:graphic>
        </p:graphicFrame>
        <p:sp>
          <p:nvSpPr>
            <p:cNvPr id="35" name="TextBox 34"/>
            <p:cNvSpPr txBox="1"/>
            <p:nvPr/>
          </p:nvSpPr>
          <p:spPr>
            <a:xfrm>
              <a:off x="6805655" y="1620479"/>
              <a:ext cx="12127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accent1"/>
                  </a:solidFill>
                </a:rPr>
                <a:t>This paper</a:t>
              </a:r>
              <a:endParaRPr lang="en-US" i="1" dirty="0">
                <a:solidFill>
                  <a:schemeClr val="accent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098393" y="2084525"/>
              <a:ext cx="1265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accent1"/>
                  </a:solidFill>
                </a:rPr>
                <a:t>Generative</a:t>
              </a:r>
              <a:endParaRPr lang="en-US" i="1" dirty="0">
                <a:solidFill>
                  <a:schemeClr val="accent1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98393" y="2637730"/>
              <a:ext cx="13079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accent1"/>
                  </a:solidFill>
                </a:rPr>
                <a:t>Conditional</a:t>
              </a:r>
              <a:endParaRPr lang="en-US" i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756862" y="3099395"/>
            <a:ext cx="1929938" cy="739457"/>
            <a:chOff x="6756862" y="3099395"/>
            <a:chExt cx="1929938" cy="739457"/>
          </a:xfrm>
        </p:grpSpPr>
        <p:graphicFrame>
          <p:nvGraphicFramePr>
            <p:cNvPr id="39" name="Object 38"/>
            <p:cNvGraphicFramePr>
              <a:graphicFrameLocks noChangeAspect="1"/>
            </p:cNvGraphicFramePr>
            <p:nvPr/>
          </p:nvGraphicFramePr>
          <p:xfrm>
            <a:off x="6756862" y="3468727"/>
            <a:ext cx="1929938" cy="370125"/>
          </p:xfrm>
          <a:graphic>
            <a:graphicData uri="http://schemas.openxmlformats.org/presentationml/2006/ole">
              <p:oleObj spid="_x0000_s62475" name="Equation" r:id="rId6" imgW="927100" imgH="177800" progId="Equation.3">
                <p:embed/>
              </p:oleObj>
            </a:graphicData>
          </a:graphic>
        </p:graphicFrame>
        <p:sp>
          <p:nvSpPr>
            <p:cNvPr id="40" name="TextBox 39"/>
            <p:cNvSpPr txBox="1"/>
            <p:nvPr/>
          </p:nvSpPr>
          <p:spPr>
            <a:xfrm>
              <a:off x="6825524" y="3099395"/>
              <a:ext cx="15580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accent1"/>
                  </a:solidFill>
                </a:rPr>
                <a:t>Ongoing work</a:t>
              </a:r>
              <a:endParaRPr lang="en-US" i="1" dirty="0">
                <a:solidFill>
                  <a:schemeClr val="accent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Stacking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4692" y="1936692"/>
            <a:ext cx="3879907" cy="3879907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630881" y="4244524"/>
            <a:ext cx="3993358" cy="1313522"/>
            <a:chOff x="630881" y="4244524"/>
            <a:chExt cx="3993358" cy="1313522"/>
          </a:xfrm>
        </p:grpSpPr>
        <p:sp>
          <p:nvSpPr>
            <p:cNvPr id="6" name="Oval 5"/>
            <p:cNvSpPr/>
            <p:nvPr/>
          </p:nvSpPr>
          <p:spPr>
            <a:xfrm>
              <a:off x="3169666" y="4244524"/>
              <a:ext cx="1454573" cy="131352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Model 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630881" y="4244524"/>
              <a:ext cx="1454573" cy="131352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Input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0" name="Straight Arrow Connector 9"/>
            <p:cNvCxnSpPr>
              <a:stCxn id="8" idx="6"/>
              <a:endCxn id="6" idx="2"/>
            </p:cNvCxnSpPr>
            <p:nvPr/>
          </p:nvCxnSpPr>
          <p:spPr>
            <a:xfrm>
              <a:off x="2085454" y="4901285"/>
              <a:ext cx="1084212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29120" y="1936692"/>
            <a:ext cx="4395119" cy="2500193"/>
            <a:chOff x="229120" y="1936692"/>
            <a:chExt cx="4395119" cy="2500193"/>
          </a:xfrm>
        </p:grpSpPr>
        <p:grpSp>
          <p:nvGrpSpPr>
            <p:cNvPr id="22" name="Group 21"/>
            <p:cNvGrpSpPr/>
            <p:nvPr/>
          </p:nvGrpSpPr>
          <p:grpSpPr>
            <a:xfrm>
              <a:off x="1872437" y="2323090"/>
              <a:ext cx="2751802" cy="2113795"/>
              <a:chOff x="1872437" y="2323090"/>
              <a:chExt cx="2751802" cy="2113795"/>
            </a:xfrm>
          </p:grpSpPr>
          <p:sp>
            <p:nvSpPr>
              <p:cNvPr id="7" name="Oval 6"/>
              <p:cNvSpPr/>
              <p:nvPr/>
            </p:nvSpPr>
            <p:spPr>
              <a:xfrm>
                <a:off x="3169666" y="2323090"/>
                <a:ext cx="1454573" cy="1313522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Model 2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2" name="Straight Arrow Connector 11"/>
              <p:cNvCxnSpPr>
                <a:stCxn id="8" idx="7"/>
                <a:endCxn id="7" idx="3"/>
              </p:cNvCxnSpPr>
              <p:nvPr/>
            </p:nvCxnSpPr>
            <p:spPr>
              <a:xfrm rot="5400000" flipH="1" flipV="1">
                <a:off x="2131243" y="3185445"/>
                <a:ext cx="992634" cy="151024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>
                <a:stCxn id="6" idx="0"/>
                <a:endCxn id="7" idx="4"/>
              </p:cNvCxnSpPr>
              <p:nvPr/>
            </p:nvCxnSpPr>
            <p:spPr>
              <a:xfrm rot="5400000" flipH="1" flipV="1">
                <a:off x="3592997" y="3940568"/>
                <a:ext cx="607912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TextBox 16"/>
            <p:cNvSpPr txBox="1"/>
            <p:nvPr/>
          </p:nvSpPr>
          <p:spPr>
            <a:xfrm>
              <a:off x="229120" y="1936692"/>
              <a:ext cx="294054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Model 2 has features for when to trust Model 1</a:t>
              </a:r>
              <a:endParaRPr lang="en-US" sz="20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724139" y="1232972"/>
            <a:ext cx="344039" cy="1090118"/>
            <a:chOff x="3724139" y="1232972"/>
            <a:chExt cx="344039" cy="1090118"/>
          </a:xfrm>
        </p:grpSpPr>
        <p:cxnSp>
          <p:nvCxnSpPr>
            <p:cNvPr id="19" name="Straight Arrow Connector 18"/>
            <p:cNvCxnSpPr>
              <a:stCxn id="7" idx="0"/>
            </p:cNvCxnSpPr>
            <p:nvPr/>
          </p:nvCxnSpPr>
          <p:spPr>
            <a:xfrm rot="16200000" flipV="1">
              <a:off x="3543750" y="1969887"/>
              <a:ext cx="705612" cy="79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3724139" y="1232972"/>
              <a:ext cx="3440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</p:grp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Quasi-Synchronous 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Generative or conditional monolingual model of target language or tree</a:t>
            </a:r>
          </a:p>
          <a:p>
            <a:r>
              <a:rPr lang="en-US" dirty="0" smtClean="0"/>
              <a:t>Condition target trees on source structure</a:t>
            </a:r>
          </a:p>
          <a:p>
            <a:r>
              <a:rPr lang="en-US" dirty="0" smtClean="0"/>
              <a:t>Applications to</a:t>
            </a:r>
          </a:p>
          <a:p>
            <a:pPr lvl="1"/>
            <a:r>
              <a:rPr lang="en-US" dirty="0" smtClean="0"/>
              <a:t>Alignment (D. Smith &amp; Eisner ‘06)</a:t>
            </a:r>
          </a:p>
          <a:p>
            <a:pPr lvl="1"/>
            <a:r>
              <a:rPr lang="en-US" dirty="0" smtClean="0"/>
              <a:t>Question Answering (Wang, N. Smith, </a:t>
            </a:r>
            <a:r>
              <a:rPr lang="en-US" dirty="0" err="1" smtClean="0"/>
              <a:t>Mitamura</a:t>
            </a:r>
            <a:r>
              <a:rPr lang="en-US" dirty="0" smtClean="0"/>
              <a:t> ‘07)</a:t>
            </a:r>
          </a:p>
          <a:p>
            <a:pPr lvl="1"/>
            <a:r>
              <a:rPr lang="en-US" dirty="0" smtClean="0"/>
              <a:t>Paraphrase (Das &amp; N. Smith ‘09)</a:t>
            </a:r>
          </a:p>
          <a:p>
            <a:pPr lvl="1"/>
            <a:r>
              <a:rPr lang="en-US" dirty="0" smtClean="0"/>
              <a:t>Translation (</a:t>
            </a:r>
            <a:r>
              <a:rPr lang="en-US" dirty="0" err="1" smtClean="0"/>
              <a:t>Gimpel</a:t>
            </a:r>
            <a:r>
              <a:rPr lang="en-US" dirty="0" smtClean="0"/>
              <a:t> &amp; N. Smith ‘09)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3" name="Oval 9"/>
          <p:cNvSpPr>
            <a:spLocks noChangeArrowheads="1"/>
          </p:cNvSpPr>
          <p:nvPr/>
        </p:nvSpPr>
        <p:spPr bwMode="auto">
          <a:xfrm>
            <a:off x="381000" y="2514600"/>
            <a:ext cx="9144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Dependency Relations</a:t>
            </a:r>
          </a:p>
        </p:txBody>
      </p:sp>
      <p:pic>
        <p:nvPicPr>
          <p:cNvPr id="47109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04800" y="1981200"/>
            <a:ext cx="8458200" cy="1935163"/>
          </a:xfrm>
          <a:noFill/>
          <a:ln/>
        </p:spPr>
      </p:pic>
      <p:pic>
        <p:nvPicPr>
          <p:cNvPr id="47111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495300" y="4343400"/>
            <a:ext cx="8077200" cy="1876425"/>
          </a:xfrm>
          <a:noFill/>
          <a:ln/>
        </p:spPr>
      </p:pic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6553200" y="6248400"/>
            <a:ext cx="2362200" cy="3667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+ “none of the above”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Talk in a Nutshell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704624" y="2390054"/>
            <a:ext cx="1674546" cy="3176"/>
            <a:chOff x="1170221" y="2019135"/>
            <a:chExt cx="1674546" cy="3176"/>
          </a:xfrm>
        </p:grpSpPr>
        <p:cxnSp>
          <p:nvCxnSpPr>
            <p:cNvPr id="11" name="Elbow Connector 10"/>
            <p:cNvCxnSpPr>
              <a:stCxn id="7" idx="0"/>
              <a:endCxn id="8" idx="0"/>
            </p:cNvCxnSpPr>
            <p:nvPr/>
          </p:nvCxnSpPr>
          <p:spPr>
            <a:xfrm rot="5400000" flipH="1" flipV="1">
              <a:off x="1680301" y="1616945"/>
              <a:ext cx="1588" cy="805967"/>
            </a:xfrm>
            <a:prstGeom prst="bent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lbow Connector 11"/>
            <p:cNvCxnSpPr/>
            <p:nvPr/>
          </p:nvCxnSpPr>
          <p:spPr>
            <a:xfrm rot="5400000" flipH="1" flipV="1">
              <a:off x="2006700" y="1184244"/>
              <a:ext cx="1588" cy="1674546"/>
            </a:xfrm>
            <a:prstGeom prst="bentConnector3">
              <a:avLst>
                <a:gd name="adj1" fmla="val 28751071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636658" y="4531718"/>
            <a:ext cx="1986419" cy="554793"/>
            <a:chOff x="636658" y="4531718"/>
            <a:chExt cx="1986419" cy="554793"/>
          </a:xfrm>
        </p:grpSpPr>
        <p:cxnSp>
          <p:nvCxnSpPr>
            <p:cNvPr id="41" name="Straight Connector 40"/>
            <p:cNvCxnSpPr>
              <a:stCxn id="34" idx="0"/>
              <a:endCxn id="37" idx="2"/>
            </p:cNvCxnSpPr>
            <p:nvPr/>
          </p:nvCxnSpPr>
          <p:spPr>
            <a:xfrm rot="5400000" flipH="1" flipV="1">
              <a:off x="771123" y="4767380"/>
              <a:ext cx="184666" cy="45359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35" idx="0"/>
            </p:cNvCxnSpPr>
            <p:nvPr/>
          </p:nvCxnSpPr>
          <p:spPr>
            <a:xfrm rot="16200000" flipV="1">
              <a:off x="1260134" y="4731964"/>
              <a:ext cx="184666" cy="5244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stCxn id="36" idx="0"/>
              <a:endCxn id="38" idx="2"/>
            </p:cNvCxnSpPr>
            <p:nvPr/>
          </p:nvCxnSpPr>
          <p:spPr>
            <a:xfrm rot="16200000" flipV="1">
              <a:off x="2464921" y="4928353"/>
              <a:ext cx="184666" cy="13164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Elbow Connector 58"/>
            <p:cNvCxnSpPr>
              <a:stCxn id="37" idx="0"/>
              <a:endCxn id="38" idx="0"/>
            </p:cNvCxnSpPr>
            <p:nvPr/>
          </p:nvCxnSpPr>
          <p:spPr>
            <a:xfrm rot="5400000" flipH="1" flipV="1">
              <a:off x="1790842" y="3831924"/>
              <a:ext cx="1588" cy="1401176"/>
            </a:xfrm>
            <a:prstGeom prst="bent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67"/>
          <p:cNvGrpSpPr/>
          <p:nvPr/>
        </p:nvGrpSpPr>
        <p:grpSpPr>
          <a:xfrm>
            <a:off x="457200" y="4532512"/>
            <a:ext cx="2719818" cy="2008504"/>
            <a:chOff x="457200" y="4532512"/>
            <a:chExt cx="2719818" cy="2008504"/>
          </a:xfrm>
        </p:grpSpPr>
        <p:sp>
          <p:nvSpPr>
            <p:cNvPr id="34" name="TextBox 33"/>
            <p:cNvSpPr txBox="1"/>
            <p:nvPr/>
          </p:nvSpPr>
          <p:spPr>
            <a:xfrm>
              <a:off x="457200" y="5086510"/>
              <a:ext cx="3589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365622" y="5086510"/>
              <a:ext cx="4981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the</a:t>
              </a:r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069135" y="5086510"/>
              <a:ext cx="1107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beginning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79236" y="4532512"/>
              <a:ext cx="4220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im</a:t>
              </a:r>
              <a:endParaRPr 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069135" y="4532512"/>
              <a:ext cx="8445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Anfang</a:t>
              </a:r>
              <a:endParaRPr lang="en-US" dirty="0"/>
            </a:p>
          </p:txBody>
        </p:sp>
        <p:cxnSp>
          <p:nvCxnSpPr>
            <p:cNvPr id="48" name="Elbow Connector 47"/>
            <p:cNvCxnSpPr>
              <a:stCxn id="34" idx="2"/>
              <a:endCxn id="36" idx="2"/>
            </p:cNvCxnSpPr>
            <p:nvPr/>
          </p:nvCxnSpPr>
          <p:spPr>
            <a:xfrm rot="16200000" flipH="1">
              <a:off x="1629868" y="4462633"/>
              <a:ext cx="1588" cy="1986418"/>
            </a:xfrm>
            <a:prstGeom prst="bentConnector3">
              <a:avLst>
                <a:gd name="adj1" fmla="val 31933123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hape 55"/>
            <p:cNvCxnSpPr>
              <a:endCxn id="35" idx="2"/>
            </p:cNvCxnSpPr>
            <p:nvPr/>
          </p:nvCxnSpPr>
          <p:spPr>
            <a:xfrm rot="10800000" flipV="1">
              <a:off x="1614680" y="5455046"/>
              <a:ext cx="876750" cy="795"/>
            </a:xfrm>
            <a:prstGeom prst="bentConnector4">
              <a:avLst>
                <a:gd name="adj1" fmla="val 1488"/>
                <a:gd name="adj2" fmla="val 28854717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658752" y="6171684"/>
              <a:ext cx="18289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tx2"/>
                  </a:solidFill>
                </a:rPr>
                <a:t>Parser projection</a:t>
              </a:r>
              <a:endParaRPr lang="en-US" i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3581530" y="4531718"/>
            <a:ext cx="2415708" cy="2009298"/>
            <a:chOff x="3581530" y="4531718"/>
            <a:chExt cx="2415708" cy="2009298"/>
          </a:xfrm>
        </p:grpSpPr>
        <p:graphicFrame>
          <p:nvGraphicFramePr>
            <p:cNvPr id="61" name="Content Placeholder 4"/>
            <p:cNvGraphicFramePr>
              <a:graphicFrameLocks/>
            </p:cNvGraphicFramePr>
            <p:nvPr/>
          </p:nvGraphicFramePr>
          <p:xfrm>
            <a:off x="3581530" y="4531718"/>
            <a:ext cx="2415708" cy="1275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64" name="TextBox 63"/>
            <p:cNvSpPr txBox="1"/>
            <p:nvPr/>
          </p:nvSpPr>
          <p:spPr>
            <a:xfrm>
              <a:off x="4038755" y="6171684"/>
              <a:ext cx="15012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tx2"/>
                  </a:solidFill>
                </a:rPr>
                <a:t>Unsupervised</a:t>
              </a:r>
              <a:endParaRPr lang="en-US" i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6441203" y="4333589"/>
            <a:ext cx="2403445" cy="2175161"/>
            <a:chOff x="6441203" y="4333589"/>
            <a:chExt cx="2403445" cy="2175161"/>
          </a:xfrm>
        </p:grpSpPr>
        <p:graphicFrame>
          <p:nvGraphicFramePr>
            <p:cNvPr id="60" name="Content Placeholder 4"/>
            <p:cNvGraphicFramePr>
              <a:graphicFrameLocks/>
            </p:cNvGraphicFramePr>
            <p:nvPr/>
          </p:nvGraphicFramePr>
          <p:xfrm>
            <a:off x="6441203" y="4333589"/>
            <a:ext cx="2403445" cy="167538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65" name="TextBox 64"/>
            <p:cNvSpPr txBox="1"/>
            <p:nvPr/>
          </p:nvSpPr>
          <p:spPr>
            <a:xfrm>
              <a:off x="7018420" y="6139418"/>
              <a:ext cx="12490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tx2"/>
                  </a:solidFill>
                </a:rPr>
                <a:t>Supervised</a:t>
              </a:r>
              <a:endParaRPr lang="en-US" i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515831" y="2390847"/>
            <a:ext cx="2328936" cy="1126597"/>
            <a:chOff x="515831" y="2390847"/>
            <a:chExt cx="2328936" cy="1126597"/>
          </a:xfrm>
        </p:grpSpPr>
        <p:grpSp>
          <p:nvGrpSpPr>
            <p:cNvPr id="70" name="Group 69"/>
            <p:cNvGrpSpPr/>
            <p:nvPr/>
          </p:nvGrpSpPr>
          <p:grpSpPr>
            <a:xfrm>
              <a:off x="515831" y="2390847"/>
              <a:ext cx="2328936" cy="370126"/>
              <a:chOff x="981428" y="2019928"/>
              <a:chExt cx="2328936" cy="370126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981428" y="2019928"/>
                <a:ext cx="5917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now</a:t>
                </a:r>
                <a:endParaRPr lang="en-US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1889850" y="2019928"/>
                <a:ext cx="3868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or</a:t>
                </a:r>
                <a:endParaRPr lang="en-US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2593363" y="2019928"/>
                <a:ext cx="71700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never</a:t>
                </a:r>
                <a:endParaRPr lang="en-US" dirty="0"/>
              </a:p>
            </p:txBody>
          </p:sp>
          <p:cxnSp>
            <p:nvCxnSpPr>
              <p:cNvPr id="23" name="Shape 22"/>
              <p:cNvCxnSpPr/>
              <p:nvPr/>
            </p:nvCxnSpPr>
            <p:spPr>
              <a:xfrm rot="5400000">
                <a:off x="1615568" y="1986673"/>
                <a:ext cx="1588" cy="805174"/>
              </a:xfrm>
              <a:prstGeom prst="bentConnector4">
                <a:avLst>
                  <a:gd name="adj1" fmla="val 14999307"/>
                  <a:gd name="adj2" fmla="val 97064"/>
                </a:avLst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Elbow Connector 28"/>
              <p:cNvCxnSpPr>
                <a:stCxn id="8" idx="2"/>
                <a:endCxn id="9" idx="2"/>
              </p:cNvCxnSpPr>
              <p:nvPr/>
            </p:nvCxnSpPr>
            <p:spPr>
              <a:xfrm rot="16200000" flipH="1">
                <a:off x="2517574" y="1954970"/>
                <a:ext cx="1588" cy="868579"/>
              </a:xfrm>
              <a:prstGeom prst="bentConnector3">
                <a:avLst>
                  <a:gd name="adj1" fmla="val 14395403"/>
                </a:avLst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1" name="TextBox 70"/>
            <p:cNvSpPr txBox="1"/>
            <p:nvPr/>
          </p:nvSpPr>
          <p:spPr>
            <a:xfrm>
              <a:off x="639494" y="3148112"/>
              <a:ext cx="19177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tx2"/>
                  </a:solidFill>
                </a:rPr>
                <a:t>Parser adaptation</a:t>
              </a:r>
              <a:endParaRPr lang="en-US" i="1" dirty="0">
                <a:solidFill>
                  <a:schemeClr val="tx2"/>
                </a:solidFill>
              </a:endParaRPr>
            </a:p>
          </p:txBody>
        </p:sp>
      </p:grpSp>
      <p:graphicFrame>
        <p:nvGraphicFramePr>
          <p:cNvPr id="73" name="Content Placeholder 4"/>
          <p:cNvGraphicFramePr>
            <a:graphicFrameLocks/>
          </p:cNvGraphicFramePr>
          <p:nvPr/>
        </p:nvGraphicFramePr>
        <p:xfrm>
          <a:off x="3179921" y="1633915"/>
          <a:ext cx="5664727" cy="15186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4" name="TextBox 73"/>
          <p:cNvSpPr txBox="1"/>
          <p:nvPr/>
        </p:nvSpPr>
        <p:spPr>
          <a:xfrm>
            <a:off x="2557219" y="3517444"/>
            <a:ext cx="6150742" cy="52322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</p:spPr>
        <p:txBody>
          <a:bodyPr wrap="none" rtlCol="0">
            <a:spAutoFit/>
          </a:bodyPr>
          <a:lstStyle/>
          <a:p>
            <a:r>
              <a:rPr lang="en-US" sz="2800" dirty="0" smtClean="0"/>
              <a:t>Learned by Quasi-Synchronous Grammar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3" grpId="0">
        <p:bldAsOne/>
      </p:bldGraphic>
      <p:bldP spid="7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QG </a:t>
            </a:r>
            <a:r>
              <a:rPr lang="en-US" dirty="0"/>
              <a:t>Generative Story</a:t>
            </a:r>
          </a:p>
        </p:txBody>
      </p:sp>
      <p:sp>
        <p:nvSpPr>
          <p:cNvPr id="12309" name="Rectangle 21"/>
          <p:cNvSpPr>
            <a:spLocks noChangeArrowheads="1"/>
          </p:cNvSpPr>
          <p:nvPr/>
        </p:nvSpPr>
        <p:spPr bwMode="auto">
          <a:xfrm>
            <a:off x="228600" y="1524000"/>
            <a:ext cx="8686800" cy="18288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288925" y="1557338"/>
            <a:ext cx="8080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i="1"/>
              <a:t>observed</a:t>
            </a:r>
          </a:p>
        </p:txBody>
      </p:sp>
      <p:sp>
        <p:nvSpPr>
          <p:cNvPr id="12339" name="Text Box 51"/>
          <p:cNvSpPr txBox="1">
            <a:spLocks noChangeArrowheads="1"/>
          </p:cNvSpPr>
          <p:nvPr/>
        </p:nvSpPr>
        <p:spPr bwMode="auto">
          <a:xfrm>
            <a:off x="381000" y="2819400"/>
            <a:ext cx="527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Auf</a:t>
            </a:r>
          </a:p>
        </p:txBody>
      </p:sp>
      <p:sp>
        <p:nvSpPr>
          <p:cNvPr id="12340" name="Text Box 52"/>
          <p:cNvSpPr txBox="1">
            <a:spLocks noChangeArrowheads="1"/>
          </p:cNvSpPr>
          <p:nvPr/>
        </p:nvSpPr>
        <p:spPr bwMode="auto">
          <a:xfrm>
            <a:off x="1962150" y="2819400"/>
            <a:ext cx="781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Frage</a:t>
            </a:r>
          </a:p>
        </p:txBody>
      </p:sp>
      <p:sp>
        <p:nvSpPr>
          <p:cNvPr id="12341" name="Text Box 53"/>
          <p:cNvSpPr txBox="1">
            <a:spLocks noChangeArrowheads="1"/>
          </p:cNvSpPr>
          <p:nvPr/>
        </p:nvSpPr>
        <p:spPr bwMode="auto">
          <a:xfrm>
            <a:off x="1069975" y="2819400"/>
            <a:ext cx="73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diese</a:t>
            </a:r>
          </a:p>
        </p:txBody>
      </p:sp>
      <p:sp>
        <p:nvSpPr>
          <p:cNvPr id="12342" name="Text Box 54"/>
          <p:cNvSpPr txBox="1">
            <a:spLocks noChangeArrowheads="1"/>
          </p:cNvSpPr>
          <p:nvPr/>
        </p:nvSpPr>
        <p:spPr bwMode="auto">
          <a:xfrm>
            <a:off x="7315200" y="2819400"/>
            <a:ext cx="1314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bekommen</a:t>
            </a:r>
          </a:p>
        </p:txBody>
      </p:sp>
      <p:sp>
        <p:nvSpPr>
          <p:cNvPr id="12343" name="Text Box 55"/>
          <p:cNvSpPr txBox="1">
            <a:spLocks noChangeArrowheads="1"/>
          </p:cNvSpPr>
          <p:nvPr/>
        </p:nvSpPr>
        <p:spPr bwMode="auto">
          <a:xfrm>
            <a:off x="3759200" y="2819400"/>
            <a:ext cx="476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ich</a:t>
            </a:r>
          </a:p>
        </p:txBody>
      </p:sp>
      <p:sp>
        <p:nvSpPr>
          <p:cNvPr id="12345" name="Text Box 57"/>
          <p:cNvSpPr txBox="1">
            <a:spLocks noChangeArrowheads="1"/>
          </p:cNvSpPr>
          <p:nvPr/>
        </p:nvSpPr>
        <p:spPr bwMode="auto">
          <a:xfrm>
            <a:off x="4397375" y="2819400"/>
            <a:ext cx="742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leider</a:t>
            </a:r>
          </a:p>
        </p:txBody>
      </p: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6194425" y="2819400"/>
            <a:ext cx="958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Antwort</a:t>
            </a:r>
          </a:p>
        </p:txBody>
      </p:sp>
      <p:sp>
        <p:nvSpPr>
          <p:cNvPr id="12347" name="Text Box 59"/>
          <p:cNvSpPr txBox="1">
            <a:spLocks noChangeArrowheads="1"/>
          </p:cNvSpPr>
          <p:nvPr/>
        </p:nvSpPr>
        <p:spPr bwMode="auto">
          <a:xfrm>
            <a:off x="5302250" y="2819400"/>
            <a:ext cx="73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keine</a:t>
            </a:r>
          </a:p>
        </p:txBody>
      </p:sp>
      <p:sp>
        <p:nvSpPr>
          <p:cNvPr id="12348" name="Text Box 60"/>
          <p:cNvSpPr txBox="1">
            <a:spLocks noChangeArrowheads="1"/>
          </p:cNvSpPr>
          <p:nvPr/>
        </p:nvSpPr>
        <p:spPr bwMode="auto">
          <a:xfrm>
            <a:off x="381000" y="5029200"/>
            <a:ext cx="247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I</a:t>
            </a:r>
          </a:p>
        </p:txBody>
      </p:sp>
      <p:sp>
        <p:nvSpPr>
          <p:cNvPr id="12349" name="Text Box 61"/>
          <p:cNvSpPr txBox="1">
            <a:spLocks noChangeArrowheads="1"/>
          </p:cNvSpPr>
          <p:nvPr/>
        </p:nvSpPr>
        <p:spPr bwMode="auto">
          <a:xfrm>
            <a:off x="781050" y="5029200"/>
            <a:ext cx="488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did</a:t>
            </a:r>
          </a:p>
        </p:txBody>
      </p:sp>
      <p:sp>
        <p:nvSpPr>
          <p:cNvPr id="12350" name="Text Box 62"/>
          <p:cNvSpPr txBox="1">
            <a:spLocks noChangeArrowheads="1"/>
          </p:cNvSpPr>
          <p:nvPr/>
        </p:nvSpPr>
        <p:spPr bwMode="auto">
          <a:xfrm>
            <a:off x="1422400" y="5029200"/>
            <a:ext cx="501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not</a:t>
            </a:r>
          </a:p>
        </p:txBody>
      </p:sp>
      <p:sp>
        <p:nvSpPr>
          <p:cNvPr id="12351" name="Text Box 63"/>
          <p:cNvSpPr txBox="1">
            <a:spLocks noChangeArrowheads="1"/>
          </p:cNvSpPr>
          <p:nvPr/>
        </p:nvSpPr>
        <p:spPr bwMode="auto">
          <a:xfrm>
            <a:off x="2078038" y="5029200"/>
            <a:ext cx="1504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unfortunately</a:t>
            </a:r>
          </a:p>
        </p:txBody>
      </p:sp>
      <p:sp>
        <p:nvSpPr>
          <p:cNvPr id="12352" name="Text Box 64"/>
          <p:cNvSpPr txBox="1">
            <a:spLocks noChangeArrowheads="1"/>
          </p:cNvSpPr>
          <p:nvPr/>
        </p:nvSpPr>
        <p:spPr bwMode="auto">
          <a:xfrm>
            <a:off x="3735388" y="5029200"/>
            <a:ext cx="920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receive</a:t>
            </a:r>
          </a:p>
        </p:txBody>
      </p:sp>
      <p:sp>
        <p:nvSpPr>
          <p:cNvPr id="12353" name="Text Box 65"/>
          <p:cNvSpPr txBox="1">
            <a:spLocks noChangeArrowheads="1"/>
          </p:cNvSpPr>
          <p:nvPr/>
        </p:nvSpPr>
        <p:spPr bwMode="auto">
          <a:xfrm>
            <a:off x="4810125" y="50292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an</a:t>
            </a:r>
          </a:p>
        </p:txBody>
      </p:sp>
      <p:sp>
        <p:nvSpPr>
          <p:cNvPr id="12354" name="Text Box 66"/>
          <p:cNvSpPr txBox="1">
            <a:spLocks noChangeArrowheads="1"/>
          </p:cNvSpPr>
          <p:nvPr/>
        </p:nvSpPr>
        <p:spPr bwMode="auto">
          <a:xfrm>
            <a:off x="5400675" y="5029200"/>
            <a:ext cx="920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answer</a:t>
            </a:r>
          </a:p>
        </p:txBody>
      </p:sp>
      <p:sp>
        <p:nvSpPr>
          <p:cNvPr id="12355" name="Text Box 67"/>
          <p:cNvSpPr txBox="1">
            <a:spLocks noChangeArrowheads="1"/>
          </p:cNvSpPr>
          <p:nvPr/>
        </p:nvSpPr>
        <p:spPr bwMode="auto">
          <a:xfrm>
            <a:off x="6475413" y="5029200"/>
            <a:ext cx="37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to</a:t>
            </a:r>
          </a:p>
        </p:txBody>
      </p:sp>
      <p:sp>
        <p:nvSpPr>
          <p:cNvPr id="12356" name="Text Box 68"/>
          <p:cNvSpPr txBox="1">
            <a:spLocks noChangeArrowheads="1"/>
          </p:cNvSpPr>
          <p:nvPr/>
        </p:nvSpPr>
        <p:spPr bwMode="auto">
          <a:xfrm>
            <a:off x="7002463" y="5029200"/>
            <a:ext cx="539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this</a:t>
            </a:r>
          </a:p>
        </p:txBody>
      </p:sp>
      <p:sp>
        <p:nvSpPr>
          <p:cNvPr id="12357" name="Text Box 69"/>
          <p:cNvSpPr txBox="1">
            <a:spLocks noChangeArrowheads="1"/>
          </p:cNvSpPr>
          <p:nvPr/>
        </p:nvSpPr>
        <p:spPr bwMode="auto">
          <a:xfrm>
            <a:off x="7696200" y="5029200"/>
            <a:ext cx="1047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question</a:t>
            </a:r>
          </a:p>
        </p:txBody>
      </p:sp>
      <p:cxnSp>
        <p:nvCxnSpPr>
          <p:cNvPr id="12358" name="AutoShape 70"/>
          <p:cNvCxnSpPr>
            <a:cxnSpLocks noChangeShapeType="1"/>
            <a:endCxn id="12357" idx="0"/>
          </p:cNvCxnSpPr>
          <p:nvPr/>
        </p:nvCxnSpPr>
        <p:spPr bwMode="auto">
          <a:xfrm>
            <a:off x="2362200" y="3200400"/>
            <a:ext cx="5857875" cy="1828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2359" name="AutoShape 71"/>
          <p:cNvCxnSpPr>
            <a:cxnSpLocks noChangeShapeType="1"/>
            <a:stCxn id="12341" idx="2"/>
            <a:endCxn id="12356" idx="0"/>
          </p:cNvCxnSpPr>
          <p:nvPr/>
        </p:nvCxnSpPr>
        <p:spPr bwMode="auto">
          <a:xfrm>
            <a:off x="1435100" y="3186113"/>
            <a:ext cx="5837238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2360" name="AutoShape 72"/>
          <p:cNvCxnSpPr>
            <a:cxnSpLocks noChangeShapeType="1"/>
            <a:stCxn id="12339" idx="2"/>
            <a:endCxn id="12355" idx="0"/>
          </p:cNvCxnSpPr>
          <p:nvPr/>
        </p:nvCxnSpPr>
        <p:spPr bwMode="auto">
          <a:xfrm>
            <a:off x="644525" y="3186113"/>
            <a:ext cx="6018213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2361" name="AutoShape 73"/>
          <p:cNvCxnSpPr>
            <a:cxnSpLocks noChangeShapeType="1"/>
            <a:stCxn id="12345" idx="2"/>
            <a:endCxn id="12351" idx="0"/>
          </p:cNvCxnSpPr>
          <p:nvPr/>
        </p:nvCxnSpPr>
        <p:spPr bwMode="auto">
          <a:xfrm flipH="1">
            <a:off x="2830513" y="3186113"/>
            <a:ext cx="1938337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2362" name="AutoShape 74"/>
          <p:cNvCxnSpPr>
            <a:cxnSpLocks noChangeShapeType="1"/>
            <a:stCxn id="12347" idx="2"/>
            <a:endCxn id="12350" idx="0"/>
          </p:cNvCxnSpPr>
          <p:nvPr/>
        </p:nvCxnSpPr>
        <p:spPr bwMode="auto">
          <a:xfrm flipH="1">
            <a:off x="1673225" y="3186113"/>
            <a:ext cx="3994150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2363" name="AutoShape 75"/>
          <p:cNvCxnSpPr>
            <a:cxnSpLocks noChangeShapeType="1"/>
            <a:stCxn id="12349" idx="0"/>
            <a:endCxn id="12344" idx="2"/>
          </p:cNvCxnSpPr>
          <p:nvPr/>
        </p:nvCxnSpPr>
        <p:spPr bwMode="auto">
          <a:xfrm flipV="1">
            <a:off x="1025525" y="3186113"/>
            <a:ext cx="2225675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2364" name="AutoShape 76"/>
          <p:cNvCxnSpPr>
            <a:cxnSpLocks noChangeShapeType="1"/>
            <a:stCxn id="12346" idx="2"/>
          </p:cNvCxnSpPr>
          <p:nvPr/>
        </p:nvCxnSpPr>
        <p:spPr bwMode="auto">
          <a:xfrm flipH="1">
            <a:off x="5867400" y="3186113"/>
            <a:ext cx="806450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2365" name="AutoShape 77"/>
          <p:cNvCxnSpPr>
            <a:cxnSpLocks noChangeShapeType="1"/>
            <a:stCxn id="12342" idx="2"/>
            <a:endCxn id="12352" idx="0"/>
          </p:cNvCxnSpPr>
          <p:nvPr/>
        </p:nvCxnSpPr>
        <p:spPr bwMode="auto">
          <a:xfrm flipH="1">
            <a:off x="4195763" y="3186113"/>
            <a:ext cx="3776662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2366" name="AutoShape 78"/>
          <p:cNvCxnSpPr>
            <a:cxnSpLocks noChangeShapeType="1"/>
            <a:stCxn id="12348" idx="0"/>
            <a:endCxn id="12343" idx="2"/>
          </p:cNvCxnSpPr>
          <p:nvPr/>
        </p:nvCxnSpPr>
        <p:spPr bwMode="auto">
          <a:xfrm flipV="1">
            <a:off x="504825" y="3186113"/>
            <a:ext cx="3492500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2367" name="AutoShape 79"/>
          <p:cNvCxnSpPr>
            <a:cxnSpLocks noChangeShapeType="1"/>
            <a:stCxn id="12339" idx="0"/>
            <a:endCxn id="12340" idx="0"/>
          </p:cNvCxnSpPr>
          <p:nvPr/>
        </p:nvCxnSpPr>
        <p:spPr bwMode="auto">
          <a:xfrm rot="5400000" flipV="1">
            <a:off x="1497806" y="1966119"/>
            <a:ext cx="1588" cy="1708150"/>
          </a:xfrm>
          <a:prstGeom prst="curvedConnector3">
            <a:avLst>
              <a:gd name="adj1" fmla="val -29000000"/>
            </a:avLst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cxnSp>
        <p:nvCxnSpPr>
          <p:cNvPr id="12368" name="AutoShape 80"/>
          <p:cNvCxnSpPr>
            <a:cxnSpLocks noChangeShapeType="1"/>
            <a:stCxn id="12340" idx="0"/>
            <a:endCxn id="12341" idx="0"/>
          </p:cNvCxnSpPr>
          <p:nvPr/>
        </p:nvCxnSpPr>
        <p:spPr bwMode="auto">
          <a:xfrm rot="16200000" flipH="1" flipV="1">
            <a:off x="1893094" y="2361406"/>
            <a:ext cx="1588" cy="917575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cxnSp>
        <p:nvCxnSpPr>
          <p:cNvPr id="12369" name="AutoShape 81"/>
          <p:cNvCxnSpPr>
            <a:cxnSpLocks noChangeShapeType="1"/>
            <a:stCxn id="12342" idx="0"/>
            <a:endCxn id="12339" idx="0"/>
          </p:cNvCxnSpPr>
          <p:nvPr/>
        </p:nvCxnSpPr>
        <p:spPr bwMode="auto">
          <a:xfrm rot="16200000" flipH="1" flipV="1">
            <a:off x="4307681" y="-843756"/>
            <a:ext cx="1588" cy="7327900"/>
          </a:xfrm>
          <a:prstGeom prst="curvedConnector3">
            <a:avLst>
              <a:gd name="adj1" fmla="val -78100000"/>
            </a:avLst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cxnSp>
        <p:nvCxnSpPr>
          <p:cNvPr id="12370" name="AutoShape 82"/>
          <p:cNvCxnSpPr>
            <a:cxnSpLocks noChangeShapeType="1"/>
            <a:stCxn id="12346" idx="0"/>
            <a:endCxn id="12347" idx="0"/>
          </p:cNvCxnSpPr>
          <p:nvPr/>
        </p:nvCxnSpPr>
        <p:spPr bwMode="auto">
          <a:xfrm rot="16200000" flipH="1" flipV="1">
            <a:off x="6169819" y="2316956"/>
            <a:ext cx="1588" cy="1006475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cxnSp>
        <p:nvCxnSpPr>
          <p:cNvPr id="12372" name="AutoShape 84"/>
          <p:cNvCxnSpPr>
            <a:cxnSpLocks noChangeShapeType="1"/>
            <a:stCxn id="12342" idx="0"/>
            <a:endCxn id="12344" idx="0"/>
          </p:cNvCxnSpPr>
          <p:nvPr/>
        </p:nvCxnSpPr>
        <p:spPr bwMode="auto">
          <a:xfrm rot="16200000" flipH="1" flipV="1">
            <a:off x="5611019" y="459581"/>
            <a:ext cx="1588" cy="4721225"/>
          </a:xfrm>
          <a:prstGeom prst="curvedConnector3">
            <a:avLst>
              <a:gd name="adj1" fmla="val -55000000"/>
            </a:avLst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cxnSp>
        <p:nvCxnSpPr>
          <p:cNvPr id="12373" name="AutoShape 85"/>
          <p:cNvCxnSpPr>
            <a:cxnSpLocks noChangeShapeType="1"/>
            <a:stCxn id="12342" idx="0"/>
            <a:endCxn id="12345" idx="0"/>
          </p:cNvCxnSpPr>
          <p:nvPr/>
        </p:nvCxnSpPr>
        <p:spPr bwMode="auto">
          <a:xfrm rot="16200000" flipH="1" flipV="1">
            <a:off x="6369844" y="1218406"/>
            <a:ext cx="1588" cy="3203575"/>
          </a:xfrm>
          <a:prstGeom prst="curvedConnector3">
            <a:avLst>
              <a:gd name="adj1" fmla="val -27100000"/>
            </a:avLst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cxnSp>
        <p:nvCxnSpPr>
          <p:cNvPr id="12374" name="AutoShape 86"/>
          <p:cNvCxnSpPr>
            <a:cxnSpLocks noChangeShapeType="1"/>
            <a:stCxn id="12349" idx="2"/>
            <a:endCxn id="12348" idx="2"/>
          </p:cNvCxnSpPr>
          <p:nvPr/>
        </p:nvCxnSpPr>
        <p:spPr bwMode="auto">
          <a:xfrm rot="5400000">
            <a:off x="764381" y="5136357"/>
            <a:ext cx="1587" cy="52070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375" name="AutoShape 87"/>
          <p:cNvCxnSpPr>
            <a:cxnSpLocks noChangeShapeType="1"/>
            <a:stCxn id="12349" idx="2"/>
            <a:endCxn id="12350" idx="2"/>
          </p:cNvCxnSpPr>
          <p:nvPr/>
        </p:nvCxnSpPr>
        <p:spPr bwMode="auto">
          <a:xfrm rot="16200000" flipH="1">
            <a:off x="1348581" y="5072857"/>
            <a:ext cx="1587" cy="64770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376" name="AutoShape 88"/>
          <p:cNvCxnSpPr>
            <a:cxnSpLocks noChangeShapeType="1"/>
            <a:stCxn id="12349" idx="2"/>
            <a:endCxn id="12351" idx="2"/>
          </p:cNvCxnSpPr>
          <p:nvPr/>
        </p:nvCxnSpPr>
        <p:spPr bwMode="auto">
          <a:xfrm rot="16200000" flipH="1">
            <a:off x="1927225" y="4494213"/>
            <a:ext cx="1587" cy="1804988"/>
          </a:xfrm>
          <a:prstGeom prst="curvedConnector3">
            <a:avLst>
              <a:gd name="adj1" fmla="val 310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377" name="AutoShape 89"/>
          <p:cNvCxnSpPr>
            <a:cxnSpLocks noChangeShapeType="1"/>
            <a:stCxn id="12349" idx="2"/>
            <a:endCxn id="12352" idx="2"/>
          </p:cNvCxnSpPr>
          <p:nvPr/>
        </p:nvCxnSpPr>
        <p:spPr bwMode="auto">
          <a:xfrm rot="16200000" flipH="1">
            <a:off x="2609850" y="3811588"/>
            <a:ext cx="1587" cy="3170238"/>
          </a:xfrm>
          <a:prstGeom prst="curvedConnector3">
            <a:avLst>
              <a:gd name="adj1" fmla="val 557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378" name="AutoShape 90"/>
          <p:cNvCxnSpPr>
            <a:cxnSpLocks noChangeShapeType="1"/>
            <a:stCxn id="12354" idx="2"/>
            <a:endCxn id="12353" idx="2"/>
          </p:cNvCxnSpPr>
          <p:nvPr/>
        </p:nvCxnSpPr>
        <p:spPr bwMode="auto">
          <a:xfrm rot="5400000">
            <a:off x="5444331" y="4980782"/>
            <a:ext cx="1587" cy="83185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379" name="AutoShape 91"/>
          <p:cNvCxnSpPr>
            <a:cxnSpLocks noChangeShapeType="1"/>
            <a:stCxn id="12354" idx="2"/>
            <a:endCxn id="12355" idx="2"/>
          </p:cNvCxnSpPr>
          <p:nvPr/>
        </p:nvCxnSpPr>
        <p:spPr bwMode="auto">
          <a:xfrm rot="16200000" flipH="1">
            <a:off x="6261100" y="4995863"/>
            <a:ext cx="1587" cy="801688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380" name="AutoShape 92"/>
          <p:cNvCxnSpPr>
            <a:cxnSpLocks noChangeShapeType="1"/>
            <a:stCxn id="12355" idx="2"/>
            <a:endCxn id="12357" idx="2"/>
          </p:cNvCxnSpPr>
          <p:nvPr/>
        </p:nvCxnSpPr>
        <p:spPr bwMode="auto">
          <a:xfrm rot="16200000" flipH="1">
            <a:off x="7440613" y="4618038"/>
            <a:ext cx="1587" cy="1557337"/>
          </a:xfrm>
          <a:prstGeom prst="curvedConnector3">
            <a:avLst>
              <a:gd name="adj1" fmla="val 25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381" name="AutoShape 93"/>
          <p:cNvCxnSpPr>
            <a:cxnSpLocks noChangeShapeType="1"/>
            <a:stCxn id="12357" idx="2"/>
            <a:endCxn id="12356" idx="2"/>
          </p:cNvCxnSpPr>
          <p:nvPr/>
        </p:nvCxnSpPr>
        <p:spPr bwMode="auto">
          <a:xfrm rot="5400000">
            <a:off x="7745413" y="4922838"/>
            <a:ext cx="1587" cy="947737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382" name="AutoShape 94"/>
          <p:cNvCxnSpPr>
            <a:cxnSpLocks noChangeShapeType="1"/>
            <a:stCxn id="12352" idx="2"/>
            <a:endCxn id="12354" idx="2"/>
          </p:cNvCxnSpPr>
          <p:nvPr/>
        </p:nvCxnSpPr>
        <p:spPr bwMode="auto">
          <a:xfrm rot="16200000" flipH="1">
            <a:off x="5027613" y="4564063"/>
            <a:ext cx="1587" cy="1665287"/>
          </a:xfrm>
          <a:prstGeom prst="curvedConnector3">
            <a:avLst>
              <a:gd name="adj1" fmla="val 309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383" name="AutoShape 95"/>
          <p:cNvCxnSpPr>
            <a:cxnSpLocks noChangeShapeType="1"/>
            <a:stCxn id="12342" idx="0"/>
            <a:endCxn id="12346" idx="0"/>
          </p:cNvCxnSpPr>
          <p:nvPr/>
        </p:nvCxnSpPr>
        <p:spPr bwMode="auto">
          <a:xfrm rot="16200000" flipH="1" flipV="1">
            <a:off x="7322344" y="2170906"/>
            <a:ext cx="1588" cy="1298575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sp>
        <p:nvSpPr>
          <p:cNvPr id="12384" name="Text Box 96"/>
          <p:cNvSpPr txBox="1">
            <a:spLocks noChangeArrowheads="1"/>
          </p:cNvSpPr>
          <p:nvPr/>
        </p:nvSpPr>
        <p:spPr bwMode="auto">
          <a:xfrm>
            <a:off x="8305800" y="3962400"/>
            <a:ext cx="508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/>
              <a:t>NULL</a:t>
            </a:r>
          </a:p>
        </p:txBody>
      </p:sp>
      <p:cxnSp>
        <p:nvCxnSpPr>
          <p:cNvPr id="12386" name="AutoShape 98"/>
          <p:cNvCxnSpPr>
            <a:cxnSpLocks noChangeShapeType="1"/>
            <a:stCxn id="12384" idx="1"/>
            <a:endCxn id="12353" idx="0"/>
          </p:cNvCxnSpPr>
          <p:nvPr/>
        </p:nvCxnSpPr>
        <p:spPr bwMode="auto">
          <a:xfrm flipH="1">
            <a:off x="5029200" y="4084638"/>
            <a:ext cx="3276600" cy="944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2388" name="WordArt 100"/>
          <p:cNvSpPr>
            <a:spLocks noChangeArrowheads="1" noChangeShapeType="1" noTextEdit="1"/>
          </p:cNvSpPr>
          <p:nvPr/>
        </p:nvSpPr>
        <p:spPr bwMode="auto">
          <a:xfrm>
            <a:off x="3152775" y="2667000"/>
            <a:ext cx="2762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  <a:ea typeface="Arial Black"/>
                <a:cs typeface="Arial Black"/>
              </a:rPr>
              <a:t>?</a:t>
            </a:r>
          </a:p>
        </p:txBody>
      </p:sp>
      <p:sp>
        <p:nvSpPr>
          <p:cNvPr id="12344" name="Text Box 56"/>
          <p:cNvSpPr txBox="1">
            <a:spLocks noChangeArrowheads="1"/>
          </p:cNvSpPr>
          <p:nvPr/>
        </p:nvSpPr>
        <p:spPr bwMode="auto">
          <a:xfrm>
            <a:off x="2905125" y="2819400"/>
            <a:ext cx="69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habe</a:t>
            </a:r>
          </a:p>
        </p:txBody>
      </p:sp>
      <p:cxnSp>
        <p:nvCxnSpPr>
          <p:cNvPr id="12392" name="AutoShape 104"/>
          <p:cNvCxnSpPr>
            <a:cxnSpLocks noChangeShapeType="1"/>
            <a:stCxn id="12388" idx="0"/>
            <a:endCxn id="12343" idx="0"/>
          </p:cNvCxnSpPr>
          <p:nvPr/>
        </p:nvCxnSpPr>
        <p:spPr bwMode="auto">
          <a:xfrm rot="5400000" flipV="1">
            <a:off x="3567907" y="2389981"/>
            <a:ext cx="152400" cy="706437"/>
          </a:xfrm>
          <a:prstGeom prst="curvedConnector3">
            <a:avLst>
              <a:gd name="adj1" fmla="val -66671"/>
            </a:avLst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</p:cxnSp>
      <p:sp>
        <p:nvSpPr>
          <p:cNvPr id="12393" name="Text Box 105"/>
          <p:cNvSpPr txBox="1">
            <a:spLocks noChangeArrowheads="1"/>
          </p:cNvSpPr>
          <p:nvPr/>
        </p:nvSpPr>
        <p:spPr bwMode="auto">
          <a:xfrm>
            <a:off x="2041525" y="3998913"/>
            <a:ext cx="1682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P(parent-child)</a:t>
            </a:r>
          </a:p>
        </p:txBody>
      </p:sp>
      <p:sp>
        <p:nvSpPr>
          <p:cNvPr id="12394" name="Text Box 106"/>
          <p:cNvSpPr txBox="1">
            <a:spLocks noChangeArrowheads="1"/>
          </p:cNvSpPr>
          <p:nvPr/>
        </p:nvSpPr>
        <p:spPr bwMode="auto">
          <a:xfrm>
            <a:off x="593725" y="5599113"/>
            <a:ext cx="32527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P(PRP | no left children of did)</a:t>
            </a:r>
          </a:p>
        </p:txBody>
      </p:sp>
      <p:sp>
        <p:nvSpPr>
          <p:cNvPr id="12395" name="Text Box 107"/>
          <p:cNvSpPr txBox="1">
            <a:spLocks noChangeArrowheads="1"/>
          </p:cNvSpPr>
          <p:nvPr/>
        </p:nvSpPr>
        <p:spPr bwMode="auto">
          <a:xfrm>
            <a:off x="822325" y="4684713"/>
            <a:ext cx="10302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P(I | ich)</a:t>
            </a:r>
          </a:p>
        </p:txBody>
      </p:sp>
      <p:sp>
        <p:nvSpPr>
          <p:cNvPr id="12396" name="Text Box 108"/>
          <p:cNvSpPr txBox="1">
            <a:spLocks noChangeArrowheads="1"/>
          </p:cNvSpPr>
          <p:nvPr/>
        </p:nvSpPr>
        <p:spPr bwMode="auto">
          <a:xfrm>
            <a:off x="7832725" y="5903913"/>
            <a:ext cx="1000125" cy="36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/>
              <a:t>O(m</a:t>
            </a:r>
            <a:r>
              <a:rPr lang="en-US" i="1" baseline="30000"/>
              <a:t>2</a:t>
            </a:r>
            <a:r>
              <a:rPr lang="en-US" i="1"/>
              <a:t>n</a:t>
            </a:r>
            <a:r>
              <a:rPr lang="en-US" i="1" baseline="30000"/>
              <a:t>3</a:t>
            </a:r>
            <a:r>
              <a:rPr lang="en-US" i="1"/>
              <a:t>)</a:t>
            </a:r>
          </a:p>
        </p:txBody>
      </p:sp>
      <p:sp>
        <p:nvSpPr>
          <p:cNvPr id="12398" name="Text Box 110"/>
          <p:cNvSpPr txBox="1">
            <a:spLocks noChangeArrowheads="1"/>
          </p:cNvSpPr>
          <p:nvPr/>
        </p:nvSpPr>
        <p:spPr bwMode="auto">
          <a:xfrm>
            <a:off x="3260725" y="4379913"/>
            <a:ext cx="1441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P(breakage)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7.33611E-6 C -0.00208 -0.01065 -0.00382 -0.02223 -0.00729 -0.03219 C -0.00816 -0.03497 -0.00885 -0.03868 -0.01059 -0.04076 C -0.01389 -0.0447 -0.02309 -0.04632 -0.02309 -0.04632 C -0.02969 -0.04586 -0.03576 -0.04563 -0.04236 -0.04493 C -0.04635 -0.04447 -0.05069 -0.04053 -0.05469 -0.03937 C -0.05608 -0.03845 -0.05747 -0.03706 -0.05903 -0.03636 C -0.06042 -0.03567 -0.06215 -0.0359 -0.06319 -0.03497 C -0.06719 -0.03242 -0.06927 -0.02849 -0.07361 -0.02663 C -0.08368 -0.01435 -0.06736 -0.03358 -0.07899 -0.02246 C -0.08056 -0.02084 -0.08194 -0.01852 -0.08333 -0.0169 C -0.08733 -0.01181 -0.09254 -0.01019 -0.09809 -0.00833 C -0.10243 -0.01042 -0.10087 -0.01366 -0.10521 -0.0169 C -0.11493 -0.02432 -0.12396 -0.03242 -0.13368 -0.03937 C -0.14392 -0.03821 -0.15 -0.03613 -0.15903 -0.0308 C -0.16389 -0.02802 -0.17361 -0.02246 -0.17361 -0.02246 C -0.17691 -0.01852 -0.18004 -0.0169 -0.1842 -0.01528 C -0.18785 -0.01181 -0.19063 -0.0088 -0.19479 -0.00694 C -0.19757 -0.02478 -0.20035 -0.04586 -0.21267 -0.05605 C -0.21806 -0.06045 -0.22448 -0.06161 -0.23056 -0.06323 C -0.24774 -0.0623 -0.26267 -0.06161 -0.27899 -0.05605 C -0.28438 -0.0542 -0.28368 -0.05489 -0.28941 -0.05049 C -0.29167 -0.04887 -0.29375 -0.04678 -0.29583 -0.04493 C -0.29688 -0.04401 -0.29896 -0.04215 -0.29896 -0.04215 C -0.30087 -0.03821 -0.30313 -0.02941 -0.30313 -0.02941 C -0.30278 -0.03543 -0.3033 -0.04169 -0.30208 -0.04771 C -0.29931 -0.06207 -0.28576 -0.06833 -0.27795 -0.07574 C -0.27413 -0.07921 -0.27205 -0.08362 -0.26736 -0.0857 C -0.26233 -0.09242 -0.2566 -0.09288 -0.25052 -0.09682 C -0.24583 -0.10006 -0.24323 -0.10238 -0.23785 -0.10377 C -0.23212 -0.10701 -0.2283 -0.10956 -0.22205 -0.11095 C -0.21406 -0.11628 -0.20347 -0.11744 -0.19479 -0.11929 C -0.18767 -0.12091 -0.18056 -0.12415 -0.17361 -0.12624 C -0.16493 -0.12879 -0.15608 -0.12855 -0.1474 -0.13064 C -0.10556 -0.14106 -0.06267 -0.14546 -0.01997 -0.14871 C 0.05625 -0.14778 0.13056 -0.145 0.20625 -0.13342 C 0.23246 -0.12948 0.2592 -0.12485 0.28524 -0.1179 C 0.2941 -0.11558 0.30278 -0.11164 0.31163 -0.10956 C 0.31562 -0.10863 0.32413 -0.10678 0.32413 -0.10678 C 0.33368 -0.10145 0.34358 -0.10284 0.35365 -0.0996 C 0.37431 -0.09288 0.39496 -0.08547 0.4158 -0.07991 C 0.42222 -0.07574 0.42882 -0.07342 0.43576 -0.07157 C 0.44375 -0.06624 0.45174 -0.06254 0.46007 -0.05883 C 0.46875 -0.05489 0.47639 -0.04933 0.48524 -0.04632 C 0.49028 -0.04215 0.49427 -0.04123 0.5 -0.03937 C 0.50556 -0.03404 0.5125 -0.03289 0.51892 -0.0308 C 0.52413 -0.02617 0.52951 -0.02293 0.53472 -0.01829 C 0.53542 -0.0169 0.53767 -0.01505 0.53681 -0.01389 C 0.53594 -0.01273 0.5349 -0.01621 0.53368 -0.0169 C 0.53212 -0.0176 0.5309 -0.0176 0.52951 -0.01829 C 0.52153 -0.02177 0.51354 -0.02478 0.50521 -0.02663 C 0.50017 -0.02895 0.48941 -0.0308 0.48941 -0.0308 C 0.4658 -0.02988 0.46198 -0.02918 0.44427 -0.02663 C 0.43437 -0.02246 0.42326 -0.02177 0.41371 -0.0169 C 0.40556 -0.01273 0.39514 -0.01019 0.38628 -0.00833 C 0.38368 -0.00717 0.3809 -0.00509 0.37795 -0.00833 C 0.37604 -0.01065 0.37691 -0.01505 0.37587 -0.01829 C 0.37396 -0.02408 0.37274 -0.02547 0.36944 -0.0308 C 0.36771 -0.03798 0.36944 -0.03335 0.36319 -0.03937 C 0.35816 -0.04401 0.35712 -0.04655 0.35156 -0.05049 C 0.34444 -0.05559 0.33437 -0.05698 0.32621 -0.05883 C 0.31962 -0.05837 0.31285 -0.0586 0.30625 -0.05744 C 0.30278 -0.05675 0.29601 -0.05049 0.29253 -0.0491 C 0.28542 -0.04238 0.27691 -0.03775 0.26944 -0.03219 C 0.26042 -0.02547 0.26962 -0.0308 0.26198 -0.02385 C 0.2599 -0.02177 0.25712 -0.02038 0.25469 -0.01829 C 0.24861 -0.02223 0.25035 -0.02501 0.24635 -0.03219 C 0.24323 -0.03752 0.23993 -0.04146 0.23681 -0.04632 C 0.22656 -0.06115 0.23368 -0.05651 0.22639 -0.06045 C 0.22274 -0.06508 0.21736 -0.06485 0.2125 -0.0674 C 0.20885 -0.06694 0.20469 -0.06694 0.20104 -0.06601 C 0.18785 -0.06277 0.17865 -0.04632 0.16632 -0.04076 C 0.16233 -0.03219 0.16667 -0.03937 0.16111 -0.03497 C 0.15851 -0.03289 0.15347 -0.02802 0.15347 -0.02802 C 0.15191 -0.02478 0.14687 -0.01181 0.14931 -0.02524 C 0.14653 -0.04308 0.14687 -0.03984 0.13472 -0.04771 C 0.13056 -0.05049 0.12101 -0.05188 0.12101 -0.05188 C 0.11441 -0.05142 0.10764 -0.05165 0.10104 -0.05049 C 0.09722 -0.0498 0.09045 -0.04493 0.09045 -0.04493 C 0.08837 -0.04308 0.08472 -0.04262 0.0842 -0.03937 C 0.08246 -0.03011 0.08021 -0.01366 0.07465 -0.00694 C 0.07431 -0.00602 0.07292 0.0014 0.07153 0.0014 C 0.07049 0.0014 0.07083 -0.00138 0.07049 -0.00277 C 0.06979 -0.00463 0.06892 -0.00648 0.0684 -0.00833 C 0.06493 -0.02061 0.0625 -0.03381 0.05903 -0.04632 C 0.05816 -0.04956 0.05764 -0.05281 0.05677 -0.05605 C 0.05608 -0.05837 0.05538 -0.06092 0.05469 -0.06323 C 0.05434 -0.06462 0.05312 -0.06879 0.05365 -0.0674 C 0.06285 -0.04238 0.06649 -0.01459 0.07691 0.00997 C 0.07865 0.01946 0.07899 0.02224 0.07691 -0.00138 C 0.07639 -0.00717 0.07517 -0.01273 0.07465 -0.01829 C 0.07431 -0.01644 0.075 -0.01343 0.07361 -0.0125 C 0.07257 -0.01181 0.07257 -0.01528 0.07257 -0.0169 C 0.07257 -0.02246 0.07309 -0.02802 0.07361 -0.03358 C 0.07378 -0.03567 0.07431 -0.04146 0.07465 -0.03937 C 0.07517 -0.02988 0.07465 -0.02061 0.07465 -0.01111 " pathEditMode="relative" ptsTypes="fffffffffffffffffffffffffffffffffffffffffffffffffffffffffffffffffffffffffffffffffffffffffffffffA">
                                      <p:cBhvr>
                                        <p:cTn id="34" dur="3000" fill="hold"/>
                                        <p:tgtEl>
                                          <p:spTgt spid="123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9" grpId="0" animBg="1"/>
      <p:bldP spid="12310" grpId="0"/>
      <p:bldP spid="12348" grpId="0"/>
      <p:bldP spid="12349" grpId="0"/>
      <p:bldP spid="12350" grpId="0"/>
      <p:bldP spid="12351" grpId="0"/>
      <p:bldP spid="12352" grpId="0"/>
      <p:bldP spid="12353" grpId="0"/>
      <p:bldP spid="12354" grpId="0"/>
      <p:bldP spid="12355" grpId="0"/>
      <p:bldP spid="12356" grpId="0"/>
      <p:bldP spid="12357" grpId="0"/>
      <p:bldP spid="12388" grpId="0" animBg="1"/>
      <p:bldP spid="12388" grpId="1" animBg="1"/>
      <p:bldP spid="12388" grpId="2" animBg="1"/>
      <p:bldP spid="12393" grpId="0"/>
      <p:bldP spid="12393" grpId="1"/>
      <p:bldP spid="12394" grpId="0"/>
      <p:bldP spid="12394" grpId="1"/>
      <p:bldP spid="12395" grpId="0"/>
      <p:bldP spid="12395" grpId="1"/>
      <p:bldP spid="12396" grpId="0" animBg="1"/>
      <p:bldP spid="12398" grpId="0"/>
      <p:bldP spid="12398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Plan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Proof of concept on English dependency-convention adaptation</a:t>
            </a:r>
          </a:p>
          <a:p>
            <a:r>
              <a:rPr lang="en-US" dirty="0" smtClean="0"/>
              <a:t>Unsupervised projection</a:t>
            </a:r>
          </a:p>
          <a:p>
            <a:pPr lvl="1"/>
            <a:r>
              <a:rPr lang="en-US" dirty="0" smtClean="0"/>
              <a:t>No target trees</a:t>
            </a:r>
          </a:p>
          <a:p>
            <a:pPr lvl="1"/>
            <a:r>
              <a:rPr lang="en-US" dirty="0" smtClean="0"/>
              <a:t>Generative target model + QG features</a:t>
            </a:r>
          </a:p>
          <a:p>
            <a:r>
              <a:rPr lang="en-US" dirty="0" smtClean="0"/>
              <a:t>Supervised projection</a:t>
            </a:r>
          </a:p>
          <a:p>
            <a:pPr lvl="1"/>
            <a:r>
              <a:rPr lang="en-US" dirty="0" smtClean="0"/>
              <a:t>Small number of target trees</a:t>
            </a:r>
          </a:p>
          <a:p>
            <a:pPr lvl="1"/>
            <a:r>
              <a:rPr lang="en-US" dirty="0" smtClean="0"/>
              <a:t>Conditional target model + QG features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Adaptation Results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206329" y="6171684"/>
            <a:ext cx="2693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tx2"/>
                </a:solidFill>
              </a:rPr>
              <a:t>See paper for more results</a:t>
            </a:r>
            <a:endParaRPr lang="en-US" i="1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2634" y="6171684"/>
            <a:ext cx="3068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tx2"/>
                </a:solidFill>
              </a:rPr>
              <a:t>Different PTB dep. conversions</a:t>
            </a:r>
            <a:endParaRPr lang="en-US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categoryEl"/>
        </p:bldSub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Unsupervised Projection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series" animBg="0"/>
        </p:bldSub>
      </p:bldGraphic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Supervised Projection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series" animBg="0"/>
        </p:bldSub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Unified adaptation and projection</a:t>
            </a:r>
          </a:p>
          <a:p>
            <a:r>
              <a:rPr lang="en-US" dirty="0" smtClean="0"/>
              <a:t>Conditional and generative training with quasi-synchronous grammar features</a:t>
            </a:r>
            <a:endParaRPr lang="en-US" dirty="0" smtClean="0"/>
          </a:p>
          <a:p>
            <a:r>
              <a:rPr lang="en-US" dirty="0" smtClean="0"/>
              <a:t>Learned regular divergences</a:t>
            </a:r>
          </a:p>
          <a:p>
            <a:r>
              <a:rPr lang="en-US" dirty="0" smtClean="0"/>
              <a:t>Ongoing work:</a:t>
            </a:r>
          </a:p>
          <a:p>
            <a:pPr lvl="1"/>
            <a:r>
              <a:rPr lang="en-US" dirty="0" smtClean="0"/>
              <a:t>Joint, but not synchronous, inference</a:t>
            </a:r>
          </a:p>
          <a:p>
            <a:pPr lvl="1"/>
            <a:r>
              <a:rPr lang="en-US" dirty="0" smtClean="0"/>
              <a:t>Better alignments</a:t>
            </a:r>
          </a:p>
          <a:p>
            <a:pPr lvl="1"/>
            <a:r>
              <a:rPr lang="en-US" dirty="0" smtClean="0"/>
              <a:t>More adaptation problems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Really Different Domains</a:t>
            </a:r>
            <a:endParaRPr lang="en-US" dirty="0"/>
          </a:p>
        </p:txBody>
      </p:sp>
      <p:grpSp>
        <p:nvGrpSpPr>
          <p:cNvPr id="77" name="Group 76"/>
          <p:cNvGrpSpPr/>
          <p:nvPr/>
        </p:nvGrpSpPr>
        <p:grpSpPr>
          <a:xfrm>
            <a:off x="476295" y="3314700"/>
            <a:ext cx="7798022" cy="523220"/>
            <a:chOff x="476295" y="3314700"/>
            <a:chExt cx="7798022" cy="523220"/>
          </a:xfrm>
        </p:grpSpPr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476295" y="3314700"/>
              <a:ext cx="902811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ja-JP" altLang="en-US" sz="2800" dirty="0"/>
                <a:t>中国</a:t>
              </a:r>
              <a:endParaRPr lang="en-US" sz="2800" dirty="0"/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1765292" y="3314700"/>
              <a:ext cx="54373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ja-JP" altLang="en-US" sz="2800" dirty="0"/>
                <a:t>在</a:t>
              </a:r>
              <a:endParaRPr lang="en-US" sz="2800" dirty="0"/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2695217" y="3314700"/>
              <a:ext cx="902811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ja-JP" altLang="en-US" sz="2800"/>
                <a:t>基本</a:t>
              </a:r>
              <a:endParaRPr lang="en-US" sz="2800"/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3984214" y="3314700"/>
              <a:ext cx="902811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ja-JP" altLang="en-US" sz="2800"/>
                <a:t>建</a:t>
              </a:r>
              <a:r>
                <a:rPr lang="ja-JP" altLang="en-US" sz="2800">
                  <a:ea typeface="华文细黑" pitchFamily="-108" charset="-122"/>
                  <a:cs typeface="华文细黑" pitchFamily="-108" charset="-122"/>
                </a:rPr>
                <a:t>设</a:t>
              </a:r>
              <a:endParaRPr lang="en-US" sz="2800">
                <a:ea typeface="华文细黑" pitchFamily="-108" charset="-122"/>
                <a:cs typeface="华文细黑" pitchFamily="-108" charset="-122"/>
              </a:endParaRPr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5273211" y="3314700"/>
              <a:ext cx="902811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ja-JP" altLang="en-US" sz="2800" dirty="0"/>
                <a:t>方面</a:t>
              </a:r>
              <a:endParaRPr lang="en-US" sz="2800" dirty="0"/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auto">
            <a:xfrm>
              <a:off x="6562208" y="3314700"/>
              <a:ext cx="42311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ja-JP" altLang="en-US" sz="2800"/>
                <a:t>，</a:t>
              </a:r>
              <a:endParaRPr lang="en-US" sz="2800"/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7371506" y="3314700"/>
              <a:ext cx="902811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ja-JP" altLang="en-US" sz="2800" dirty="0">
                  <a:ea typeface="ヒラギノ角ゴ ProN W3" pitchFamily="-108" charset="-128"/>
                  <a:cs typeface="ヒラギノ角ゴ ProN W3" pitchFamily="-108" charset="-128"/>
                </a:rPr>
                <a:t>开</a:t>
              </a:r>
              <a:r>
                <a:rPr lang="ja-JP" altLang="en-US" sz="2800" dirty="0"/>
                <a:t>始</a:t>
              </a:r>
              <a:endParaRPr lang="en-US" sz="2800" dirty="0"/>
            </a:p>
          </p:txBody>
        </p: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63599" y="4595774"/>
            <a:ext cx="364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008009" y="4595774"/>
            <a:ext cx="498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591618" y="4595774"/>
            <a:ext cx="598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area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275201" y="4595774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of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737720" y="4595774"/>
            <a:ext cx="1469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infrastructure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292786" y="4595774"/>
            <a:ext cx="1359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construction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737620" y="4595774"/>
            <a:ext cx="242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,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065374" y="4595774"/>
            <a:ext cx="713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China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864712" y="4595774"/>
            <a:ext cx="50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has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456997" y="4595774"/>
            <a:ext cx="931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begun…</a:t>
            </a:r>
            <a:endParaRPr lang="en-US" dirty="0"/>
          </a:p>
        </p:txBody>
      </p:sp>
      <p:cxnSp>
        <p:nvCxnSpPr>
          <p:cNvPr id="26" name="Curved Connector 25"/>
          <p:cNvCxnSpPr>
            <a:stCxn id="16" idx="2"/>
            <a:endCxn id="15" idx="2"/>
          </p:cNvCxnSpPr>
          <p:nvPr/>
        </p:nvCxnSpPr>
        <p:spPr>
          <a:xfrm rot="5400000">
            <a:off x="1573865" y="4648308"/>
            <a:ext cx="1588" cy="633596"/>
          </a:xfrm>
          <a:prstGeom prst="curvedConnector3">
            <a:avLst>
              <a:gd name="adj1" fmla="val 14395466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>
            <a:stCxn id="16" idx="2"/>
            <a:endCxn id="17" idx="2"/>
          </p:cNvCxnSpPr>
          <p:nvPr/>
        </p:nvCxnSpPr>
        <p:spPr>
          <a:xfrm rot="16200000" flipH="1">
            <a:off x="2177188" y="4678580"/>
            <a:ext cx="1588" cy="573051"/>
          </a:xfrm>
          <a:prstGeom prst="curvedConnector3">
            <a:avLst>
              <a:gd name="adj1" fmla="val 14395466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urved Connector 29"/>
          <p:cNvCxnSpPr>
            <a:stCxn id="17" idx="2"/>
            <a:endCxn id="19" idx="2"/>
          </p:cNvCxnSpPr>
          <p:nvPr/>
        </p:nvCxnSpPr>
        <p:spPr>
          <a:xfrm rot="16200000" flipH="1">
            <a:off x="3718085" y="3710734"/>
            <a:ext cx="1588" cy="2508743"/>
          </a:xfrm>
          <a:prstGeom prst="curvedConnector3">
            <a:avLst>
              <a:gd name="adj1" fmla="val 27507242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32"/>
          <p:cNvCxnSpPr>
            <a:stCxn id="19" idx="2"/>
            <a:endCxn id="18" idx="2"/>
          </p:cNvCxnSpPr>
          <p:nvPr/>
        </p:nvCxnSpPr>
        <p:spPr>
          <a:xfrm rot="5400000">
            <a:off x="4222482" y="4215131"/>
            <a:ext cx="1588" cy="1499950"/>
          </a:xfrm>
          <a:prstGeom prst="curvedConnector3">
            <a:avLst>
              <a:gd name="adj1" fmla="val 14395466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34"/>
          <p:cNvCxnSpPr>
            <a:stCxn id="23" idx="2"/>
            <a:endCxn id="22" idx="2"/>
          </p:cNvCxnSpPr>
          <p:nvPr/>
        </p:nvCxnSpPr>
        <p:spPr>
          <a:xfrm rot="5400000">
            <a:off x="6770203" y="4617200"/>
            <a:ext cx="1588" cy="695812"/>
          </a:xfrm>
          <a:prstGeom prst="curvedConnector3">
            <a:avLst>
              <a:gd name="adj1" fmla="val 14395466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>
            <a:stCxn id="23" idx="2"/>
            <a:endCxn id="24" idx="2"/>
          </p:cNvCxnSpPr>
          <p:nvPr/>
        </p:nvCxnSpPr>
        <p:spPr>
          <a:xfrm rot="16200000" flipH="1">
            <a:off x="7520397" y="4562817"/>
            <a:ext cx="1588" cy="804577"/>
          </a:xfrm>
          <a:prstGeom prst="curvedConnector3">
            <a:avLst>
              <a:gd name="adj1" fmla="val 14395466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urved Connector 38"/>
          <p:cNvCxnSpPr>
            <a:stCxn id="23" idx="2"/>
            <a:endCxn id="20" idx="2"/>
          </p:cNvCxnSpPr>
          <p:nvPr/>
        </p:nvCxnSpPr>
        <p:spPr>
          <a:xfrm rot="5400000">
            <a:off x="6488430" y="4335427"/>
            <a:ext cx="1588" cy="1259358"/>
          </a:xfrm>
          <a:prstGeom prst="curvedConnector3">
            <a:avLst>
              <a:gd name="adj1" fmla="val 32096159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urved Connector 41"/>
          <p:cNvCxnSpPr>
            <a:stCxn id="14" idx="2"/>
            <a:endCxn id="16" idx="2"/>
          </p:cNvCxnSpPr>
          <p:nvPr/>
        </p:nvCxnSpPr>
        <p:spPr>
          <a:xfrm rot="16200000" flipH="1">
            <a:off x="1318156" y="4392599"/>
            <a:ext cx="1588" cy="1145013"/>
          </a:xfrm>
          <a:prstGeom prst="curvedConnector3">
            <a:avLst>
              <a:gd name="adj1" fmla="val 30785013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urved Connector 44"/>
          <p:cNvCxnSpPr>
            <a:stCxn id="23" idx="2"/>
            <a:endCxn id="14" idx="2"/>
          </p:cNvCxnSpPr>
          <p:nvPr/>
        </p:nvCxnSpPr>
        <p:spPr>
          <a:xfrm rot="5400000">
            <a:off x="3931880" y="1778877"/>
            <a:ext cx="1588" cy="6372459"/>
          </a:xfrm>
          <a:prstGeom prst="curvedConnector3">
            <a:avLst>
              <a:gd name="adj1" fmla="val 89787406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8" name="Group 77"/>
          <p:cNvGrpSpPr/>
          <p:nvPr/>
        </p:nvGrpSpPr>
        <p:grpSpPr>
          <a:xfrm>
            <a:off x="928495" y="3313906"/>
            <a:ext cx="6895211" cy="1589"/>
            <a:chOff x="928495" y="3313906"/>
            <a:chExt cx="6895211" cy="1589"/>
          </a:xfrm>
        </p:grpSpPr>
        <p:cxnSp>
          <p:nvCxnSpPr>
            <p:cNvPr id="48" name="Curved Connector 47"/>
            <p:cNvCxnSpPr>
              <a:stCxn id="11" idx="0"/>
              <a:endCxn id="10" idx="0"/>
            </p:cNvCxnSpPr>
            <p:nvPr/>
          </p:nvCxnSpPr>
          <p:spPr>
            <a:xfrm rot="16200000" flipV="1">
              <a:off x="7298339" y="2790126"/>
              <a:ext cx="1588" cy="1049147"/>
            </a:xfrm>
            <a:prstGeom prst="curved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urved Connector 49"/>
            <p:cNvCxnSpPr>
              <a:stCxn id="11" idx="0"/>
              <a:endCxn id="6" idx="0"/>
            </p:cNvCxnSpPr>
            <p:nvPr/>
          </p:nvCxnSpPr>
          <p:spPr>
            <a:xfrm rot="16200000" flipV="1">
              <a:off x="4930037" y="421825"/>
              <a:ext cx="1588" cy="5785750"/>
            </a:xfrm>
            <a:prstGeom prst="curvedConnector3">
              <a:avLst>
                <a:gd name="adj1" fmla="val 55697103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urved Connector 52"/>
            <p:cNvCxnSpPr>
              <a:stCxn id="11" idx="0"/>
              <a:endCxn id="5" idx="0"/>
            </p:cNvCxnSpPr>
            <p:nvPr/>
          </p:nvCxnSpPr>
          <p:spPr>
            <a:xfrm rot="16200000" flipV="1">
              <a:off x="4375307" y="-132906"/>
              <a:ext cx="1588" cy="6895211"/>
            </a:xfrm>
            <a:prstGeom prst="curvedConnector3">
              <a:avLst>
                <a:gd name="adj1" fmla="val 77986839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Curved Connector 56"/>
            <p:cNvCxnSpPr>
              <a:stCxn id="9" idx="0"/>
              <a:endCxn id="8" idx="0"/>
            </p:cNvCxnSpPr>
            <p:nvPr/>
          </p:nvCxnSpPr>
          <p:spPr>
            <a:xfrm rot="16200000" flipV="1">
              <a:off x="5080119" y="2670201"/>
              <a:ext cx="1588" cy="1288997"/>
            </a:xfrm>
            <a:prstGeom prst="curved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urved Connector 58"/>
            <p:cNvCxnSpPr>
              <a:stCxn id="8" idx="0"/>
              <a:endCxn id="7" idx="0"/>
            </p:cNvCxnSpPr>
            <p:nvPr/>
          </p:nvCxnSpPr>
          <p:spPr>
            <a:xfrm rot="16200000" flipV="1">
              <a:off x="3791122" y="2670201"/>
              <a:ext cx="1588" cy="1288997"/>
            </a:xfrm>
            <a:prstGeom prst="curved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urved Connector 60"/>
            <p:cNvCxnSpPr>
              <a:stCxn id="6" idx="0"/>
              <a:endCxn id="9" idx="0"/>
            </p:cNvCxnSpPr>
            <p:nvPr/>
          </p:nvCxnSpPr>
          <p:spPr>
            <a:xfrm rot="5400000" flipH="1" flipV="1">
              <a:off x="3880889" y="1470973"/>
              <a:ext cx="1588" cy="3687455"/>
            </a:xfrm>
            <a:prstGeom prst="curvedConnector3">
              <a:avLst>
                <a:gd name="adj1" fmla="val 37996474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/>
          <p:cNvGrpSpPr/>
          <p:nvPr/>
        </p:nvGrpSpPr>
        <p:grpSpPr>
          <a:xfrm>
            <a:off x="745650" y="3837920"/>
            <a:ext cx="7177036" cy="757854"/>
            <a:chOff x="745650" y="3837920"/>
            <a:chExt cx="7177036" cy="757854"/>
          </a:xfrm>
        </p:grpSpPr>
        <p:cxnSp>
          <p:nvCxnSpPr>
            <p:cNvPr id="64" name="Straight Connector 63"/>
            <p:cNvCxnSpPr>
              <a:stCxn id="22" idx="0"/>
              <a:endCxn id="5" idx="2"/>
            </p:cNvCxnSpPr>
            <p:nvPr/>
          </p:nvCxnSpPr>
          <p:spPr>
            <a:xfrm rot="16200000" flipV="1">
              <a:off x="3296072" y="1469549"/>
              <a:ext cx="757854" cy="549459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14" idx="0"/>
              <a:endCxn id="6" idx="2"/>
            </p:cNvCxnSpPr>
            <p:nvPr/>
          </p:nvCxnSpPr>
          <p:spPr>
            <a:xfrm rot="5400000" flipH="1" flipV="1">
              <a:off x="1012479" y="3571091"/>
              <a:ext cx="757854" cy="129151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>
              <a:stCxn id="16" idx="0"/>
              <a:endCxn id="9" idx="2"/>
            </p:cNvCxnSpPr>
            <p:nvPr/>
          </p:nvCxnSpPr>
          <p:spPr>
            <a:xfrm rot="5400000" flipH="1" flipV="1">
              <a:off x="3428713" y="2299870"/>
              <a:ext cx="757854" cy="383395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>
              <a:stCxn id="18" idx="0"/>
              <a:endCxn id="7" idx="2"/>
            </p:cNvCxnSpPr>
            <p:nvPr/>
          </p:nvCxnSpPr>
          <p:spPr>
            <a:xfrm rot="16200000" flipV="1">
              <a:off x="2930638" y="4053905"/>
              <a:ext cx="757854" cy="32588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19" idx="0"/>
              <a:endCxn id="8" idx="2"/>
            </p:cNvCxnSpPr>
            <p:nvPr/>
          </p:nvCxnSpPr>
          <p:spPr>
            <a:xfrm rot="16200000" flipV="1">
              <a:off x="4325112" y="3948428"/>
              <a:ext cx="757854" cy="53683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stCxn id="20" idx="0"/>
              <a:endCxn id="10" idx="2"/>
            </p:cNvCxnSpPr>
            <p:nvPr/>
          </p:nvCxnSpPr>
          <p:spPr>
            <a:xfrm rot="5400000" flipH="1" flipV="1">
              <a:off x="5937331" y="3759340"/>
              <a:ext cx="757854" cy="91501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stCxn id="24" idx="0"/>
              <a:endCxn id="11" idx="2"/>
            </p:cNvCxnSpPr>
            <p:nvPr/>
          </p:nvCxnSpPr>
          <p:spPr>
            <a:xfrm rot="16200000" flipV="1">
              <a:off x="7493872" y="4166960"/>
              <a:ext cx="757854" cy="9977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Projecting Hidden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3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1431" y="1600200"/>
            <a:ext cx="7650685" cy="44483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769783" y="6352143"/>
            <a:ext cx="2160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solidFill>
                  <a:schemeClr val="tx2"/>
                </a:solidFill>
              </a:rPr>
              <a:t>Yarowsky</a:t>
            </a:r>
            <a:r>
              <a:rPr lang="en-US" i="1" dirty="0" smtClean="0">
                <a:solidFill>
                  <a:schemeClr val="tx2"/>
                </a:solidFill>
              </a:rPr>
              <a:t> &amp; </a:t>
            </a:r>
            <a:r>
              <a:rPr lang="en-US" i="1" dirty="0" err="1" smtClean="0">
                <a:solidFill>
                  <a:schemeClr val="tx2"/>
                </a:solidFill>
              </a:rPr>
              <a:t>Ngai</a:t>
            </a:r>
            <a:r>
              <a:rPr lang="en-US" i="1" dirty="0" smtClean="0">
                <a:solidFill>
                  <a:schemeClr val="tx2"/>
                </a:solidFill>
              </a:rPr>
              <a:t> ‘01</a:t>
            </a:r>
            <a:endParaRPr lang="en-US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600" dirty="0"/>
              <a:t>Train with </a:t>
            </a:r>
            <a:r>
              <a:rPr lang="en-US" sz="2600" dirty="0" err="1"/>
              <a:t>bitext</a:t>
            </a:r>
            <a:endParaRPr lang="en-US" sz="2600" dirty="0"/>
          </a:p>
          <a:p>
            <a:r>
              <a:rPr lang="en-US" sz="2600" dirty="0"/>
              <a:t>Parse one side</a:t>
            </a:r>
          </a:p>
          <a:p>
            <a:r>
              <a:rPr lang="en-US" sz="2600" dirty="0"/>
              <a:t>Align words</a:t>
            </a:r>
          </a:p>
          <a:p>
            <a:r>
              <a:rPr lang="en-US" sz="2600" dirty="0"/>
              <a:t>Project dependencies</a:t>
            </a:r>
          </a:p>
          <a:p>
            <a:r>
              <a:rPr lang="en-US" sz="2600" dirty="0"/>
              <a:t>Many to one links?</a:t>
            </a:r>
            <a:endParaRPr lang="en-US" sz="2600" dirty="0" smtClean="0"/>
          </a:p>
          <a:p>
            <a:r>
              <a:rPr lang="en-US" sz="2600" dirty="0" smtClean="0"/>
              <a:t>Invalid trees?</a:t>
            </a:r>
          </a:p>
          <a:p>
            <a:r>
              <a:rPr lang="en-US" sz="2600" dirty="0" err="1" smtClean="0"/>
              <a:t>Hwa</a:t>
            </a:r>
            <a:r>
              <a:rPr lang="en-US" sz="2600" dirty="0" smtClean="0"/>
              <a:t> et al.: fix-up rules</a:t>
            </a:r>
          </a:p>
          <a:p>
            <a:r>
              <a:rPr lang="en-US" sz="2600" dirty="0" err="1" smtClean="0"/>
              <a:t>Ganchev</a:t>
            </a:r>
            <a:r>
              <a:rPr lang="en-US" sz="2600" dirty="0" smtClean="0"/>
              <a:t> et al.: trust only some links</a:t>
            </a:r>
            <a:endParaRPr lang="en-US" sz="2600" dirty="0"/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304800" y="26670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Im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968375" y="2667000"/>
            <a:ext cx="908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Anfang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2101850" y="2667000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war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2879725" y="2667000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das</a:t>
            </a:r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3657600" y="2667000"/>
            <a:ext cx="666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Wort</a:t>
            </a:r>
          </a:p>
        </p:txBody>
      </p:sp>
      <p:cxnSp>
        <p:nvCxnSpPr>
          <p:cNvPr id="46090" name="AutoShape 10"/>
          <p:cNvCxnSpPr>
            <a:cxnSpLocks noChangeShapeType="1"/>
            <a:stCxn id="46086" idx="0"/>
            <a:endCxn id="46084" idx="0"/>
          </p:cNvCxnSpPr>
          <p:nvPr/>
        </p:nvCxnSpPr>
        <p:spPr bwMode="auto">
          <a:xfrm rot="16200000" flipH="1" flipV="1">
            <a:off x="1450181" y="1740694"/>
            <a:ext cx="1588" cy="1854200"/>
          </a:xfrm>
          <a:prstGeom prst="curvedConnector3">
            <a:avLst>
              <a:gd name="adj1" fmla="val -271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091" name="AutoShape 11"/>
          <p:cNvCxnSpPr>
            <a:cxnSpLocks noChangeShapeType="1"/>
            <a:stCxn id="46086" idx="0"/>
            <a:endCxn id="46088" idx="0"/>
          </p:cNvCxnSpPr>
          <p:nvPr/>
        </p:nvCxnSpPr>
        <p:spPr bwMode="auto">
          <a:xfrm rot="5400000" flipV="1">
            <a:off x="3183731" y="1861344"/>
            <a:ext cx="1588" cy="1612900"/>
          </a:xfrm>
          <a:prstGeom prst="curvedConnector3">
            <a:avLst>
              <a:gd name="adj1" fmla="val -302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092" name="AutoShape 12"/>
          <p:cNvCxnSpPr>
            <a:cxnSpLocks noChangeShapeType="1"/>
            <a:stCxn id="46088" idx="0"/>
            <a:endCxn id="46087" idx="0"/>
          </p:cNvCxnSpPr>
          <p:nvPr/>
        </p:nvCxnSpPr>
        <p:spPr bwMode="auto">
          <a:xfrm rot="16200000" flipH="1" flipV="1">
            <a:off x="3572669" y="2250281"/>
            <a:ext cx="1588" cy="835025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236538" y="4876800"/>
            <a:ext cx="37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In</a:t>
            </a:r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666750" y="4876800"/>
            <a:ext cx="501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the</a:t>
            </a: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1223963" y="4876800"/>
            <a:ext cx="1176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beginning</a:t>
            </a: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2454275" y="4876800"/>
            <a:ext cx="590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was</a:t>
            </a: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3100388" y="4876800"/>
            <a:ext cx="501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the</a:t>
            </a: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3657600" y="4876800"/>
            <a:ext cx="679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word</a:t>
            </a:r>
          </a:p>
        </p:txBody>
      </p:sp>
      <p:cxnSp>
        <p:nvCxnSpPr>
          <p:cNvPr id="46099" name="AutoShape 19"/>
          <p:cNvCxnSpPr>
            <a:cxnSpLocks noChangeShapeType="1"/>
            <a:stCxn id="46095" idx="2"/>
            <a:endCxn id="46094" idx="2"/>
          </p:cNvCxnSpPr>
          <p:nvPr/>
        </p:nvCxnSpPr>
        <p:spPr bwMode="auto">
          <a:xfrm rot="5400000">
            <a:off x="1364456" y="4796632"/>
            <a:ext cx="1587" cy="89535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100" name="AutoShape 20"/>
          <p:cNvCxnSpPr>
            <a:cxnSpLocks noChangeShapeType="1"/>
            <a:stCxn id="46093" idx="2"/>
            <a:endCxn id="46095" idx="2"/>
          </p:cNvCxnSpPr>
          <p:nvPr/>
        </p:nvCxnSpPr>
        <p:spPr bwMode="auto">
          <a:xfrm rot="16200000" flipH="1">
            <a:off x="1117600" y="4549776"/>
            <a:ext cx="1587" cy="1389062"/>
          </a:xfrm>
          <a:prstGeom prst="curvedConnector3">
            <a:avLst>
              <a:gd name="adj1" fmla="val 24320857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101" name="AutoShape 21"/>
          <p:cNvCxnSpPr>
            <a:cxnSpLocks noChangeShapeType="1"/>
            <a:stCxn id="46096" idx="2"/>
            <a:endCxn id="46093" idx="2"/>
          </p:cNvCxnSpPr>
          <p:nvPr/>
        </p:nvCxnSpPr>
        <p:spPr bwMode="auto">
          <a:xfrm rot="5400000">
            <a:off x="1585913" y="4081463"/>
            <a:ext cx="1587" cy="2325687"/>
          </a:xfrm>
          <a:prstGeom prst="curvedConnector3">
            <a:avLst>
              <a:gd name="adj1" fmla="val 406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102" name="AutoShape 22"/>
          <p:cNvCxnSpPr>
            <a:cxnSpLocks noChangeShapeType="1"/>
            <a:stCxn id="46096" idx="2"/>
            <a:endCxn id="46098" idx="2"/>
          </p:cNvCxnSpPr>
          <p:nvPr/>
        </p:nvCxnSpPr>
        <p:spPr bwMode="auto">
          <a:xfrm rot="16200000" flipH="1">
            <a:off x="3372644" y="4620419"/>
            <a:ext cx="1587" cy="1247775"/>
          </a:xfrm>
          <a:prstGeom prst="curvedConnector3">
            <a:avLst>
              <a:gd name="adj1" fmla="val 380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103" name="AutoShape 23"/>
          <p:cNvCxnSpPr>
            <a:cxnSpLocks noChangeShapeType="1"/>
            <a:stCxn id="46098" idx="2"/>
            <a:endCxn id="46097" idx="2"/>
          </p:cNvCxnSpPr>
          <p:nvPr/>
        </p:nvCxnSpPr>
        <p:spPr bwMode="auto">
          <a:xfrm rot="5400000">
            <a:off x="3673475" y="4921251"/>
            <a:ext cx="1587" cy="646112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104" name="AutoShape 24"/>
          <p:cNvCxnSpPr>
            <a:cxnSpLocks noChangeShapeType="1"/>
            <a:stCxn id="46085" idx="2"/>
            <a:endCxn id="46095" idx="0"/>
          </p:cNvCxnSpPr>
          <p:nvPr/>
        </p:nvCxnSpPr>
        <p:spPr bwMode="auto">
          <a:xfrm>
            <a:off x="1422400" y="3033713"/>
            <a:ext cx="390525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6105" name="AutoShape 25"/>
          <p:cNvCxnSpPr>
            <a:cxnSpLocks noChangeShapeType="1"/>
            <a:stCxn id="46086" idx="2"/>
            <a:endCxn id="46096" idx="0"/>
          </p:cNvCxnSpPr>
          <p:nvPr/>
        </p:nvCxnSpPr>
        <p:spPr bwMode="auto">
          <a:xfrm>
            <a:off x="2378075" y="3033713"/>
            <a:ext cx="371475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6106" name="AutoShape 26"/>
          <p:cNvCxnSpPr>
            <a:cxnSpLocks noChangeShapeType="1"/>
            <a:stCxn id="46087" idx="2"/>
            <a:endCxn id="46097" idx="0"/>
          </p:cNvCxnSpPr>
          <p:nvPr/>
        </p:nvCxnSpPr>
        <p:spPr bwMode="auto">
          <a:xfrm>
            <a:off x="3155950" y="3033713"/>
            <a:ext cx="195263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6107" name="AutoShape 27"/>
          <p:cNvCxnSpPr>
            <a:cxnSpLocks noChangeShapeType="1"/>
            <a:stCxn id="46088" idx="2"/>
            <a:endCxn id="46098" idx="0"/>
          </p:cNvCxnSpPr>
          <p:nvPr/>
        </p:nvCxnSpPr>
        <p:spPr bwMode="auto">
          <a:xfrm>
            <a:off x="3990975" y="3033713"/>
            <a:ext cx="6350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6108" name="AutoShape 28"/>
          <p:cNvCxnSpPr>
            <a:cxnSpLocks noChangeShapeType="1"/>
            <a:stCxn id="46084" idx="2"/>
            <a:endCxn id="46093" idx="0"/>
          </p:cNvCxnSpPr>
          <p:nvPr/>
        </p:nvCxnSpPr>
        <p:spPr bwMode="auto">
          <a:xfrm flipH="1">
            <a:off x="423863" y="3033713"/>
            <a:ext cx="100012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6109" name="AutoShape 29"/>
          <p:cNvCxnSpPr>
            <a:cxnSpLocks noChangeShapeType="1"/>
            <a:stCxn id="46084" idx="2"/>
            <a:endCxn id="46094" idx="0"/>
          </p:cNvCxnSpPr>
          <p:nvPr/>
        </p:nvCxnSpPr>
        <p:spPr bwMode="auto">
          <a:xfrm>
            <a:off x="523875" y="3033713"/>
            <a:ext cx="393700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6110" name="AutoShape 30"/>
          <p:cNvCxnSpPr>
            <a:cxnSpLocks noChangeShapeType="1"/>
            <a:stCxn id="46085" idx="0"/>
            <a:endCxn id="46084" idx="0"/>
          </p:cNvCxnSpPr>
          <p:nvPr/>
        </p:nvCxnSpPr>
        <p:spPr bwMode="auto">
          <a:xfrm rot="16200000" flipH="1" flipV="1">
            <a:off x="972344" y="2218531"/>
            <a:ext cx="1588" cy="898525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112" name="AutoShape 32"/>
          <p:cNvCxnSpPr>
            <a:cxnSpLocks noChangeShapeType="1"/>
            <a:stCxn id="46084" idx="2"/>
            <a:endCxn id="46085" idx="2"/>
          </p:cNvCxnSpPr>
          <p:nvPr/>
        </p:nvCxnSpPr>
        <p:spPr bwMode="auto">
          <a:xfrm rot="16200000" flipH="1">
            <a:off x="972344" y="2585244"/>
            <a:ext cx="1587" cy="898525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500" fill="hold"/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500" fill="hold"/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Divergent Projection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81000" y="2819400"/>
            <a:ext cx="527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Auf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962150" y="2819400"/>
            <a:ext cx="781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Frage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069975" y="2819400"/>
            <a:ext cx="73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diese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7315200" y="2819400"/>
            <a:ext cx="1314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 dirty="0" err="1"/>
              <a:t>bekommen</a:t>
            </a:r>
            <a:endParaRPr lang="en-US" dirty="0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3759200" y="2819400"/>
            <a:ext cx="476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ich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2905125" y="2819400"/>
            <a:ext cx="69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habe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4397375" y="2819400"/>
            <a:ext cx="742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leider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6194425" y="2819400"/>
            <a:ext cx="958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Antwort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5302250" y="2819400"/>
            <a:ext cx="73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keine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381000" y="5029200"/>
            <a:ext cx="247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I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781050" y="5029200"/>
            <a:ext cx="488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did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1422400" y="5029200"/>
            <a:ext cx="501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not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2078038" y="5029200"/>
            <a:ext cx="1504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unfortunately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3735388" y="5029200"/>
            <a:ext cx="920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receive</a:t>
            </a: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4810125" y="50292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an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5400675" y="5029200"/>
            <a:ext cx="920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answer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6475413" y="5029200"/>
            <a:ext cx="37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to</a:t>
            </a:r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7002463" y="5029200"/>
            <a:ext cx="539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this</a:t>
            </a:r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7696200" y="5029200"/>
            <a:ext cx="1047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question</a:t>
            </a:r>
          </a:p>
        </p:txBody>
      </p:sp>
      <p:cxnSp>
        <p:nvCxnSpPr>
          <p:cNvPr id="9241" name="AutoShape 25"/>
          <p:cNvCxnSpPr>
            <a:cxnSpLocks noChangeShapeType="1"/>
            <a:endCxn id="9239" idx="0"/>
          </p:cNvCxnSpPr>
          <p:nvPr/>
        </p:nvCxnSpPr>
        <p:spPr bwMode="auto">
          <a:xfrm>
            <a:off x="2362200" y="3200400"/>
            <a:ext cx="5857875" cy="1828800"/>
          </a:xfrm>
          <a:prstGeom prst="straightConnector1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</p:cxnSp>
      <p:cxnSp>
        <p:nvCxnSpPr>
          <p:cNvPr id="9242" name="AutoShape 26"/>
          <p:cNvCxnSpPr>
            <a:cxnSpLocks noChangeShapeType="1"/>
            <a:stCxn id="9223" idx="2"/>
            <a:endCxn id="9238" idx="0"/>
          </p:cNvCxnSpPr>
          <p:nvPr/>
        </p:nvCxnSpPr>
        <p:spPr bwMode="auto">
          <a:xfrm>
            <a:off x="1435100" y="3186113"/>
            <a:ext cx="5837238" cy="1843087"/>
          </a:xfrm>
          <a:prstGeom prst="straightConnector1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</p:cxnSp>
      <p:cxnSp>
        <p:nvCxnSpPr>
          <p:cNvPr id="9243" name="AutoShape 27"/>
          <p:cNvCxnSpPr>
            <a:cxnSpLocks noChangeShapeType="1"/>
            <a:stCxn id="9221" idx="2"/>
            <a:endCxn id="9237" idx="0"/>
          </p:cNvCxnSpPr>
          <p:nvPr/>
        </p:nvCxnSpPr>
        <p:spPr bwMode="auto">
          <a:xfrm>
            <a:off x="644525" y="3186113"/>
            <a:ext cx="6018213" cy="1843087"/>
          </a:xfrm>
          <a:prstGeom prst="straightConnector1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</p:cxnSp>
      <p:cxnSp>
        <p:nvCxnSpPr>
          <p:cNvPr id="9244" name="AutoShape 28"/>
          <p:cNvCxnSpPr>
            <a:cxnSpLocks noChangeShapeType="1"/>
            <a:stCxn id="9227" idx="2"/>
            <a:endCxn id="9233" idx="0"/>
          </p:cNvCxnSpPr>
          <p:nvPr/>
        </p:nvCxnSpPr>
        <p:spPr bwMode="auto">
          <a:xfrm flipH="1">
            <a:off x="2830513" y="3186113"/>
            <a:ext cx="1938337" cy="1843087"/>
          </a:xfrm>
          <a:prstGeom prst="straightConnector1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</p:cxnSp>
      <p:cxnSp>
        <p:nvCxnSpPr>
          <p:cNvPr id="9245" name="AutoShape 29"/>
          <p:cNvCxnSpPr>
            <a:cxnSpLocks noChangeShapeType="1"/>
            <a:stCxn id="9229" idx="2"/>
            <a:endCxn id="9232" idx="0"/>
          </p:cNvCxnSpPr>
          <p:nvPr/>
        </p:nvCxnSpPr>
        <p:spPr bwMode="auto">
          <a:xfrm flipH="1">
            <a:off x="1673225" y="3186113"/>
            <a:ext cx="3994150" cy="1843087"/>
          </a:xfrm>
          <a:prstGeom prst="straightConnector1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</p:cxnSp>
      <p:cxnSp>
        <p:nvCxnSpPr>
          <p:cNvPr id="9246" name="AutoShape 30"/>
          <p:cNvCxnSpPr>
            <a:cxnSpLocks noChangeShapeType="1"/>
            <a:stCxn id="9231" idx="0"/>
            <a:endCxn id="9226" idx="2"/>
          </p:cNvCxnSpPr>
          <p:nvPr/>
        </p:nvCxnSpPr>
        <p:spPr bwMode="auto">
          <a:xfrm flipV="1">
            <a:off x="1025525" y="3186113"/>
            <a:ext cx="2225675" cy="1843087"/>
          </a:xfrm>
          <a:prstGeom prst="straightConnector1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</p:cxnSp>
      <p:cxnSp>
        <p:nvCxnSpPr>
          <p:cNvPr id="9247" name="AutoShape 31"/>
          <p:cNvCxnSpPr>
            <a:cxnSpLocks noChangeShapeType="1"/>
            <a:stCxn id="9228" idx="2"/>
          </p:cNvCxnSpPr>
          <p:nvPr/>
        </p:nvCxnSpPr>
        <p:spPr bwMode="auto">
          <a:xfrm flipH="1">
            <a:off x="5867400" y="3186113"/>
            <a:ext cx="806450" cy="1843087"/>
          </a:xfrm>
          <a:prstGeom prst="straightConnector1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</p:cxnSp>
      <p:cxnSp>
        <p:nvCxnSpPr>
          <p:cNvPr id="9248" name="AutoShape 32"/>
          <p:cNvCxnSpPr>
            <a:cxnSpLocks noChangeShapeType="1"/>
            <a:stCxn id="9224" idx="2"/>
            <a:endCxn id="9234" idx="0"/>
          </p:cNvCxnSpPr>
          <p:nvPr/>
        </p:nvCxnSpPr>
        <p:spPr bwMode="auto">
          <a:xfrm flipH="1">
            <a:off x="4195763" y="3186113"/>
            <a:ext cx="3776662" cy="1843087"/>
          </a:xfrm>
          <a:prstGeom prst="straightConnector1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</p:cxnSp>
      <p:cxnSp>
        <p:nvCxnSpPr>
          <p:cNvPr id="9249" name="AutoShape 33"/>
          <p:cNvCxnSpPr>
            <a:cxnSpLocks noChangeShapeType="1"/>
            <a:stCxn id="9230" idx="0"/>
            <a:endCxn id="9225" idx="2"/>
          </p:cNvCxnSpPr>
          <p:nvPr/>
        </p:nvCxnSpPr>
        <p:spPr bwMode="auto">
          <a:xfrm flipV="1">
            <a:off x="504825" y="3186113"/>
            <a:ext cx="3492500" cy="1843087"/>
          </a:xfrm>
          <a:prstGeom prst="straightConnector1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</p:cxnSp>
      <p:cxnSp>
        <p:nvCxnSpPr>
          <p:cNvPr id="9251" name="AutoShape 35"/>
          <p:cNvCxnSpPr>
            <a:cxnSpLocks noChangeShapeType="1"/>
            <a:stCxn id="9221" idx="0"/>
            <a:endCxn id="9222" idx="0"/>
          </p:cNvCxnSpPr>
          <p:nvPr/>
        </p:nvCxnSpPr>
        <p:spPr bwMode="auto">
          <a:xfrm rot="5400000" flipV="1">
            <a:off x="1497806" y="1966119"/>
            <a:ext cx="1588" cy="1708150"/>
          </a:xfrm>
          <a:prstGeom prst="curvedConnector3">
            <a:avLst>
              <a:gd name="adj1" fmla="val -29000000"/>
            </a:avLst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52" name="AutoShape 36"/>
          <p:cNvCxnSpPr>
            <a:cxnSpLocks noChangeShapeType="1"/>
            <a:stCxn id="9222" idx="0"/>
            <a:endCxn id="9223" idx="0"/>
          </p:cNvCxnSpPr>
          <p:nvPr/>
        </p:nvCxnSpPr>
        <p:spPr bwMode="auto">
          <a:xfrm rot="16200000" flipH="1" flipV="1">
            <a:off x="1893094" y="2361406"/>
            <a:ext cx="1588" cy="917575"/>
          </a:xfrm>
          <a:prstGeom prst="curvedConnector3">
            <a:avLst>
              <a:gd name="adj1" fmla="val -14400000"/>
            </a:avLst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53" name="AutoShape 37"/>
          <p:cNvCxnSpPr>
            <a:cxnSpLocks noChangeShapeType="1"/>
            <a:stCxn id="9224" idx="0"/>
            <a:endCxn id="9221" idx="0"/>
          </p:cNvCxnSpPr>
          <p:nvPr/>
        </p:nvCxnSpPr>
        <p:spPr bwMode="auto">
          <a:xfrm rot="16200000" flipH="1" flipV="1">
            <a:off x="4307681" y="-843756"/>
            <a:ext cx="1588" cy="7327900"/>
          </a:xfrm>
          <a:prstGeom prst="curvedConnector3">
            <a:avLst>
              <a:gd name="adj1" fmla="val -78100000"/>
            </a:avLst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54" name="AutoShape 38"/>
          <p:cNvCxnSpPr>
            <a:cxnSpLocks noChangeShapeType="1"/>
            <a:stCxn id="9228" idx="0"/>
            <a:endCxn id="9229" idx="0"/>
          </p:cNvCxnSpPr>
          <p:nvPr/>
        </p:nvCxnSpPr>
        <p:spPr bwMode="auto">
          <a:xfrm rot="16200000" flipH="1" flipV="1">
            <a:off x="6169819" y="2316956"/>
            <a:ext cx="1588" cy="1006475"/>
          </a:xfrm>
          <a:prstGeom prst="curvedConnector3">
            <a:avLst>
              <a:gd name="adj1" fmla="val -14400000"/>
            </a:avLst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57" name="AutoShape 41"/>
          <p:cNvCxnSpPr>
            <a:cxnSpLocks noChangeShapeType="1"/>
            <a:stCxn id="9224" idx="0"/>
            <a:endCxn id="9226" idx="0"/>
          </p:cNvCxnSpPr>
          <p:nvPr/>
        </p:nvCxnSpPr>
        <p:spPr bwMode="auto">
          <a:xfrm rot="16200000" flipH="1" flipV="1">
            <a:off x="5611019" y="459581"/>
            <a:ext cx="1588" cy="4721225"/>
          </a:xfrm>
          <a:prstGeom prst="curvedConnector3">
            <a:avLst>
              <a:gd name="adj1" fmla="val -55000000"/>
            </a:avLst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58" name="AutoShape 42"/>
          <p:cNvCxnSpPr>
            <a:cxnSpLocks noChangeShapeType="1"/>
            <a:stCxn id="9224" idx="0"/>
            <a:endCxn id="9227" idx="0"/>
          </p:cNvCxnSpPr>
          <p:nvPr/>
        </p:nvCxnSpPr>
        <p:spPr bwMode="auto">
          <a:xfrm rot="16200000" flipH="1" flipV="1">
            <a:off x="6369844" y="1218406"/>
            <a:ext cx="1588" cy="3203575"/>
          </a:xfrm>
          <a:prstGeom prst="curvedConnector3">
            <a:avLst>
              <a:gd name="adj1" fmla="val -27100000"/>
            </a:avLst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60" name="AutoShape 44"/>
          <p:cNvCxnSpPr>
            <a:cxnSpLocks noChangeShapeType="1"/>
            <a:stCxn id="9231" idx="2"/>
            <a:endCxn id="9230" idx="2"/>
          </p:cNvCxnSpPr>
          <p:nvPr/>
        </p:nvCxnSpPr>
        <p:spPr bwMode="auto">
          <a:xfrm rot="5400000">
            <a:off x="764381" y="5136357"/>
            <a:ext cx="1587" cy="520700"/>
          </a:xfrm>
          <a:prstGeom prst="curvedConnector3">
            <a:avLst>
              <a:gd name="adj1" fmla="val 14400000"/>
            </a:avLst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61" name="AutoShape 45"/>
          <p:cNvCxnSpPr>
            <a:cxnSpLocks noChangeShapeType="1"/>
            <a:stCxn id="9231" idx="2"/>
            <a:endCxn id="9232" idx="2"/>
          </p:cNvCxnSpPr>
          <p:nvPr/>
        </p:nvCxnSpPr>
        <p:spPr bwMode="auto">
          <a:xfrm rot="16200000" flipH="1">
            <a:off x="1348581" y="5072857"/>
            <a:ext cx="1587" cy="647700"/>
          </a:xfrm>
          <a:prstGeom prst="curvedConnector3">
            <a:avLst>
              <a:gd name="adj1" fmla="val 14400000"/>
            </a:avLst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63" name="AutoShape 47"/>
          <p:cNvCxnSpPr>
            <a:cxnSpLocks noChangeShapeType="1"/>
            <a:stCxn id="9231" idx="2"/>
            <a:endCxn id="9233" idx="2"/>
          </p:cNvCxnSpPr>
          <p:nvPr/>
        </p:nvCxnSpPr>
        <p:spPr bwMode="auto">
          <a:xfrm rot="16200000" flipH="1">
            <a:off x="1927225" y="4494213"/>
            <a:ext cx="1587" cy="1804988"/>
          </a:xfrm>
          <a:prstGeom prst="curvedConnector3">
            <a:avLst>
              <a:gd name="adj1" fmla="val 31000000"/>
            </a:avLst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64" name="AutoShape 48"/>
          <p:cNvCxnSpPr>
            <a:cxnSpLocks noChangeShapeType="1"/>
            <a:stCxn id="9231" idx="2"/>
            <a:endCxn id="9234" idx="2"/>
          </p:cNvCxnSpPr>
          <p:nvPr/>
        </p:nvCxnSpPr>
        <p:spPr bwMode="auto">
          <a:xfrm rot="16200000" flipH="1">
            <a:off x="2609850" y="3811588"/>
            <a:ext cx="1587" cy="3170238"/>
          </a:xfrm>
          <a:prstGeom prst="curvedConnector3">
            <a:avLst>
              <a:gd name="adj1" fmla="val 55700000"/>
            </a:avLst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65" name="AutoShape 49"/>
          <p:cNvCxnSpPr>
            <a:cxnSpLocks noChangeShapeType="1"/>
            <a:stCxn id="9236" idx="2"/>
            <a:endCxn id="9235" idx="2"/>
          </p:cNvCxnSpPr>
          <p:nvPr/>
        </p:nvCxnSpPr>
        <p:spPr bwMode="auto">
          <a:xfrm rot="5400000">
            <a:off x="5444331" y="4980782"/>
            <a:ext cx="1587" cy="831850"/>
          </a:xfrm>
          <a:prstGeom prst="curvedConnector3">
            <a:avLst>
              <a:gd name="adj1" fmla="val 14400000"/>
            </a:avLst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66" name="AutoShape 50"/>
          <p:cNvCxnSpPr>
            <a:cxnSpLocks noChangeShapeType="1"/>
            <a:stCxn id="9236" idx="2"/>
            <a:endCxn id="9237" idx="2"/>
          </p:cNvCxnSpPr>
          <p:nvPr/>
        </p:nvCxnSpPr>
        <p:spPr bwMode="auto">
          <a:xfrm rot="16200000" flipH="1">
            <a:off x="6261100" y="4995863"/>
            <a:ext cx="1587" cy="801688"/>
          </a:xfrm>
          <a:prstGeom prst="curvedConnector3">
            <a:avLst>
              <a:gd name="adj1" fmla="val 14400000"/>
            </a:avLst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67" name="AutoShape 51"/>
          <p:cNvCxnSpPr>
            <a:cxnSpLocks noChangeShapeType="1"/>
            <a:stCxn id="9237" idx="2"/>
            <a:endCxn id="9239" idx="2"/>
          </p:cNvCxnSpPr>
          <p:nvPr/>
        </p:nvCxnSpPr>
        <p:spPr bwMode="auto">
          <a:xfrm rot="16200000" flipH="1">
            <a:off x="7440613" y="4618038"/>
            <a:ext cx="1587" cy="1557337"/>
          </a:xfrm>
          <a:prstGeom prst="curvedConnector3">
            <a:avLst>
              <a:gd name="adj1" fmla="val 25400000"/>
            </a:avLst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68" name="AutoShape 52"/>
          <p:cNvCxnSpPr>
            <a:cxnSpLocks noChangeShapeType="1"/>
            <a:stCxn id="9239" idx="2"/>
            <a:endCxn id="9238" idx="2"/>
          </p:cNvCxnSpPr>
          <p:nvPr/>
        </p:nvCxnSpPr>
        <p:spPr bwMode="auto">
          <a:xfrm rot="5400000">
            <a:off x="7745413" y="4922838"/>
            <a:ext cx="1587" cy="947737"/>
          </a:xfrm>
          <a:prstGeom prst="curvedConnector3">
            <a:avLst>
              <a:gd name="adj1" fmla="val 14400000"/>
            </a:avLst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69" name="AutoShape 53"/>
          <p:cNvCxnSpPr>
            <a:cxnSpLocks noChangeShapeType="1"/>
            <a:stCxn id="9234" idx="2"/>
            <a:endCxn id="9236" idx="2"/>
          </p:cNvCxnSpPr>
          <p:nvPr/>
        </p:nvCxnSpPr>
        <p:spPr bwMode="auto">
          <a:xfrm rot="16200000" flipH="1">
            <a:off x="5027613" y="4564063"/>
            <a:ext cx="1587" cy="1665287"/>
          </a:xfrm>
          <a:prstGeom prst="curvedConnector3">
            <a:avLst>
              <a:gd name="adj1" fmla="val 30900000"/>
            </a:avLst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70" name="AutoShape 54"/>
          <p:cNvCxnSpPr>
            <a:cxnSpLocks noChangeShapeType="1"/>
            <a:stCxn id="9224" idx="0"/>
            <a:endCxn id="9228" idx="0"/>
          </p:cNvCxnSpPr>
          <p:nvPr/>
        </p:nvCxnSpPr>
        <p:spPr bwMode="auto">
          <a:xfrm rot="16200000" flipH="1" flipV="1">
            <a:off x="7322344" y="2170906"/>
            <a:ext cx="1588" cy="1298575"/>
          </a:xfrm>
          <a:prstGeom prst="curvedConnector3">
            <a:avLst>
              <a:gd name="adj1" fmla="val -14400000"/>
            </a:avLst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73" name="Text Box 57"/>
          <p:cNvSpPr txBox="1">
            <a:spLocks noChangeArrowheads="1"/>
          </p:cNvSpPr>
          <p:nvPr/>
        </p:nvSpPr>
        <p:spPr bwMode="auto">
          <a:xfrm>
            <a:off x="8305800" y="3962400"/>
            <a:ext cx="508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/>
              <a:t>NULL</a:t>
            </a:r>
          </a:p>
        </p:txBody>
      </p:sp>
      <p:cxnSp>
        <p:nvCxnSpPr>
          <p:cNvPr id="9274" name="AutoShape 58"/>
          <p:cNvCxnSpPr>
            <a:cxnSpLocks noChangeShapeType="1"/>
            <a:stCxn id="9235" idx="0"/>
            <a:endCxn id="9273" idx="1"/>
          </p:cNvCxnSpPr>
          <p:nvPr/>
        </p:nvCxnSpPr>
        <p:spPr bwMode="auto">
          <a:xfrm flipV="1">
            <a:off x="5029200" y="4084638"/>
            <a:ext cx="3276600" cy="944562"/>
          </a:xfrm>
          <a:prstGeom prst="straightConnector1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</p:cxnSp>
      <p:sp>
        <p:nvSpPr>
          <p:cNvPr id="9276" name="AutoShape 60"/>
          <p:cNvSpPr>
            <a:spLocks noChangeArrowheads="1"/>
          </p:cNvSpPr>
          <p:nvPr/>
        </p:nvSpPr>
        <p:spPr bwMode="auto">
          <a:xfrm>
            <a:off x="4648200" y="6400800"/>
            <a:ext cx="990600" cy="304800"/>
          </a:xfrm>
          <a:prstGeom prst="wedgeRectCallout">
            <a:avLst>
              <a:gd name="adj1" fmla="val -9778"/>
              <a:gd name="adj2" fmla="val -21302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1200"/>
              <a:t>monotonic</a:t>
            </a:r>
          </a:p>
        </p:txBody>
      </p:sp>
      <p:sp>
        <p:nvSpPr>
          <p:cNvPr id="9277" name="AutoShape 61"/>
          <p:cNvSpPr>
            <a:spLocks noChangeArrowheads="1"/>
          </p:cNvSpPr>
          <p:nvPr/>
        </p:nvSpPr>
        <p:spPr bwMode="auto">
          <a:xfrm>
            <a:off x="6096000" y="6172200"/>
            <a:ext cx="533400" cy="304800"/>
          </a:xfrm>
          <a:prstGeom prst="wedgeRectCallout">
            <a:avLst>
              <a:gd name="adj1" fmla="val -178569"/>
              <a:gd name="adj2" fmla="val -23020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1200"/>
              <a:t>null</a:t>
            </a:r>
          </a:p>
        </p:txBody>
      </p:sp>
      <p:sp>
        <p:nvSpPr>
          <p:cNvPr id="9278" name="AutoShape 62"/>
          <p:cNvSpPr>
            <a:spLocks noChangeArrowheads="1"/>
          </p:cNvSpPr>
          <p:nvPr/>
        </p:nvSpPr>
        <p:spPr bwMode="auto">
          <a:xfrm>
            <a:off x="3048000" y="6324600"/>
            <a:ext cx="1295400" cy="304800"/>
          </a:xfrm>
          <a:prstGeom prst="wedgeRectCallout">
            <a:avLst>
              <a:gd name="adj1" fmla="val -90440"/>
              <a:gd name="adj2" fmla="val -625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1200"/>
              <a:t>head-swapping</a:t>
            </a:r>
          </a:p>
        </p:txBody>
      </p:sp>
      <p:sp>
        <p:nvSpPr>
          <p:cNvPr id="9279" name="AutoShape 63"/>
          <p:cNvSpPr>
            <a:spLocks noChangeArrowheads="1"/>
          </p:cNvSpPr>
          <p:nvPr/>
        </p:nvSpPr>
        <p:spPr bwMode="auto">
          <a:xfrm>
            <a:off x="7772400" y="6172200"/>
            <a:ext cx="914400" cy="304800"/>
          </a:xfrm>
          <a:prstGeom prst="wedgeRectCallout">
            <a:avLst>
              <a:gd name="adj1" fmla="val -213542"/>
              <a:gd name="adj2" fmla="val -22708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1200"/>
              <a:t>siblings</a:t>
            </a:r>
          </a:p>
        </p:txBody>
      </p:sp>
      <p:cxnSp>
        <p:nvCxnSpPr>
          <p:cNvPr id="9280" name="AutoShape 64"/>
          <p:cNvCxnSpPr>
            <a:cxnSpLocks noChangeShapeType="1"/>
            <a:stCxn id="9226" idx="0"/>
            <a:endCxn id="9225" idx="0"/>
          </p:cNvCxnSpPr>
          <p:nvPr/>
        </p:nvCxnSpPr>
        <p:spPr bwMode="auto">
          <a:xfrm rot="5400000" flipV="1">
            <a:off x="3623469" y="2447131"/>
            <a:ext cx="1588" cy="746125"/>
          </a:xfrm>
          <a:prstGeom prst="curvedConnector3">
            <a:avLst>
              <a:gd name="adj1" fmla="val -14400000"/>
            </a:avLst>
          </a:prstGeom>
          <a:ln>
            <a:headEnd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500" fill="hold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5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500" fill="hold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500" fill="hold"/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9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2" dur="5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9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2" dur="5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5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5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1" dur="500" fill="hold"/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6" grpId="0" animBg="1"/>
      <p:bldP spid="9276" grpId="1" animBg="1"/>
      <p:bldP spid="9277" grpId="0" animBg="1"/>
      <p:bldP spid="9277" grpId="1" animBg="1"/>
      <p:bldP spid="9278" grpId="0" animBg="1"/>
      <p:bldP spid="9278" grpId="1" animBg="1"/>
      <p:bldP spid="9279" grpId="0" animBg="1"/>
      <p:bldP spid="927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420" name="AutoShape 84"/>
          <p:cNvCxnSpPr>
            <a:cxnSpLocks noChangeShapeType="1"/>
            <a:stCxn id="14384" idx="0"/>
            <a:endCxn id="14419" idx="1"/>
          </p:cNvCxnSpPr>
          <p:nvPr/>
        </p:nvCxnSpPr>
        <p:spPr bwMode="auto">
          <a:xfrm flipV="1">
            <a:off x="1649413" y="4084638"/>
            <a:ext cx="6656387" cy="868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4421" name="AutoShape 85"/>
          <p:cNvCxnSpPr>
            <a:cxnSpLocks noChangeShapeType="1"/>
            <a:stCxn id="14386" idx="0"/>
            <a:endCxn id="14419" idx="1"/>
          </p:cNvCxnSpPr>
          <p:nvPr/>
        </p:nvCxnSpPr>
        <p:spPr bwMode="auto">
          <a:xfrm flipV="1">
            <a:off x="3271838" y="4084638"/>
            <a:ext cx="5033962" cy="868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4422" name="AutoShape 86"/>
          <p:cNvCxnSpPr>
            <a:cxnSpLocks noChangeShapeType="1"/>
            <a:stCxn id="14387" idx="0"/>
            <a:endCxn id="14419" idx="1"/>
          </p:cNvCxnSpPr>
          <p:nvPr/>
        </p:nvCxnSpPr>
        <p:spPr bwMode="auto">
          <a:xfrm flipV="1">
            <a:off x="4048125" y="4084638"/>
            <a:ext cx="4257675" cy="868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4423" name="AutoShape 87"/>
          <p:cNvCxnSpPr>
            <a:cxnSpLocks noChangeShapeType="1"/>
            <a:stCxn id="14389" idx="0"/>
            <a:endCxn id="14419" idx="1"/>
          </p:cNvCxnSpPr>
          <p:nvPr/>
        </p:nvCxnSpPr>
        <p:spPr bwMode="auto">
          <a:xfrm flipV="1">
            <a:off x="6286500" y="4084638"/>
            <a:ext cx="2019300" cy="868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4424" name="AutoShape 88"/>
          <p:cNvCxnSpPr>
            <a:cxnSpLocks noChangeShapeType="1"/>
            <a:stCxn id="14390" idx="0"/>
            <a:endCxn id="14419" idx="1"/>
          </p:cNvCxnSpPr>
          <p:nvPr/>
        </p:nvCxnSpPr>
        <p:spPr bwMode="auto">
          <a:xfrm flipV="1">
            <a:off x="7138988" y="4084638"/>
            <a:ext cx="1166812" cy="868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Free Translation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81000" y="2819400"/>
            <a:ext cx="1428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Tschernobyl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1866900" y="2819400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könnte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2795588" y="2819400"/>
            <a:ext cx="69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dann</a:t>
            </a:r>
          </a:p>
        </p:txBody>
      </p:sp>
      <p:sp>
        <p:nvSpPr>
          <p:cNvPr id="14377" name="Text Box 41"/>
          <p:cNvSpPr txBox="1">
            <a:spLocks noChangeArrowheads="1"/>
          </p:cNvSpPr>
          <p:nvPr/>
        </p:nvSpPr>
        <p:spPr bwMode="auto">
          <a:xfrm>
            <a:off x="3546475" y="2819400"/>
            <a:ext cx="781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etwas</a:t>
            </a:r>
          </a:p>
        </p:txBody>
      </p:sp>
      <p:sp>
        <p:nvSpPr>
          <p:cNvPr id="14378" name="Text Box 42"/>
          <p:cNvSpPr txBox="1">
            <a:spLocks noChangeArrowheads="1"/>
          </p:cNvSpPr>
          <p:nvPr/>
        </p:nvSpPr>
        <p:spPr bwMode="auto">
          <a:xfrm>
            <a:off x="4386263" y="2819400"/>
            <a:ext cx="819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dist" eaLnBrk="1" hangingPunct="1"/>
            <a:r>
              <a:rPr lang="en-US"/>
              <a:t>später</a:t>
            </a:r>
          </a:p>
        </p:txBody>
      </p:sp>
      <p:sp>
        <p:nvSpPr>
          <p:cNvPr id="14379" name="Text Box 43"/>
          <p:cNvSpPr txBox="1">
            <a:spLocks noChangeArrowheads="1"/>
          </p:cNvSpPr>
          <p:nvPr/>
        </p:nvSpPr>
        <p:spPr bwMode="auto">
          <a:xfrm>
            <a:off x="5262563" y="28194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/>
              <a:t>an</a:t>
            </a:r>
          </a:p>
        </p:txBody>
      </p:sp>
      <p:sp>
        <p:nvSpPr>
          <p:cNvPr id="14380" name="Text Box 44"/>
          <p:cNvSpPr txBox="1">
            <a:spLocks noChangeArrowheads="1"/>
          </p:cNvSpPr>
          <p:nvPr/>
        </p:nvSpPr>
        <p:spPr bwMode="auto">
          <a:xfrm>
            <a:off x="5759450" y="2819400"/>
            <a:ext cx="488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/>
              <a:t>die</a:t>
            </a:r>
          </a:p>
        </p:txBody>
      </p:sp>
      <p:sp>
        <p:nvSpPr>
          <p:cNvPr id="14381" name="Text Box 45"/>
          <p:cNvSpPr txBox="1">
            <a:spLocks noChangeArrowheads="1"/>
          </p:cNvSpPr>
          <p:nvPr/>
        </p:nvSpPr>
        <p:spPr bwMode="auto">
          <a:xfrm>
            <a:off x="6307138" y="2819400"/>
            <a:ext cx="781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/>
              <a:t>Reihe</a:t>
            </a:r>
          </a:p>
        </p:txBody>
      </p:sp>
      <p:sp>
        <p:nvSpPr>
          <p:cNvPr id="14382" name="Text Box 46"/>
          <p:cNvSpPr txBox="1">
            <a:spLocks noChangeArrowheads="1"/>
          </p:cNvSpPr>
          <p:nvPr/>
        </p:nvSpPr>
        <p:spPr bwMode="auto">
          <a:xfrm>
            <a:off x="7146925" y="2819400"/>
            <a:ext cx="1060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/>
              <a:t>kommen</a:t>
            </a:r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533400" y="4953000"/>
            <a:ext cx="704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/>
              <a:t>Then</a:t>
            </a:r>
          </a:p>
        </p:txBody>
      </p:sp>
      <p:sp>
        <p:nvSpPr>
          <p:cNvPr id="14384" name="Text Box 48"/>
          <p:cNvSpPr txBox="1">
            <a:spLocks noChangeArrowheads="1"/>
          </p:cNvSpPr>
          <p:nvPr/>
        </p:nvSpPr>
        <p:spPr bwMode="auto">
          <a:xfrm>
            <a:off x="1411288" y="4953000"/>
            <a:ext cx="476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/>
              <a:t>we</a:t>
            </a:r>
          </a:p>
        </p:txBody>
      </p:sp>
      <p:sp>
        <p:nvSpPr>
          <p:cNvPr id="14385" name="Text Box 49"/>
          <p:cNvSpPr txBox="1">
            <a:spLocks noChangeArrowheads="1"/>
          </p:cNvSpPr>
          <p:nvPr/>
        </p:nvSpPr>
        <p:spPr bwMode="auto">
          <a:xfrm>
            <a:off x="2060575" y="4953000"/>
            <a:ext cx="73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/>
              <a:t>could</a:t>
            </a:r>
          </a:p>
        </p:txBody>
      </p:sp>
      <p:sp>
        <p:nvSpPr>
          <p:cNvPr id="14386" name="Text Box 50"/>
          <p:cNvSpPr txBox="1">
            <a:spLocks noChangeArrowheads="1"/>
          </p:cNvSpPr>
          <p:nvPr/>
        </p:nvSpPr>
        <p:spPr bwMode="auto">
          <a:xfrm>
            <a:off x="2963863" y="4953000"/>
            <a:ext cx="615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/>
              <a:t>deal</a:t>
            </a:r>
          </a:p>
        </p:txBody>
      </p:sp>
      <p:sp>
        <p:nvSpPr>
          <p:cNvPr id="14387" name="Text Box 51"/>
          <p:cNvSpPr txBox="1">
            <a:spLocks noChangeArrowheads="1"/>
          </p:cNvSpPr>
          <p:nvPr/>
        </p:nvSpPr>
        <p:spPr bwMode="auto">
          <a:xfrm>
            <a:off x="3752850" y="4953000"/>
            <a:ext cx="590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/>
              <a:t>with</a:t>
            </a:r>
          </a:p>
        </p:txBody>
      </p:sp>
      <p:sp>
        <p:nvSpPr>
          <p:cNvPr id="14388" name="Text Box 52"/>
          <p:cNvSpPr txBox="1">
            <a:spLocks noChangeArrowheads="1"/>
          </p:cNvSpPr>
          <p:nvPr/>
        </p:nvSpPr>
        <p:spPr bwMode="auto">
          <a:xfrm>
            <a:off x="4516438" y="4953000"/>
            <a:ext cx="1225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/>
              <a:t>Chernobyl</a:t>
            </a:r>
          </a:p>
        </p:txBody>
      </p:sp>
      <p:sp>
        <p:nvSpPr>
          <p:cNvPr id="14389" name="Text Box 53"/>
          <p:cNvSpPr txBox="1">
            <a:spLocks noChangeArrowheads="1"/>
          </p:cNvSpPr>
          <p:nvPr/>
        </p:nvSpPr>
        <p:spPr bwMode="auto">
          <a:xfrm>
            <a:off x="5915025" y="4953000"/>
            <a:ext cx="742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/>
              <a:t>some</a:t>
            </a:r>
          </a:p>
        </p:txBody>
      </p:sp>
      <p:sp>
        <p:nvSpPr>
          <p:cNvPr id="14390" name="Text Box 54"/>
          <p:cNvSpPr txBox="1">
            <a:spLocks noChangeArrowheads="1"/>
          </p:cNvSpPr>
          <p:nvPr/>
        </p:nvSpPr>
        <p:spPr bwMode="auto">
          <a:xfrm>
            <a:off x="6831013" y="4953000"/>
            <a:ext cx="615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/>
              <a:t>time</a:t>
            </a:r>
          </a:p>
        </p:txBody>
      </p:sp>
      <p:sp>
        <p:nvSpPr>
          <p:cNvPr id="14391" name="Text Box 55"/>
          <p:cNvSpPr txBox="1">
            <a:spLocks noChangeArrowheads="1"/>
          </p:cNvSpPr>
          <p:nvPr/>
        </p:nvSpPr>
        <p:spPr bwMode="auto">
          <a:xfrm>
            <a:off x="7620000" y="4953000"/>
            <a:ext cx="628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/>
              <a:t>later</a:t>
            </a:r>
          </a:p>
        </p:txBody>
      </p:sp>
      <p:cxnSp>
        <p:nvCxnSpPr>
          <p:cNvPr id="14392" name="AutoShape 56"/>
          <p:cNvCxnSpPr>
            <a:cxnSpLocks noChangeShapeType="1"/>
            <a:stCxn id="14341" idx="2"/>
            <a:endCxn id="14388" idx="0"/>
          </p:cNvCxnSpPr>
          <p:nvPr/>
        </p:nvCxnSpPr>
        <p:spPr bwMode="auto">
          <a:xfrm>
            <a:off x="1095375" y="3186113"/>
            <a:ext cx="4033838" cy="1766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4393" name="AutoShape 57"/>
          <p:cNvCxnSpPr>
            <a:cxnSpLocks noChangeShapeType="1"/>
            <a:stCxn id="14375" idx="2"/>
            <a:endCxn id="14385" idx="0"/>
          </p:cNvCxnSpPr>
          <p:nvPr/>
        </p:nvCxnSpPr>
        <p:spPr bwMode="auto">
          <a:xfrm>
            <a:off x="2301875" y="3186113"/>
            <a:ext cx="123825" cy="1766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4394" name="AutoShape 58"/>
          <p:cNvCxnSpPr>
            <a:cxnSpLocks noChangeShapeType="1"/>
            <a:stCxn id="14376" idx="2"/>
            <a:endCxn id="14383" idx="0"/>
          </p:cNvCxnSpPr>
          <p:nvPr/>
        </p:nvCxnSpPr>
        <p:spPr bwMode="auto">
          <a:xfrm flipH="1">
            <a:off x="885825" y="3186113"/>
            <a:ext cx="2255838" cy="1766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4395" name="AutoShape 59"/>
          <p:cNvCxnSpPr>
            <a:cxnSpLocks noChangeShapeType="1"/>
            <a:stCxn id="14383" idx="0"/>
            <a:endCxn id="14378" idx="2"/>
          </p:cNvCxnSpPr>
          <p:nvPr/>
        </p:nvCxnSpPr>
        <p:spPr bwMode="auto">
          <a:xfrm flipV="1">
            <a:off x="885825" y="3186113"/>
            <a:ext cx="3910013" cy="1766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4397" name="AutoShape 61"/>
          <p:cNvCxnSpPr>
            <a:cxnSpLocks noChangeShapeType="1"/>
            <a:stCxn id="14385" idx="2"/>
            <a:endCxn id="14384" idx="2"/>
          </p:cNvCxnSpPr>
          <p:nvPr/>
        </p:nvCxnSpPr>
        <p:spPr bwMode="auto">
          <a:xfrm rot="5400000">
            <a:off x="2036763" y="4932363"/>
            <a:ext cx="1587" cy="776287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398" name="AutoShape 62"/>
          <p:cNvCxnSpPr>
            <a:cxnSpLocks noChangeShapeType="1"/>
            <a:stCxn id="14385" idx="2"/>
            <a:endCxn id="14383" idx="2"/>
          </p:cNvCxnSpPr>
          <p:nvPr/>
        </p:nvCxnSpPr>
        <p:spPr bwMode="auto">
          <a:xfrm rot="5400000">
            <a:off x="1654969" y="4550569"/>
            <a:ext cx="1587" cy="1539875"/>
          </a:xfrm>
          <a:prstGeom prst="curvedConnector3">
            <a:avLst>
              <a:gd name="adj1" fmla="val 241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399" name="AutoShape 63"/>
          <p:cNvCxnSpPr>
            <a:cxnSpLocks noChangeShapeType="1"/>
            <a:stCxn id="14385" idx="2"/>
            <a:endCxn id="14386" idx="2"/>
          </p:cNvCxnSpPr>
          <p:nvPr/>
        </p:nvCxnSpPr>
        <p:spPr bwMode="auto">
          <a:xfrm rot="16200000" flipH="1">
            <a:off x="2847975" y="4897438"/>
            <a:ext cx="1587" cy="846138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401" name="AutoShape 65"/>
          <p:cNvCxnSpPr>
            <a:cxnSpLocks noChangeShapeType="1"/>
            <a:stCxn id="14386" idx="2"/>
            <a:endCxn id="14387" idx="2"/>
          </p:cNvCxnSpPr>
          <p:nvPr/>
        </p:nvCxnSpPr>
        <p:spPr bwMode="auto">
          <a:xfrm rot="16200000" flipH="1">
            <a:off x="3659188" y="4932363"/>
            <a:ext cx="1587" cy="776287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402" name="AutoShape 66"/>
          <p:cNvCxnSpPr>
            <a:cxnSpLocks noChangeShapeType="1"/>
            <a:stCxn id="14387" idx="2"/>
            <a:endCxn id="14388" idx="2"/>
          </p:cNvCxnSpPr>
          <p:nvPr/>
        </p:nvCxnSpPr>
        <p:spPr bwMode="auto">
          <a:xfrm rot="16200000" flipH="1">
            <a:off x="4587875" y="4779963"/>
            <a:ext cx="1587" cy="1081088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404" name="AutoShape 68"/>
          <p:cNvCxnSpPr>
            <a:cxnSpLocks noChangeShapeType="1"/>
            <a:stCxn id="14391" idx="2"/>
            <a:endCxn id="14390" idx="2"/>
          </p:cNvCxnSpPr>
          <p:nvPr/>
        </p:nvCxnSpPr>
        <p:spPr bwMode="auto">
          <a:xfrm rot="5400000">
            <a:off x="7535863" y="4922838"/>
            <a:ext cx="1587" cy="795337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405" name="AutoShape 69"/>
          <p:cNvCxnSpPr>
            <a:cxnSpLocks noChangeShapeType="1"/>
            <a:stCxn id="14390" idx="2"/>
            <a:endCxn id="14389" idx="2"/>
          </p:cNvCxnSpPr>
          <p:nvPr/>
        </p:nvCxnSpPr>
        <p:spPr bwMode="auto">
          <a:xfrm rot="5400000">
            <a:off x="6711950" y="4894263"/>
            <a:ext cx="1587" cy="852488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406" name="AutoShape 70"/>
          <p:cNvCxnSpPr>
            <a:cxnSpLocks noChangeShapeType="1"/>
            <a:stCxn id="14386" idx="2"/>
            <a:endCxn id="14391" idx="2"/>
          </p:cNvCxnSpPr>
          <p:nvPr/>
        </p:nvCxnSpPr>
        <p:spPr bwMode="auto">
          <a:xfrm rot="16200000" flipH="1">
            <a:off x="5602288" y="2989263"/>
            <a:ext cx="1587" cy="4662487"/>
          </a:xfrm>
          <a:prstGeom prst="curvedConnector3">
            <a:avLst>
              <a:gd name="adj1" fmla="val 36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407" name="AutoShape 71"/>
          <p:cNvCxnSpPr>
            <a:cxnSpLocks noChangeShapeType="1"/>
            <a:stCxn id="14375" idx="0"/>
            <a:endCxn id="14341" idx="0"/>
          </p:cNvCxnSpPr>
          <p:nvPr/>
        </p:nvCxnSpPr>
        <p:spPr bwMode="auto">
          <a:xfrm rot="16200000" flipH="1" flipV="1">
            <a:off x="1697831" y="2216944"/>
            <a:ext cx="1588" cy="1206500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408" name="AutoShape 72"/>
          <p:cNvCxnSpPr>
            <a:cxnSpLocks noChangeShapeType="1"/>
            <a:stCxn id="14375" idx="0"/>
            <a:endCxn id="14376" idx="0"/>
          </p:cNvCxnSpPr>
          <p:nvPr/>
        </p:nvCxnSpPr>
        <p:spPr bwMode="auto">
          <a:xfrm rot="5400000" flipV="1">
            <a:off x="2720975" y="2400300"/>
            <a:ext cx="1588" cy="839788"/>
          </a:xfrm>
          <a:prstGeom prst="curvedConnector3">
            <a:avLst>
              <a:gd name="adj1" fmla="val -88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410" name="AutoShape 74"/>
          <p:cNvCxnSpPr>
            <a:cxnSpLocks noChangeShapeType="1"/>
            <a:stCxn id="14375" idx="0"/>
            <a:endCxn id="14382" idx="0"/>
          </p:cNvCxnSpPr>
          <p:nvPr/>
        </p:nvCxnSpPr>
        <p:spPr bwMode="auto">
          <a:xfrm rot="5400000" flipV="1">
            <a:off x="4988719" y="132556"/>
            <a:ext cx="1588" cy="5375275"/>
          </a:xfrm>
          <a:prstGeom prst="curvedConnector3">
            <a:avLst>
              <a:gd name="adj1" fmla="val -635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411" name="AutoShape 75"/>
          <p:cNvCxnSpPr>
            <a:cxnSpLocks noChangeShapeType="1"/>
            <a:stCxn id="14379" idx="0"/>
            <a:endCxn id="14381" idx="0"/>
          </p:cNvCxnSpPr>
          <p:nvPr/>
        </p:nvCxnSpPr>
        <p:spPr bwMode="auto">
          <a:xfrm rot="5400000" flipV="1">
            <a:off x="6088857" y="2212181"/>
            <a:ext cx="1588" cy="1216025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412" name="AutoShape 76"/>
          <p:cNvCxnSpPr>
            <a:cxnSpLocks noChangeShapeType="1"/>
            <a:stCxn id="14381" idx="0"/>
            <a:endCxn id="14380" idx="0"/>
          </p:cNvCxnSpPr>
          <p:nvPr/>
        </p:nvCxnSpPr>
        <p:spPr bwMode="auto">
          <a:xfrm rot="16200000" flipH="1" flipV="1">
            <a:off x="6350000" y="2473325"/>
            <a:ext cx="1588" cy="693738"/>
          </a:xfrm>
          <a:prstGeom prst="curvedConnector3">
            <a:avLst>
              <a:gd name="adj1" fmla="val -58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413" name="AutoShape 77"/>
          <p:cNvCxnSpPr>
            <a:cxnSpLocks noChangeShapeType="1"/>
            <a:stCxn id="14375" idx="0"/>
            <a:endCxn id="14377" idx="0"/>
          </p:cNvCxnSpPr>
          <p:nvPr/>
        </p:nvCxnSpPr>
        <p:spPr bwMode="auto">
          <a:xfrm rot="5400000" flipV="1">
            <a:off x="3118644" y="2002631"/>
            <a:ext cx="1588" cy="1635125"/>
          </a:xfrm>
          <a:prstGeom prst="curvedConnector3">
            <a:avLst>
              <a:gd name="adj1" fmla="val -186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414" name="AutoShape 78"/>
          <p:cNvCxnSpPr>
            <a:cxnSpLocks noChangeShapeType="1"/>
            <a:stCxn id="14375" idx="0"/>
            <a:endCxn id="14378" idx="0"/>
          </p:cNvCxnSpPr>
          <p:nvPr/>
        </p:nvCxnSpPr>
        <p:spPr bwMode="auto">
          <a:xfrm rot="5400000" flipV="1">
            <a:off x="3548063" y="1573212"/>
            <a:ext cx="1588" cy="2493963"/>
          </a:xfrm>
          <a:prstGeom prst="curvedConnector3">
            <a:avLst>
              <a:gd name="adj1" fmla="val -288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415" name="AutoShape 79"/>
          <p:cNvCxnSpPr>
            <a:cxnSpLocks noChangeShapeType="1"/>
            <a:stCxn id="14375" idx="0"/>
            <a:endCxn id="14379" idx="0"/>
          </p:cNvCxnSpPr>
          <p:nvPr/>
        </p:nvCxnSpPr>
        <p:spPr bwMode="auto">
          <a:xfrm rot="5400000" flipV="1">
            <a:off x="3890963" y="1230312"/>
            <a:ext cx="1588" cy="3179763"/>
          </a:xfrm>
          <a:prstGeom prst="curvedConnector3">
            <a:avLst>
              <a:gd name="adj1" fmla="val -41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4416" name="AutoShape 80"/>
          <p:cNvSpPr>
            <a:spLocks noChangeArrowheads="1"/>
          </p:cNvSpPr>
          <p:nvPr/>
        </p:nvSpPr>
        <p:spPr bwMode="auto">
          <a:xfrm>
            <a:off x="609600" y="1676400"/>
            <a:ext cx="1676400" cy="609600"/>
          </a:xfrm>
          <a:prstGeom prst="wedgeEllipseCallout">
            <a:avLst>
              <a:gd name="adj1" fmla="val 113449"/>
              <a:gd name="adj2" fmla="val 8541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1200"/>
              <a:t>Bad dependencies</a:t>
            </a:r>
          </a:p>
        </p:txBody>
      </p:sp>
      <p:sp>
        <p:nvSpPr>
          <p:cNvPr id="14418" name="AutoShape 82"/>
          <p:cNvSpPr>
            <a:spLocks noChangeArrowheads="1"/>
          </p:cNvSpPr>
          <p:nvPr/>
        </p:nvSpPr>
        <p:spPr bwMode="auto">
          <a:xfrm>
            <a:off x="5105400" y="4495800"/>
            <a:ext cx="2743200" cy="381000"/>
          </a:xfrm>
          <a:prstGeom prst="wedgeEllipseCallout">
            <a:avLst>
              <a:gd name="adj1" fmla="val -119968"/>
              <a:gd name="adj2" fmla="val -16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1200"/>
              <a:t>Parent-ancestors?</a:t>
            </a:r>
          </a:p>
        </p:txBody>
      </p:sp>
      <p:sp>
        <p:nvSpPr>
          <p:cNvPr id="14419" name="Text Box 83"/>
          <p:cNvSpPr txBox="1">
            <a:spLocks noChangeArrowheads="1"/>
          </p:cNvSpPr>
          <p:nvPr/>
        </p:nvSpPr>
        <p:spPr bwMode="auto">
          <a:xfrm>
            <a:off x="8305800" y="3962400"/>
            <a:ext cx="508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/>
              <a:t>NULL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144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44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144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44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1440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440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16" grpId="0" animBg="1"/>
      <p:bldP spid="144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Wrong with Projection?</a:t>
            </a:r>
            <a:endParaRPr lang="en-US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600" dirty="0" err="1" smtClean="0"/>
              <a:t>Hwa</a:t>
            </a:r>
            <a:r>
              <a:rPr lang="en-US" sz="2600" dirty="0" smtClean="0"/>
              <a:t> et al. Chinese data:</a:t>
            </a:r>
          </a:p>
          <a:p>
            <a:pPr lvl="1"/>
            <a:r>
              <a:rPr lang="en-US" sz="2200" dirty="0" smtClean="0"/>
              <a:t>38.1% F1 after projection</a:t>
            </a:r>
          </a:p>
          <a:p>
            <a:pPr lvl="1"/>
            <a:r>
              <a:rPr lang="en-US" sz="2200" dirty="0" smtClean="0"/>
              <a:t>Only 26.3% with automatic English parses</a:t>
            </a:r>
          </a:p>
          <a:p>
            <a:pPr lvl="1"/>
            <a:r>
              <a:rPr lang="en-US" sz="2200" dirty="0" smtClean="0"/>
              <a:t>Cf. 35.9% for attach right!</a:t>
            </a:r>
          </a:p>
          <a:p>
            <a:pPr lvl="1"/>
            <a:r>
              <a:rPr lang="en-US" sz="2200" dirty="0" smtClean="0"/>
              <a:t>52.4% after fix-up rules</a:t>
            </a:r>
            <a:endParaRPr lang="en-US" sz="2600" dirty="0" smtClean="0"/>
          </a:p>
          <a:p>
            <a:r>
              <a:rPr lang="en-US" sz="2600" dirty="0" smtClean="0"/>
              <a:t>Only 1-to-1 alignments:</a:t>
            </a:r>
          </a:p>
          <a:p>
            <a:pPr lvl="1"/>
            <a:r>
              <a:rPr lang="en-US" sz="2200" dirty="0" smtClean="0"/>
              <a:t>68% precision</a:t>
            </a:r>
          </a:p>
          <a:p>
            <a:pPr lvl="1"/>
            <a:r>
              <a:rPr lang="en-US" sz="2200" dirty="0" smtClean="0"/>
              <a:t>11% recall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304800" y="26670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Im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968375" y="2667000"/>
            <a:ext cx="908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Anfang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2101850" y="2667000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war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2879725" y="2667000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das</a:t>
            </a:r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3657600" y="2667000"/>
            <a:ext cx="666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Wort</a:t>
            </a:r>
          </a:p>
        </p:txBody>
      </p:sp>
      <p:cxnSp>
        <p:nvCxnSpPr>
          <p:cNvPr id="46091" name="AutoShape 11"/>
          <p:cNvCxnSpPr>
            <a:cxnSpLocks noChangeShapeType="1"/>
            <a:stCxn id="46086" idx="0"/>
            <a:endCxn id="46088" idx="0"/>
          </p:cNvCxnSpPr>
          <p:nvPr/>
        </p:nvCxnSpPr>
        <p:spPr bwMode="auto">
          <a:xfrm rot="5400000" flipV="1">
            <a:off x="3183731" y="1861344"/>
            <a:ext cx="1588" cy="1612900"/>
          </a:xfrm>
          <a:prstGeom prst="curvedConnector3">
            <a:avLst>
              <a:gd name="adj1" fmla="val -302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092" name="AutoShape 12"/>
          <p:cNvCxnSpPr>
            <a:cxnSpLocks noChangeShapeType="1"/>
            <a:stCxn id="46088" idx="0"/>
            <a:endCxn id="46087" idx="0"/>
          </p:cNvCxnSpPr>
          <p:nvPr/>
        </p:nvCxnSpPr>
        <p:spPr bwMode="auto">
          <a:xfrm rot="16200000" flipH="1" flipV="1">
            <a:off x="3572669" y="2250281"/>
            <a:ext cx="1588" cy="835025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236538" y="4876800"/>
            <a:ext cx="37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In</a:t>
            </a:r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666750" y="4876800"/>
            <a:ext cx="501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the</a:t>
            </a: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1223963" y="4876800"/>
            <a:ext cx="1176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beginning</a:t>
            </a: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2454275" y="4876800"/>
            <a:ext cx="590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was</a:t>
            </a: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3100388" y="4876800"/>
            <a:ext cx="501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the</a:t>
            </a: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3657600" y="4876800"/>
            <a:ext cx="679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word</a:t>
            </a:r>
          </a:p>
        </p:txBody>
      </p:sp>
      <p:cxnSp>
        <p:nvCxnSpPr>
          <p:cNvPr id="46099" name="AutoShape 19"/>
          <p:cNvCxnSpPr>
            <a:cxnSpLocks noChangeShapeType="1"/>
            <a:stCxn id="46095" idx="2"/>
            <a:endCxn id="46094" idx="2"/>
          </p:cNvCxnSpPr>
          <p:nvPr/>
        </p:nvCxnSpPr>
        <p:spPr bwMode="auto">
          <a:xfrm rot="5400000">
            <a:off x="1364456" y="4796632"/>
            <a:ext cx="1587" cy="89535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100" name="AutoShape 20"/>
          <p:cNvCxnSpPr>
            <a:cxnSpLocks noChangeShapeType="1"/>
            <a:stCxn id="46093" idx="2"/>
            <a:endCxn id="46095" idx="2"/>
          </p:cNvCxnSpPr>
          <p:nvPr/>
        </p:nvCxnSpPr>
        <p:spPr bwMode="auto">
          <a:xfrm rot="16200000" flipH="1">
            <a:off x="1117600" y="4549776"/>
            <a:ext cx="1587" cy="1389062"/>
          </a:xfrm>
          <a:prstGeom prst="curvedConnector3">
            <a:avLst>
              <a:gd name="adj1" fmla="val 24320857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101" name="AutoShape 21"/>
          <p:cNvCxnSpPr>
            <a:cxnSpLocks noChangeShapeType="1"/>
            <a:stCxn id="46096" idx="2"/>
            <a:endCxn id="46093" idx="2"/>
          </p:cNvCxnSpPr>
          <p:nvPr/>
        </p:nvCxnSpPr>
        <p:spPr bwMode="auto">
          <a:xfrm rot="5400000">
            <a:off x="1585913" y="4081463"/>
            <a:ext cx="1587" cy="2325687"/>
          </a:xfrm>
          <a:prstGeom prst="curvedConnector3">
            <a:avLst>
              <a:gd name="adj1" fmla="val 406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102" name="AutoShape 22"/>
          <p:cNvCxnSpPr>
            <a:cxnSpLocks noChangeShapeType="1"/>
            <a:stCxn id="46096" idx="2"/>
            <a:endCxn id="46098" idx="2"/>
          </p:cNvCxnSpPr>
          <p:nvPr/>
        </p:nvCxnSpPr>
        <p:spPr bwMode="auto">
          <a:xfrm rot="16200000" flipH="1">
            <a:off x="3372644" y="4620419"/>
            <a:ext cx="1587" cy="1247775"/>
          </a:xfrm>
          <a:prstGeom prst="curvedConnector3">
            <a:avLst>
              <a:gd name="adj1" fmla="val 380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103" name="AutoShape 23"/>
          <p:cNvCxnSpPr>
            <a:cxnSpLocks noChangeShapeType="1"/>
            <a:stCxn id="46098" idx="2"/>
            <a:endCxn id="46097" idx="2"/>
          </p:cNvCxnSpPr>
          <p:nvPr/>
        </p:nvCxnSpPr>
        <p:spPr bwMode="auto">
          <a:xfrm rot="5400000">
            <a:off x="3673475" y="4921251"/>
            <a:ext cx="1587" cy="646112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104" name="AutoShape 24"/>
          <p:cNvCxnSpPr>
            <a:cxnSpLocks noChangeShapeType="1"/>
            <a:stCxn id="46085" idx="2"/>
            <a:endCxn id="46095" idx="0"/>
          </p:cNvCxnSpPr>
          <p:nvPr/>
        </p:nvCxnSpPr>
        <p:spPr bwMode="auto">
          <a:xfrm>
            <a:off x="1422400" y="3033713"/>
            <a:ext cx="390525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6105" name="AutoShape 25"/>
          <p:cNvCxnSpPr>
            <a:cxnSpLocks noChangeShapeType="1"/>
            <a:stCxn id="46086" idx="2"/>
            <a:endCxn id="46096" idx="0"/>
          </p:cNvCxnSpPr>
          <p:nvPr/>
        </p:nvCxnSpPr>
        <p:spPr bwMode="auto">
          <a:xfrm>
            <a:off x="2378075" y="3033713"/>
            <a:ext cx="371475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6106" name="AutoShape 26"/>
          <p:cNvCxnSpPr>
            <a:cxnSpLocks noChangeShapeType="1"/>
            <a:stCxn id="46087" idx="2"/>
            <a:endCxn id="46097" idx="0"/>
          </p:cNvCxnSpPr>
          <p:nvPr/>
        </p:nvCxnSpPr>
        <p:spPr bwMode="auto">
          <a:xfrm>
            <a:off x="3155950" y="3033713"/>
            <a:ext cx="195263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6107" name="AutoShape 27"/>
          <p:cNvCxnSpPr>
            <a:cxnSpLocks noChangeShapeType="1"/>
            <a:stCxn id="46088" idx="2"/>
            <a:endCxn id="46098" idx="0"/>
          </p:cNvCxnSpPr>
          <p:nvPr/>
        </p:nvCxnSpPr>
        <p:spPr bwMode="auto">
          <a:xfrm>
            <a:off x="3990975" y="3033713"/>
            <a:ext cx="6350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grpSp>
        <p:nvGrpSpPr>
          <p:cNvPr id="32" name="Group 31"/>
          <p:cNvGrpSpPr/>
          <p:nvPr/>
        </p:nvGrpSpPr>
        <p:grpSpPr>
          <a:xfrm>
            <a:off x="423863" y="3033713"/>
            <a:ext cx="493712" cy="1843087"/>
            <a:chOff x="423863" y="3033713"/>
            <a:chExt cx="493712" cy="1843087"/>
          </a:xfrm>
        </p:grpSpPr>
        <p:cxnSp>
          <p:nvCxnSpPr>
            <p:cNvPr id="46108" name="AutoShape 28"/>
            <p:cNvCxnSpPr>
              <a:cxnSpLocks noChangeShapeType="1"/>
              <a:stCxn id="46084" idx="2"/>
              <a:endCxn id="46093" idx="0"/>
            </p:cNvCxnSpPr>
            <p:nvPr/>
          </p:nvCxnSpPr>
          <p:spPr bwMode="auto">
            <a:xfrm flipH="1">
              <a:off x="423863" y="3033713"/>
              <a:ext cx="100012" cy="18430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46109" name="AutoShape 29"/>
            <p:cNvCxnSpPr>
              <a:cxnSpLocks noChangeShapeType="1"/>
              <a:stCxn id="46084" idx="2"/>
              <a:endCxn id="46094" idx="0"/>
            </p:cNvCxnSpPr>
            <p:nvPr/>
          </p:nvCxnSpPr>
          <p:spPr bwMode="auto">
            <a:xfrm>
              <a:off x="523875" y="3033713"/>
              <a:ext cx="393700" cy="18430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</p:grpSp>
      <p:grpSp>
        <p:nvGrpSpPr>
          <p:cNvPr id="33" name="Group 32"/>
          <p:cNvGrpSpPr/>
          <p:nvPr/>
        </p:nvGrpSpPr>
        <p:grpSpPr>
          <a:xfrm>
            <a:off x="523875" y="2667000"/>
            <a:ext cx="1854200" cy="368300"/>
            <a:chOff x="523875" y="2667000"/>
            <a:chExt cx="1854200" cy="368300"/>
          </a:xfrm>
        </p:grpSpPr>
        <p:cxnSp>
          <p:nvCxnSpPr>
            <p:cNvPr id="46090" name="AutoShape 10"/>
            <p:cNvCxnSpPr>
              <a:cxnSpLocks noChangeShapeType="1"/>
              <a:stCxn id="46086" idx="0"/>
              <a:endCxn id="46084" idx="0"/>
            </p:cNvCxnSpPr>
            <p:nvPr/>
          </p:nvCxnSpPr>
          <p:spPr bwMode="auto">
            <a:xfrm rot="16200000" flipH="1" flipV="1">
              <a:off x="1450181" y="1740694"/>
              <a:ext cx="1588" cy="1854200"/>
            </a:xfrm>
            <a:prstGeom prst="curvedConnector3">
              <a:avLst>
                <a:gd name="adj1" fmla="val -271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46110" name="AutoShape 30"/>
            <p:cNvCxnSpPr>
              <a:cxnSpLocks noChangeShapeType="1"/>
              <a:stCxn id="46085" idx="0"/>
              <a:endCxn id="46084" idx="0"/>
            </p:cNvCxnSpPr>
            <p:nvPr/>
          </p:nvCxnSpPr>
          <p:spPr bwMode="auto">
            <a:xfrm rot="16200000" flipH="1" flipV="1">
              <a:off x="972344" y="2218531"/>
              <a:ext cx="1588" cy="898525"/>
            </a:xfrm>
            <a:prstGeom prst="curvedConnector3">
              <a:avLst>
                <a:gd name="adj1" fmla="val -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46112" name="AutoShape 32"/>
            <p:cNvCxnSpPr>
              <a:cxnSpLocks noChangeShapeType="1"/>
              <a:stCxn id="46084" idx="2"/>
              <a:endCxn id="46085" idx="2"/>
            </p:cNvCxnSpPr>
            <p:nvPr/>
          </p:nvCxnSpPr>
          <p:spPr bwMode="auto">
            <a:xfrm rot="16200000" flipH="1">
              <a:off x="972344" y="2585244"/>
              <a:ext cx="1587" cy="898525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Excursus: Domain Adaptation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F7BC5-C9EB-B241-A3CB-D174AF2A46B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600" dirty="0" smtClean="0"/>
              <a:t>Different languages</a:t>
            </a:r>
          </a:p>
          <a:p>
            <a:r>
              <a:rPr lang="en-US" sz="2600" dirty="0" smtClean="0"/>
              <a:t>Similar meaning</a:t>
            </a:r>
          </a:p>
          <a:p>
            <a:r>
              <a:rPr lang="en-US" sz="2600" dirty="0" smtClean="0"/>
              <a:t>Divergent syntax</a:t>
            </a:r>
            <a:endParaRPr lang="en-US" sz="2200" dirty="0" smtClean="0"/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304800" y="26670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Im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968375" y="2667000"/>
            <a:ext cx="908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Anfang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2101850" y="2667000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war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2879725" y="2667000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das</a:t>
            </a:r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3657600" y="2667000"/>
            <a:ext cx="666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Wort</a:t>
            </a:r>
          </a:p>
        </p:txBody>
      </p:sp>
      <p:cxnSp>
        <p:nvCxnSpPr>
          <p:cNvPr id="46091" name="AutoShape 11"/>
          <p:cNvCxnSpPr>
            <a:cxnSpLocks noChangeShapeType="1"/>
            <a:stCxn id="46086" idx="0"/>
            <a:endCxn id="46088" idx="0"/>
          </p:cNvCxnSpPr>
          <p:nvPr/>
        </p:nvCxnSpPr>
        <p:spPr bwMode="auto">
          <a:xfrm rot="5400000" flipV="1">
            <a:off x="3183731" y="1861344"/>
            <a:ext cx="1588" cy="1612900"/>
          </a:xfrm>
          <a:prstGeom prst="curvedConnector3">
            <a:avLst>
              <a:gd name="adj1" fmla="val -302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092" name="AutoShape 12"/>
          <p:cNvCxnSpPr>
            <a:cxnSpLocks noChangeShapeType="1"/>
            <a:stCxn id="46088" idx="0"/>
            <a:endCxn id="46087" idx="0"/>
          </p:cNvCxnSpPr>
          <p:nvPr/>
        </p:nvCxnSpPr>
        <p:spPr bwMode="auto">
          <a:xfrm rot="16200000" flipH="1" flipV="1">
            <a:off x="3572669" y="2250281"/>
            <a:ext cx="1588" cy="835025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236538" y="4876800"/>
            <a:ext cx="37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In</a:t>
            </a:r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666750" y="4876800"/>
            <a:ext cx="501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the</a:t>
            </a: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1223963" y="4876800"/>
            <a:ext cx="1176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beginning</a:t>
            </a: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2454275" y="4876800"/>
            <a:ext cx="590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was</a:t>
            </a: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3100388" y="4876800"/>
            <a:ext cx="501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the</a:t>
            </a: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3657600" y="4876800"/>
            <a:ext cx="679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word</a:t>
            </a:r>
          </a:p>
        </p:txBody>
      </p:sp>
      <p:cxnSp>
        <p:nvCxnSpPr>
          <p:cNvPr id="46099" name="AutoShape 19"/>
          <p:cNvCxnSpPr>
            <a:cxnSpLocks noChangeShapeType="1"/>
            <a:stCxn id="46095" idx="2"/>
            <a:endCxn id="46094" idx="2"/>
          </p:cNvCxnSpPr>
          <p:nvPr/>
        </p:nvCxnSpPr>
        <p:spPr bwMode="auto">
          <a:xfrm rot="5400000">
            <a:off x="1364456" y="4796632"/>
            <a:ext cx="1587" cy="89535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100" name="AutoShape 20"/>
          <p:cNvCxnSpPr>
            <a:cxnSpLocks noChangeShapeType="1"/>
            <a:stCxn id="46093" idx="2"/>
            <a:endCxn id="46095" idx="2"/>
          </p:cNvCxnSpPr>
          <p:nvPr/>
        </p:nvCxnSpPr>
        <p:spPr bwMode="auto">
          <a:xfrm rot="16200000" flipH="1">
            <a:off x="1117600" y="4549776"/>
            <a:ext cx="1587" cy="1389062"/>
          </a:xfrm>
          <a:prstGeom prst="curvedConnector3">
            <a:avLst>
              <a:gd name="adj1" fmla="val 24320857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101" name="AutoShape 21"/>
          <p:cNvCxnSpPr>
            <a:cxnSpLocks noChangeShapeType="1"/>
            <a:stCxn id="46096" idx="2"/>
            <a:endCxn id="46093" idx="2"/>
          </p:cNvCxnSpPr>
          <p:nvPr/>
        </p:nvCxnSpPr>
        <p:spPr bwMode="auto">
          <a:xfrm rot="5400000">
            <a:off x="1585913" y="4081463"/>
            <a:ext cx="1587" cy="2325687"/>
          </a:xfrm>
          <a:prstGeom prst="curvedConnector3">
            <a:avLst>
              <a:gd name="adj1" fmla="val 406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102" name="AutoShape 22"/>
          <p:cNvCxnSpPr>
            <a:cxnSpLocks noChangeShapeType="1"/>
            <a:stCxn id="46096" idx="2"/>
            <a:endCxn id="46098" idx="2"/>
          </p:cNvCxnSpPr>
          <p:nvPr/>
        </p:nvCxnSpPr>
        <p:spPr bwMode="auto">
          <a:xfrm rot="16200000" flipH="1">
            <a:off x="3372644" y="4620419"/>
            <a:ext cx="1587" cy="1247775"/>
          </a:xfrm>
          <a:prstGeom prst="curvedConnector3">
            <a:avLst>
              <a:gd name="adj1" fmla="val 380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103" name="AutoShape 23"/>
          <p:cNvCxnSpPr>
            <a:cxnSpLocks noChangeShapeType="1"/>
            <a:stCxn id="46098" idx="2"/>
            <a:endCxn id="46097" idx="2"/>
          </p:cNvCxnSpPr>
          <p:nvPr/>
        </p:nvCxnSpPr>
        <p:spPr bwMode="auto">
          <a:xfrm rot="5400000">
            <a:off x="3673475" y="4921251"/>
            <a:ext cx="1587" cy="646112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104" name="AutoShape 24"/>
          <p:cNvCxnSpPr>
            <a:cxnSpLocks noChangeShapeType="1"/>
            <a:stCxn id="46085" idx="2"/>
            <a:endCxn id="46095" idx="0"/>
          </p:cNvCxnSpPr>
          <p:nvPr/>
        </p:nvCxnSpPr>
        <p:spPr bwMode="auto">
          <a:xfrm>
            <a:off x="1422400" y="3033713"/>
            <a:ext cx="390525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6105" name="AutoShape 25"/>
          <p:cNvCxnSpPr>
            <a:cxnSpLocks noChangeShapeType="1"/>
            <a:stCxn id="46086" idx="2"/>
            <a:endCxn id="46096" idx="0"/>
          </p:cNvCxnSpPr>
          <p:nvPr/>
        </p:nvCxnSpPr>
        <p:spPr bwMode="auto">
          <a:xfrm>
            <a:off x="2378075" y="3033713"/>
            <a:ext cx="371475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6106" name="AutoShape 26"/>
          <p:cNvCxnSpPr>
            <a:cxnSpLocks noChangeShapeType="1"/>
            <a:stCxn id="46087" idx="2"/>
            <a:endCxn id="46097" idx="0"/>
          </p:cNvCxnSpPr>
          <p:nvPr/>
        </p:nvCxnSpPr>
        <p:spPr bwMode="auto">
          <a:xfrm>
            <a:off x="3155950" y="3033713"/>
            <a:ext cx="195263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6107" name="AutoShape 27"/>
          <p:cNvCxnSpPr>
            <a:cxnSpLocks noChangeShapeType="1"/>
            <a:stCxn id="46088" idx="2"/>
            <a:endCxn id="46098" idx="0"/>
          </p:cNvCxnSpPr>
          <p:nvPr/>
        </p:nvCxnSpPr>
        <p:spPr bwMode="auto">
          <a:xfrm>
            <a:off x="3990975" y="3033713"/>
            <a:ext cx="6350" cy="1843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grpSp>
        <p:nvGrpSpPr>
          <p:cNvPr id="2" name="Group 31"/>
          <p:cNvGrpSpPr/>
          <p:nvPr/>
        </p:nvGrpSpPr>
        <p:grpSpPr>
          <a:xfrm>
            <a:off x="423863" y="3033713"/>
            <a:ext cx="493712" cy="1843087"/>
            <a:chOff x="423863" y="3033713"/>
            <a:chExt cx="493712" cy="1843087"/>
          </a:xfrm>
        </p:grpSpPr>
        <p:cxnSp>
          <p:nvCxnSpPr>
            <p:cNvPr id="46108" name="AutoShape 28"/>
            <p:cNvCxnSpPr>
              <a:cxnSpLocks noChangeShapeType="1"/>
              <a:stCxn id="46084" idx="2"/>
              <a:endCxn id="46093" idx="0"/>
            </p:cNvCxnSpPr>
            <p:nvPr/>
          </p:nvCxnSpPr>
          <p:spPr bwMode="auto">
            <a:xfrm flipH="1">
              <a:off x="423863" y="3033713"/>
              <a:ext cx="100012" cy="18430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46109" name="AutoShape 29"/>
            <p:cNvCxnSpPr>
              <a:cxnSpLocks noChangeShapeType="1"/>
              <a:stCxn id="46084" idx="2"/>
              <a:endCxn id="46094" idx="0"/>
            </p:cNvCxnSpPr>
            <p:nvPr/>
          </p:nvCxnSpPr>
          <p:spPr bwMode="auto">
            <a:xfrm>
              <a:off x="523875" y="3033713"/>
              <a:ext cx="393700" cy="18430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</p:grpSp>
      <p:grpSp>
        <p:nvGrpSpPr>
          <p:cNvPr id="3" name="Group 32"/>
          <p:cNvGrpSpPr/>
          <p:nvPr/>
        </p:nvGrpSpPr>
        <p:grpSpPr>
          <a:xfrm>
            <a:off x="523875" y="2667000"/>
            <a:ext cx="1854200" cy="368300"/>
            <a:chOff x="523875" y="2667000"/>
            <a:chExt cx="1854200" cy="368300"/>
          </a:xfrm>
        </p:grpSpPr>
        <p:cxnSp>
          <p:nvCxnSpPr>
            <p:cNvPr id="46090" name="AutoShape 10"/>
            <p:cNvCxnSpPr>
              <a:cxnSpLocks noChangeShapeType="1"/>
              <a:stCxn id="46086" idx="0"/>
              <a:endCxn id="46084" idx="0"/>
            </p:cNvCxnSpPr>
            <p:nvPr/>
          </p:nvCxnSpPr>
          <p:spPr bwMode="auto">
            <a:xfrm rot="16200000" flipH="1" flipV="1">
              <a:off x="1450181" y="1740694"/>
              <a:ext cx="1588" cy="1854200"/>
            </a:xfrm>
            <a:prstGeom prst="curvedConnector3">
              <a:avLst>
                <a:gd name="adj1" fmla="val -271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46110" name="AutoShape 30"/>
            <p:cNvCxnSpPr>
              <a:cxnSpLocks noChangeShapeType="1"/>
              <a:stCxn id="46085" idx="0"/>
              <a:endCxn id="46084" idx="0"/>
            </p:cNvCxnSpPr>
            <p:nvPr/>
          </p:nvCxnSpPr>
          <p:spPr bwMode="auto">
            <a:xfrm rot="16200000" flipH="1" flipV="1">
              <a:off x="972344" y="2218531"/>
              <a:ext cx="1588" cy="898525"/>
            </a:xfrm>
            <a:prstGeom prst="curvedConnector3">
              <a:avLst>
                <a:gd name="adj1" fmla="val -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46112" name="AutoShape 32"/>
            <p:cNvCxnSpPr>
              <a:cxnSpLocks noChangeShapeType="1"/>
              <a:stCxn id="46084" idx="2"/>
              <a:endCxn id="46085" idx="2"/>
            </p:cNvCxnSpPr>
            <p:nvPr/>
          </p:nvCxnSpPr>
          <p:spPr bwMode="auto">
            <a:xfrm rot="16200000" flipH="1">
              <a:off x="972344" y="2585244"/>
              <a:ext cx="1587" cy="898525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6882</TotalTime>
  <Words>732</Words>
  <Application>Microsoft Macintosh PowerPoint</Application>
  <PresentationFormat>On-screen Show (4:3)</PresentationFormat>
  <Paragraphs>323</Paragraphs>
  <Slides>28</Slides>
  <Notes>9</Notes>
  <HiddenSlides>1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Office Theme</vt:lpstr>
      <vt:lpstr>Equation</vt:lpstr>
      <vt:lpstr>Parser Adaptation and Projection with Quasi-Synchronous Grammar Features</vt:lpstr>
      <vt:lpstr>This Talk in a Nutshell</vt:lpstr>
      <vt:lpstr>Projecting Hidden Structure</vt:lpstr>
      <vt:lpstr>Projection</vt:lpstr>
      <vt:lpstr>Divergent Projection</vt:lpstr>
      <vt:lpstr>Free Translation</vt:lpstr>
      <vt:lpstr>What’s Wrong with Projection?</vt:lpstr>
      <vt:lpstr>Excursus: Domain Adaptation</vt:lpstr>
      <vt:lpstr>Projection</vt:lpstr>
      <vt:lpstr>Adaptation</vt:lpstr>
      <vt:lpstr>A Lack of Coordination</vt:lpstr>
      <vt:lpstr>Prepositions and Auxiliaries</vt:lpstr>
      <vt:lpstr>Adaptation Recipe</vt:lpstr>
      <vt:lpstr>Why?</vt:lpstr>
      <vt:lpstr>Model Structure</vt:lpstr>
      <vt:lpstr>What We’re Modeling</vt:lpstr>
      <vt:lpstr>Stacking</vt:lpstr>
      <vt:lpstr>Quasi-Synchronous Grammar</vt:lpstr>
      <vt:lpstr>Dependency Relations</vt:lpstr>
      <vt:lpstr>QG Generative Story</vt:lpstr>
      <vt:lpstr>Experiments</vt:lpstr>
      <vt:lpstr>Experimental Plan</vt:lpstr>
      <vt:lpstr>Adaptation Results</vt:lpstr>
      <vt:lpstr>Unsupervised Projection</vt:lpstr>
      <vt:lpstr>Supervised Projection</vt:lpstr>
      <vt:lpstr>Conclusions</vt:lpstr>
      <vt:lpstr>Questions?</vt:lpstr>
      <vt:lpstr>Really Different Domains</vt:lpstr>
    </vt:vector>
  </TitlesOfParts>
  <Company>UMass - Amherst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Parser Adaptation and Projection with Quasi-Synchronous Grammar Features</dc:title>
  <dc:creator>David Smith</dc:creator>
  <cp:lastModifiedBy>David Smith</cp:lastModifiedBy>
  <cp:revision>175</cp:revision>
  <dcterms:created xsi:type="dcterms:W3CDTF">2009-08-07T04:53:56Z</dcterms:created>
  <dcterms:modified xsi:type="dcterms:W3CDTF">2009-08-07T05:43:37Z</dcterms:modified>
</cp:coreProperties>
</file>