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4"/>
  </p:notesMasterIdLst>
  <p:sldIdLst>
    <p:sldId id="256" r:id="rId4"/>
    <p:sldId id="272" r:id="rId5"/>
    <p:sldId id="273" r:id="rId6"/>
    <p:sldId id="270" r:id="rId7"/>
    <p:sldId id="271" r:id="rId8"/>
    <p:sldId id="259" r:id="rId9"/>
    <p:sldId id="260" r:id="rId10"/>
    <p:sldId id="258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0221-5237-44B0-8161-6DFB4F254D36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674A-6B0E-464F-92B5-8156AC31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4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F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Cordia New" pitchFamily="34" charset="-34"/>
                <a:cs typeface="Cord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E46-6394-4623-B583-03B5FAFD18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7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9075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EB4B-8C1C-4681-ACC5-C360640625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9901" y="1276350"/>
            <a:ext cx="1460500" cy="171450"/>
            <a:chOff x="428625" y="1109662"/>
            <a:chExt cx="1095375" cy="171450"/>
          </a:xfrm>
        </p:grpSpPr>
        <p:sp>
          <p:nvSpPr>
            <p:cNvPr id="14" name="Rectangle 13"/>
            <p:cNvSpPr/>
            <p:nvPr/>
          </p:nvSpPr>
          <p:spPr>
            <a:xfrm>
              <a:off x="659606" y="1109662"/>
              <a:ext cx="171450" cy="171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1568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0587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625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2550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06400" y="1143000"/>
            <a:ext cx="106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0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F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0660-F7C8-4B8F-9FE5-C94AA7212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B0BA-4928-4089-AE32-5337FB5FC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9901" y="1297465"/>
            <a:ext cx="1460500" cy="171450"/>
            <a:chOff x="428625" y="1109662"/>
            <a:chExt cx="1095375" cy="171450"/>
          </a:xfrm>
        </p:grpSpPr>
        <p:sp>
          <p:nvSpPr>
            <p:cNvPr id="21" name="Rectangle 20"/>
            <p:cNvSpPr/>
            <p:nvPr/>
          </p:nvSpPr>
          <p:spPr>
            <a:xfrm>
              <a:off x="659606" y="1109662"/>
              <a:ext cx="171450" cy="171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1568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0587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625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52550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6CC-50A2-4BB4-BD5B-EC6C7E493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901" y="1297465"/>
            <a:ext cx="1460500" cy="171450"/>
            <a:chOff x="428625" y="1109662"/>
            <a:chExt cx="1095375" cy="171450"/>
          </a:xfrm>
        </p:grpSpPr>
        <p:sp>
          <p:nvSpPr>
            <p:cNvPr id="11" name="Rectangle 10"/>
            <p:cNvSpPr/>
            <p:nvPr/>
          </p:nvSpPr>
          <p:spPr>
            <a:xfrm>
              <a:off x="659606" y="1109662"/>
              <a:ext cx="171450" cy="171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1568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0587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625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52550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42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F58D-06FE-41ED-8D76-D441B073EA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1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0300-8560-416E-AE66-D6613AEB3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7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95-46A7-40BA-B584-0426CCAF88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73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76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BDD-BA34-44E5-829A-4429B2F411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04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6EB8-0050-47AF-B96C-8CD5345BE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13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32E0-5AF7-4B0E-B89B-1613BC4BF4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51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609600" y="0"/>
            <a:ext cx="102616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rgbClr val="0033CC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40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10972800" cy="1295400"/>
          </a:xfrm>
        </p:spPr>
        <p:txBody>
          <a:bodyPr anchor="ctr"/>
          <a:lstStyle>
            <a:lvl1pPr>
              <a:defRPr baseline="0">
                <a:solidFill>
                  <a:srgbClr val="0033CC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600201"/>
            <a:ext cx="10372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4BD9E-FC2B-4555-8690-FACC5C9C7D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5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F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Cordia New" pitchFamily="34" charset="-34"/>
                <a:cs typeface="Cord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E46-6394-4623-B583-03B5FAFD18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8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9075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EB4B-8C1C-4681-ACC5-C360640625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9901" y="1276350"/>
            <a:ext cx="1460500" cy="171450"/>
            <a:chOff x="428625" y="1109662"/>
            <a:chExt cx="1095375" cy="171450"/>
          </a:xfrm>
        </p:grpSpPr>
        <p:sp>
          <p:nvSpPr>
            <p:cNvPr id="14" name="Rectangle 13"/>
            <p:cNvSpPr/>
            <p:nvPr/>
          </p:nvSpPr>
          <p:spPr>
            <a:xfrm>
              <a:off x="659606" y="1109662"/>
              <a:ext cx="171450" cy="171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1568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0587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625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2550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06400" y="1143000"/>
            <a:ext cx="106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6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F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0660-F7C8-4B8F-9FE5-C94AA7212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4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B0BA-4928-4089-AE32-5337FB5FC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9901" y="1297465"/>
            <a:ext cx="1460500" cy="171450"/>
            <a:chOff x="428625" y="1109662"/>
            <a:chExt cx="1095375" cy="171450"/>
          </a:xfrm>
        </p:grpSpPr>
        <p:sp>
          <p:nvSpPr>
            <p:cNvPr id="21" name="Rectangle 20"/>
            <p:cNvSpPr/>
            <p:nvPr/>
          </p:nvSpPr>
          <p:spPr>
            <a:xfrm>
              <a:off x="659606" y="1109662"/>
              <a:ext cx="171450" cy="171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1568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0587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625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52550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25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6CC-50A2-4BB4-BD5B-EC6C7E493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901" y="1297465"/>
            <a:ext cx="1460500" cy="171450"/>
            <a:chOff x="428625" y="1109662"/>
            <a:chExt cx="1095375" cy="171450"/>
          </a:xfrm>
        </p:grpSpPr>
        <p:sp>
          <p:nvSpPr>
            <p:cNvPr id="11" name="Rectangle 10"/>
            <p:cNvSpPr/>
            <p:nvPr/>
          </p:nvSpPr>
          <p:spPr>
            <a:xfrm>
              <a:off x="659606" y="1109662"/>
              <a:ext cx="171450" cy="171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1568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0587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625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52550" y="1109662"/>
              <a:ext cx="171450" cy="171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02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9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F58D-06FE-41ED-8D76-D441B073EA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0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0300-8560-416E-AE66-D6613AEB3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F95-46A7-40BA-B584-0426CCAF88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4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BDD-BA34-44E5-829A-4429B2F411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41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6EB8-0050-47AF-B96C-8CD5345BE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8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32E0-5AF7-4B0E-B89B-1613BC4BF4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21" y="152401"/>
            <a:ext cx="37438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517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609600" y="0"/>
            <a:ext cx="102616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rgbClr val="0033CC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70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10972800" cy="1295400"/>
          </a:xfrm>
        </p:spPr>
        <p:txBody>
          <a:bodyPr anchor="ctr"/>
          <a:lstStyle>
            <a:lvl1pPr>
              <a:defRPr baseline="0">
                <a:solidFill>
                  <a:srgbClr val="0033CC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600201"/>
            <a:ext cx="10372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4BD9E-FC2B-4555-8690-FACC5C9C7D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9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9839-763F-4896-8A42-5AEF096B7D3E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594C-A423-45A5-A98E-82928723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0"/>
            <a:ext cx="10972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0AB4-86CD-4F48-A0B8-8478A23EB5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8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0"/>
            <a:ext cx="10972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0AB4-86CD-4F48-A0B8-8478A23EB5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7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egoe UI Ligh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bservatory.microsoftspectrum.com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pectrum-observatory.cloudapp.net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930" y="615734"/>
            <a:ext cx="10373591" cy="2387600"/>
          </a:xfrm>
        </p:spPr>
        <p:txBody>
          <a:bodyPr/>
          <a:lstStyle/>
          <a:p>
            <a:r>
              <a:rPr lang="en-US" dirty="0" smtClean="0"/>
              <a:t>Microsoft Spectrum Observatory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55" y="3548682"/>
            <a:ext cx="11969577" cy="2975686"/>
          </a:xfrm>
        </p:spPr>
        <p:txBody>
          <a:bodyPr>
            <a:normAutofit/>
          </a:bodyPr>
          <a:lstStyle/>
          <a:p>
            <a:r>
              <a:rPr lang="en-US" dirty="0" smtClean="0"/>
              <a:t>Ranveer Chandra</a:t>
            </a:r>
          </a:p>
          <a:p>
            <a:r>
              <a:rPr lang="en-US" dirty="0" smtClean="0"/>
              <a:t>Microsoft Research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i="1" dirty="0" smtClean="0"/>
              <a:t>Joint work </a:t>
            </a:r>
            <a:r>
              <a:rPr lang="en-US" sz="2000" i="1" dirty="0" smtClean="0"/>
              <a:t>with:</a:t>
            </a:r>
            <a:endParaRPr lang="en-US" sz="2000" i="1" dirty="0" smtClean="0"/>
          </a:p>
          <a:p>
            <a:r>
              <a:rPr lang="en-US" sz="2000" i="1" dirty="0" smtClean="0"/>
              <a:t>Anoop Gupta, </a:t>
            </a:r>
            <a:r>
              <a:rPr lang="en-US" sz="2000" i="1" dirty="0" smtClean="0"/>
              <a:t>Matt </a:t>
            </a:r>
            <a:r>
              <a:rPr lang="en-US" sz="2000" i="1" dirty="0" smtClean="0"/>
              <a:t>Valerio, Paul Garnett</a:t>
            </a:r>
            <a:r>
              <a:rPr lang="en-US" sz="2000" i="1" dirty="0" smtClean="0"/>
              <a:t>, </a:t>
            </a:r>
            <a:r>
              <a:rPr lang="en-US" sz="2000" i="1" dirty="0" smtClean="0"/>
              <a:t>Victor Bahl, Aakanksha Chowdhery, Ashish Kapoor, Mariya Zheleva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83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http://observatory.microsoftspectrum.com</a:t>
            </a:r>
            <a:endParaRPr lang="en-US" dirty="0"/>
          </a:p>
          <a:p>
            <a:pPr lvl="1"/>
            <a:r>
              <a:rPr lang="en-US" dirty="0" smtClean="0"/>
              <a:t>10</a:t>
            </a:r>
            <a:r>
              <a:rPr lang="en-US" dirty="0" smtClean="0"/>
              <a:t>+ </a:t>
            </a:r>
            <a:r>
              <a:rPr lang="en-US" dirty="0" smtClean="0"/>
              <a:t>active stations, many more in the future</a:t>
            </a:r>
          </a:p>
          <a:p>
            <a:pPr lvl="2"/>
            <a:r>
              <a:rPr lang="en-US" dirty="0" smtClean="0"/>
              <a:t>Please contact </a:t>
            </a:r>
            <a:r>
              <a:rPr lang="en-US" dirty="0" err="1" smtClean="0"/>
              <a:t>AnoopG</a:t>
            </a:r>
            <a:r>
              <a:rPr lang="en-US" dirty="0" smtClean="0"/>
              <a:t> </a:t>
            </a:r>
            <a:r>
              <a:rPr lang="en-US" dirty="0" smtClean="0"/>
              <a:t>if you are willing to host a station, or interested in analysis</a:t>
            </a:r>
          </a:p>
          <a:p>
            <a:pPr lvl="1"/>
            <a:endParaRPr lang="en-US" dirty="0"/>
          </a:p>
          <a:p>
            <a:r>
              <a:rPr lang="en-US" dirty="0" smtClean="0"/>
              <a:t>Ongoing Research</a:t>
            </a:r>
          </a:p>
          <a:p>
            <a:pPr lvl="1"/>
            <a:r>
              <a:rPr lang="en-US" dirty="0" smtClean="0"/>
              <a:t>Better Data: </a:t>
            </a:r>
          </a:p>
          <a:p>
            <a:pPr lvl="2"/>
            <a:r>
              <a:rPr lang="en-US" dirty="0" smtClean="0"/>
              <a:t>Quick &amp; reliable spectru</a:t>
            </a:r>
            <a:r>
              <a:rPr lang="en-US" dirty="0" smtClean="0"/>
              <a:t>m </a:t>
            </a:r>
            <a:r>
              <a:rPr lang="en-US" dirty="0" smtClean="0"/>
              <a:t>scanning </a:t>
            </a:r>
            <a:r>
              <a:rPr lang="en-US" dirty="0"/>
              <a:t>algorithms (with MIT</a:t>
            </a:r>
            <a:r>
              <a:rPr lang="en-US" dirty="0" smtClean="0"/>
              <a:t>)	</a:t>
            </a:r>
            <a:endParaRPr lang="en-US" dirty="0" smtClean="0"/>
          </a:p>
          <a:p>
            <a:pPr lvl="2"/>
            <a:r>
              <a:rPr lang="en-US" dirty="0"/>
              <a:t>Space-Time-Frequency occupancy using mobile spectrum measurements (with IIT-Delhi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Making sense of the data:</a:t>
            </a:r>
          </a:p>
          <a:p>
            <a:pPr lvl="2"/>
            <a:r>
              <a:rPr lang="en-US" dirty="0" smtClean="0"/>
              <a:t>Detecting transmitters in spectrum observatory data </a:t>
            </a:r>
            <a:r>
              <a:rPr lang="en-US" dirty="0"/>
              <a:t>(with UCSB)</a:t>
            </a:r>
          </a:p>
          <a:p>
            <a:pPr lvl="2"/>
            <a:r>
              <a:rPr lang="en-US" dirty="0" smtClean="0"/>
              <a:t>DSA </a:t>
            </a:r>
            <a:r>
              <a:rPr lang="en-US" dirty="0"/>
              <a:t>metric to identify spectrum most suitable for DSA (with Stanford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/>
              <a:t>MSR KNOWS </a:t>
            </a:r>
            <a:r>
              <a:rPr dirty="0" smtClean="0"/>
              <a:t>Program</a:t>
            </a:r>
            <a:r>
              <a:rPr lang="en-US" dirty="0" smtClean="0"/>
              <a:t> (2005 – 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600200"/>
            <a:ext cx="10646230" cy="4953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v1: </a:t>
            </a:r>
            <a:r>
              <a:rPr lang="en-US" dirty="0"/>
              <a:t>Ad hoc networking in TV white spaces</a:t>
            </a:r>
          </a:p>
          <a:p>
            <a:pPr lvl="1">
              <a:spcAft>
                <a:spcPts val="1200"/>
              </a:spcAft>
            </a:pPr>
            <a:r>
              <a:rPr sz="2000" dirty="0"/>
              <a:t>Capable of sensing TV signals, hardware functionality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v</a:t>
            </a:r>
            <a:r>
              <a:rPr dirty="0">
                <a:solidFill>
                  <a:srgbClr val="FF0000"/>
                </a:solidFill>
              </a:rPr>
              <a:t>2:</a:t>
            </a:r>
            <a:r>
              <a:rPr dirty="0"/>
              <a:t> </a:t>
            </a:r>
            <a:r>
              <a:rPr lang="en-US" dirty="0"/>
              <a:t>Infrastructure based networking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WhiteFi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Capable of sensing TV signals &amp; microphones</a:t>
            </a:r>
            <a:r>
              <a:rPr sz="2000" dirty="0"/>
              <a:t>, deployed in lab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v</a:t>
            </a:r>
            <a:r>
              <a:rPr dirty="0">
                <a:solidFill>
                  <a:srgbClr val="FF0000"/>
                </a:solidFill>
              </a:rPr>
              <a:t>3:</a:t>
            </a:r>
            <a:r>
              <a:rPr dirty="0"/>
              <a:t> </a:t>
            </a:r>
            <a:r>
              <a:rPr lang="en-US" dirty="0"/>
              <a:t>Campus-wide </a:t>
            </a:r>
            <a:r>
              <a:rPr lang="en-US" dirty="0" err="1" smtClean="0"/>
              <a:t>WhiteFi</a:t>
            </a:r>
            <a:r>
              <a:rPr lang="en-US" dirty="0"/>
              <a:t> network + </a:t>
            </a:r>
            <a:r>
              <a:rPr lang="en-US" dirty="0" smtClean="0"/>
              <a:t>world-wide trials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D</a:t>
            </a:r>
            <a:r>
              <a:rPr sz="2000" dirty="0"/>
              <a:t>eploy</a:t>
            </a:r>
            <a:r>
              <a:rPr lang="en-US" sz="2000" dirty="0"/>
              <a:t>ed</a:t>
            </a:r>
            <a:r>
              <a:rPr sz="2000" dirty="0"/>
              <a:t> on campus, and provide coverage in MS </a:t>
            </a:r>
            <a:r>
              <a:rPr sz="2000" dirty="0" smtClean="0"/>
              <a:t>Shuttles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Deployments in several countries in Africa, Asia &amp; Europe</a:t>
            </a:r>
            <a:r>
              <a:rPr sz="2000" dirty="0" smtClean="0"/>
              <a:t> 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v4:</a:t>
            </a:r>
            <a:r>
              <a:rPr lang="en-US" dirty="0" smtClean="0"/>
              <a:t> White spaces beyond TV spectrum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000" dirty="0"/>
              <a:t>Spectrum measurements to identify additional white spaces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7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63"/>
    </mc:Choice>
    <mc:Fallback xmlns="">
      <p:transition spd="slow" advTm="12016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Trials and Pilot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96400" y="5772150"/>
            <a:ext cx="1295400" cy="228600"/>
          </a:xfrm>
          <a:prstGeom prst="rect">
            <a:avLst/>
          </a:prstGeom>
        </p:spPr>
        <p:txBody>
          <a:bodyPr/>
          <a:lstStyle/>
          <a:p>
            <a:fld id="{AEE49A3D-90CF-4451-83D0-485EEFA5ED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© 2014 Dynamic Spectrum Alliance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" t="8978"/>
          <a:stretch/>
        </p:blipFill>
        <p:spPr>
          <a:xfrm>
            <a:off x="1524000" y="1691640"/>
            <a:ext cx="9144000" cy="40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76200"/>
            <a:ext cx="9661071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region, which spectrum bands are best to form DSA networks?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76200"/>
            <a:ext cx="9671957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 a given region, which spectrum bands are best to form DSA networks?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1" y="3500736"/>
            <a:ext cx="20686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Military Radars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2890" y="2664768"/>
            <a:ext cx="33343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Industrial/Business Radio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0133" y="3805536"/>
            <a:ext cx="29975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Fixed Service Satellites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7678" y="4034136"/>
            <a:ext cx="1208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j-lt"/>
              </a:rPr>
              <a:t>Aviation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4451" y="3971457"/>
            <a:ext cx="1345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+mj-lt"/>
              </a:rPr>
              <a:t>Maritime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1" y="3272136"/>
            <a:ext cx="35569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NASA Deep Space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9247" y="2895601"/>
            <a:ext cx="28447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GPS Radio-navigation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4191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4997" y="4544944"/>
            <a:ext cx="322690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AB001"/>
                </a:solidFill>
              </a:rPr>
              <a:t>Mobile Satellite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5334001"/>
            <a:ext cx="7391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Diverse set of primary licensees, different transmission schemes, coverage regions etc…</a:t>
            </a:r>
          </a:p>
        </p:txBody>
      </p:sp>
    </p:spTree>
    <p:extLst>
      <p:ext uri="{BB962C8B-B14F-4D97-AF65-F5344CB8AC3E}">
        <p14:creationId xmlns:p14="http://schemas.microsoft.com/office/powerpoint/2010/main" val="36404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2" descr="http://www.unesco.org/new/fileadmin/MULTIMEDIA/HQ/BPI/EPA/images/media_services/regions_world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11" y="2119045"/>
            <a:ext cx="9619234" cy="4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755646" y="3986945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/>
          <p:cNvSpPr/>
          <p:nvPr/>
        </p:nvSpPr>
        <p:spPr>
          <a:xfrm>
            <a:off x="2903123" y="4007225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Oval 16"/>
          <p:cNvSpPr/>
          <p:nvPr/>
        </p:nvSpPr>
        <p:spPr>
          <a:xfrm>
            <a:off x="3866213" y="4167013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Oval 17"/>
          <p:cNvSpPr/>
          <p:nvPr/>
        </p:nvSpPr>
        <p:spPr>
          <a:xfrm>
            <a:off x="6415249" y="4062951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9474316" y="1367922"/>
            <a:ext cx="449007" cy="218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 descr="http://blueplateit.com/wp-content/uploads/2012/11/Top-5-Best-Free-Cloud-Storage-Services-That-You-Need-And-Are-Usef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78" y="1533207"/>
            <a:ext cx="4941680" cy="11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169532" y="3914165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Oval 19"/>
          <p:cNvSpPr/>
          <p:nvPr/>
        </p:nvSpPr>
        <p:spPr>
          <a:xfrm>
            <a:off x="7565184" y="4412781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Oval 20"/>
          <p:cNvSpPr/>
          <p:nvPr/>
        </p:nvSpPr>
        <p:spPr>
          <a:xfrm>
            <a:off x="6380617" y="5264834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Oval 21"/>
          <p:cNvSpPr/>
          <p:nvPr/>
        </p:nvSpPr>
        <p:spPr>
          <a:xfrm>
            <a:off x="5975374" y="4724510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Oval 22"/>
          <p:cNvSpPr/>
          <p:nvPr/>
        </p:nvSpPr>
        <p:spPr>
          <a:xfrm>
            <a:off x="8500360" y="4319262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Oval 23"/>
          <p:cNvSpPr/>
          <p:nvPr/>
        </p:nvSpPr>
        <p:spPr>
          <a:xfrm>
            <a:off x="9342030" y="5597347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Oval 24"/>
          <p:cNvSpPr/>
          <p:nvPr/>
        </p:nvSpPr>
        <p:spPr>
          <a:xfrm>
            <a:off x="4572608" y="5119367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Oval 25"/>
          <p:cNvSpPr/>
          <p:nvPr/>
        </p:nvSpPr>
        <p:spPr>
          <a:xfrm>
            <a:off x="2889275" y="4225742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Oval 26"/>
          <p:cNvSpPr/>
          <p:nvPr/>
        </p:nvSpPr>
        <p:spPr>
          <a:xfrm>
            <a:off x="7773001" y="4651774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Oval 27"/>
          <p:cNvSpPr/>
          <p:nvPr/>
        </p:nvSpPr>
        <p:spPr>
          <a:xfrm>
            <a:off x="3398431" y="4069878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76" y="1641763"/>
            <a:ext cx="958682" cy="95868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247903" y="3096495"/>
            <a:ext cx="935911" cy="761997"/>
            <a:chOff x="10363732" y="1441793"/>
            <a:chExt cx="1247880" cy="1015997"/>
          </a:xfrm>
        </p:grpSpPr>
        <p:pic>
          <p:nvPicPr>
            <p:cNvPr id="31" name="Picture 6" descr="USRP N2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174" y="1824794"/>
              <a:ext cx="768638" cy="63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ular Callout 31"/>
            <p:cNvSpPr/>
            <p:nvPr/>
          </p:nvSpPr>
          <p:spPr>
            <a:xfrm>
              <a:off x="10443528" y="1890052"/>
              <a:ext cx="1003552" cy="496048"/>
            </a:xfrm>
            <a:prstGeom prst="wedgeRectCallout">
              <a:avLst>
                <a:gd name="adj1" fmla="val 15798"/>
                <a:gd name="adj2" fmla="val 100951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63732" y="1441793"/>
              <a:ext cx="12478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&lt;$5,000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673434" y="1808018"/>
            <a:ext cx="166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</a:t>
            </a:r>
          </a:p>
          <a:p>
            <a:r>
              <a:rPr lang="en-US" dirty="0" smtClean="0"/>
              <a:t>Cloud Service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 rot="17864435">
            <a:off x="3166905" y="2683573"/>
            <a:ext cx="615386" cy="3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6200000">
            <a:off x="5470220" y="2804800"/>
            <a:ext cx="615386" cy="3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4322506">
            <a:off x="7533495" y="2658374"/>
            <a:ext cx="615386" cy="3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750540" y="599909"/>
            <a:ext cx="2139136" cy="3632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757465" y="1049023"/>
            <a:ext cx="2132211" cy="3606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Regulators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774782" y="1471589"/>
            <a:ext cx="2114895" cy="3606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White Space devices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771317" y="1904546"/>
            <a:ext cx="2114895" cy="3606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Wireless Operators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799025" y="2337503"/>
            <a:ext cx="2114895" cy="3606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8123358" y="781520"/>
            <a:ext cx="14113" cy="17150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4" idx="1"/>
          </p:cNvCxnSpPr>
          <p:nvPr/>
        </p:nvCxnSpPr>
        <p:spPr>
          <a:xfrm>
            <a:off x="8129575" y="780529"/>
            <a:ext cx="620965" cy="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126110" y="1234268"/>
            <a:ext cx="620965" cy="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146892" y="1649905"/>
            <a:ext cx="620965" cy="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146892" y="2096709"/>
            <a:ext cx="620965" cy="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157284" y="2470785"/>
            <a:ext cx="620965" cy="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841362" y="1819754"/>
            <a:ext cx="1282260" cy="7788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07381" y="1513604"/>
            <a:ext cx="80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Users</a:t>
            </a:r>
            <a:endParaRPr lang="en-US" i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13" y="2121931"/>
            <a:ext cx="1178727" cy="2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2" descr="http://www.unesco.org/new/fileadmin/MULTIMEDIA/HQ/BPI/EPA/images/media_services/regions_world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71" y="1848880"/>
            <a:ext cx="9619234" cy="4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3493406" y="3716780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/>
          <p:cNvSpPr/>
          <p:nvPr/>
        </p:nvSpPr>
        <p:spPr>
          <a:xfrm>
            <a:off x="3640883" y="3737060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Oval 16"/>
          <p:cNvSpPr/>
          <p:nvPr/>
        </p:nvSpPr>
        <p:spPr>
          <a:xfrm>
            <a:off x="4603973" y="3896848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Oval 17"/>
          <p:cNvSpPr/>
          <p:nvPr/>
        </p:nvSpPr>
        <p:spPr>
          <a:xfrm>
            <a:off x="7153009" y="3792786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8" descr="http://blueplateit.com/wp-content/uploads/2012/11/Top-5-Best-Free-Cloud-Storage-Services-That-You-Need-And-Are-Usef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34" y="732718"/>
            <a:ext cx="4941680" cy="14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907292" y="3644000"/>
            <a:ext cx="232609" cy="164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Oval 19"/>
          <p:cNvSpPr/>
          <p:nvPr/>
        </p:nvSpPr>
        <p:spPr>
          <a:xfrm>
            <a:off x="8302944" y="4142616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Oval 20"/>
          <p:cNvSpPr/>
          <p:nvPr/>
        </p:nvSpPr>
        <p:spPr>
          <a:xfrm>
            <a:off x="7118377" y="4994669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Oval 21"/>
          <p:cNvSpPr/>
          <p:nvPr/>
        </p:nvSpPr>
        <p:spPr>
          <a:xfrm>
            <a:off x="6713134" y="4454345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Oval 22"/>
          <p:cNvSpPr/>
          <p:nvPr/>
        </p:nvSpPr>
        <p:spPr>
          <a:xfrm>
            <a:off x="9238120" y="4049097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Oval 23"/>
          <p:cNvSpPr/>
          <p:nvPr/>
        </p:nvSpPr>
        <p:spPr>
          <a:xfrm>
            <a:off x="10079790" y="5327182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Oval 24"/>
          <p:cNvSpPr/>
          <p:nvPr/>
        </p:nvSpPr>
        <p:spPr>
          <a:xfrm>
            <a:off x="5310368" y="4849202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Oval 25"/>
          <p:cNvSpPr/>
          <p:nvPr/>
        </p:nvSpPr>
        <p:spPr>
          <a:xfrm>
            <a:off x="3627035" y="3955577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Oval 26"/>
          <p:cNvSpPr/>
          <p:nvPr/>
        </p:nvSpPr>
        <p:spPr>
          <a:xfrm>
            <a:off x="8510761" y="4381609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Oval 27"/>
          <p:cNvSpPr/>
          <p:nvPr/>
        </p:nvSpPr>
        <p:spPr>
          <a:xfrm>
            <a:off x="4136191" y="3799713"/>
            <a:ext cx="232609" cy="1647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0" y="904004"/>
            <a:ext cx="958682" cy="95868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985663" y="2826330"/>
            <a:ext cx="935911" cy="761997"/>
            <a:chOff x="10363732" y="1441793"/>
            <a:chExt cx="1247880" cy="1015997"/>
          </a:xfrm>
        </p:grpSpPr>
        <p:pic>
          <p:nvPicPr>
            <p:cNvPr id="31" name="Picture 6" descr="USRP N2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174" y="1824794"/>
              <a:ext cx="768638" cy="63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ular Callout 31"/>
            <p:cNvSpPr/>
            <p:nvPr/>
          </p:nvSpPr>
          <p:spPr>
            <a:xfrm>
              <a:off x="10443528" y="1890052"/>
              <a:ext cx="1003552" cy="496048"/>
            </a:xfrm>
            <a:prstGeom prst="wedgeRectCallout">
              <a:avLst>
                <a:gd name="adj1" fmla="val 15798"/>
                <a:gd name="adj2" fmla="val 100951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63732" y="1441793"/>
              <a:ext cx="12478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&lt;$5,000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81140" y="933573"/>
            <a:ext cx="166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Azure </a:t>
            </a:r>
          </a:p>
          <a:p>
            <a:r>
              <a:rPr lang="en-US" dirty="0" smtClean="0"/>
              <a:t>Cloud Service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" y="4483388"/>
            <a:ext cx="1694976" cy="1297995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214935" y="6389116"/>
            <a:ext cx="1293764" cy="716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10800000">
            <a:off x="157975" y="5759264"/>
            <a:ext cx="56960" cy="62433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39" y="5778624"/>
            <a:ext cx="1071112" cy="5994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651" y="5784142"/>
            <a:ext cx="101940" cy="59393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08" y="4552170"/>
            <a:ext cx="899429" cy="1390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7748" y="5870532"/>
            <a:ext cx="2401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Local Processing: </a:t>
            </a:r>
            <a:r>
              <a:rPr lang="en-US" i="1" dirty="0" smtClean="0"/>
              <a:t>Averaging, Sampling, Feature extraction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99312" y="5029200"/>
            <a:ext cx="581896" cy="29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599312" y="5316510"/>
            <a:ext cx="581896" cy="303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50354" y="5011687"/>
            <a:ext cx="72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DATA</a:t>
            </a:r>
            <a:endParaRPr lang="en-US" sz="14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50354" y="5312822"/>
            <a:ext cx="72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Control</a:t>
            </a:r>
            <a:endParaRPr lang="en-US" sz="14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14329" y="4069878"/>
            <a:ext cx="3744836" cy="27881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96" y="4141372"/>
            <a:ext cx="137845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Local Station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9183518" y="438046"/>
            <a:ext cx="2637198" cy="2221230"/>
          </a:xfrm>
          <a:prstGeom prst="roundRect">
            <a:avLst>
              <a:gd name="adj" fmla="val 8764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5" name="Picture 64" descr="https://encrypted-tbn1.gstatic.com/images?q=tbn:ANd9GcQhwPhRe0K29fuY0WTTqOwrZNOcHlZ52rjskOk-WQufu5Yjhl9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7" y="500283"/>
            <a:ext cx="564283" cy="56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0236284" y="525510"/>
            <a:ext cx="591272" cy="490308"/>
            <a:chOff x="4508620" y="1590382"/>
            <a:chExt cx="591272" cy="490308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08620" y="1590382"/>
              <a:ext cx="490308" cy="490308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31857" y="1690689"/>
              <a:ext cx="168035" cy="279092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4931857" y="1976614"/>
              <a:ext cx="67071" cy="596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7" name="TextBox 84"/>
          <p:cNvSpPr txBox="1"/>
          <p:nvPr/>
        </p:nvSpPr>
        <p:spPr>
          <a:xfrm>
            <a:off x="10023690" y="2628140"/>
            <a:ext cx="119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User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ight Arrow 67"/>
          <p:cNvSpPr/>
          <p:nvPr/>
        </p:nvSpPr>
        <p:spPr>
          <a:xfrm flipH="1">
            <a:off x="8225752" y="1433825"/>
            <a:ext cx="810131" cy="2734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TextBox 1037"/>
          <p:cNvSpPr txBox="1"/>
          <p:nvPr/>
        </p:nvSpPr>
        <p:spPr>
          <a:xfrm>
            <a:off x="9147172" y="959859"/>
            <a:ext cx="1070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Policy Makers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0" name="Picture 69" descr="https://encrypted-tbn3.gstatic.com/images?q=tbn:ANd9GcQPQMYrqz_ZiWEtlYybvhse8GZzksgjgQ5NjcFrCaoujmyqzCFOv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24" y="500283"/>
            <a:ext cx="566854" cy="5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89"/>
          <p:cNvSpPr txBox="1"/>
          <p:nvPr/>
        </p:nvSpPr>
        <p:spPr>
          <a:xfrm>
            <a:off x="10141714" y="962641"/>
            <a:ext cx="94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DSA Users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TextBox 91"/>
          <p:cNvSpPr txBox="1"/>
          <p:nvPr/>
        </p:nvSpPr>
        <p:spPr>
          <a:xfrm>
            <a:off x="10899603" y="953605"/>
            <a:ext cx="1005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Researchers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176837" y="1183377"/>
            <a:ext cx="2643879" cy="130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73"/>
          <p:cNvSpPr/>
          <p:nvPr/>
        </p:nvSpPr>
        <p:spPr>
          <a:xfrm rot="10800000" flipH="1">
            <a:off x="8225753" y="1072416"/>
            <a:ext cx="810132" cy="2734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10142774" y="438046"/>
            <a:ext cx="9901" cy="7583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0930358" y="431524"/>
            <a:ext cx="9901" cy="7583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684" t="9469" b="10256"/>
          <a:stretch/>
        </p:blipFill>
        <p:spPr>
          <a:xfrm>
            <a:off x="9215071" y="1238713"/>
            <a:ext cx="2591782" cy="452995"/>
          </a:xfrm>
          <a:prstGeom prst="rect">
            <a:avLst/>
          </a:prstGeom>
        </p:spPr>
      </p:pic>
      <p:sp>
        <p:nvSpPr>
          <p:cNvPr id="78" name="TextBox 1046"/>
          <p:cNvSpPr txBox="1"/>
          <p:nvPr/>
        </p:nvSpPr>
        <p:spPr>
          <a:xfrm>
            <a:off x="9217678" y="1297451"/>
            <a:ext cx="258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• Real-time/History Occupancy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183518" y="1712070"/>
            <a:ext cx="2643879" cy="130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183518" y="2181594"/>
            <a:ext cx="2643879" cy="130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580" t="5949" r="2542" b="3406"/>
          <a:stretch/>
        </p:blipFill>
        <p:spPr>
          <a:xfrm>
            <a:off x="9220549" y="1759898"/>
            <a:ext cx="2491921" cy="411842"/>
          </a:xfrm>
          <a:prstGeom prst="rect">
            <a:avLst/>
          </a:prstGeom>
        </p:spPr>
      </p:pic>
      <p:sp>
        <p:nvSpPr>
          <p:cNvPr id="82" name="TextBox 105"/>
          <p:cNvSpPr txBox="1"/>
          <p:nvPr/>
        </p:nvSpPr>
        <p:spPr>
          <a:xfrm>
            <a:off x="9193790" y="1799466"/>
            <a:ext cx="262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• User Signal Feature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3" name="Picture 82" descr="https://encrypted-tbn2.gstatic.com/images?q=tbn:ANd9GcQdCbvTMoVbwWLm_UpbD2F82mSV1HhwZfMDN4-AgFdmnr0Q6QyFpRZa9B5O"/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941" y="2189702"/>
            <a:ext cx="2591783" cy="4318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108"/>
          <p:cNvSpPr txBox="1"/>
          <p:nvPr/>
        </p:nvSpPr>
        <p:spPr>
          <a:xfrm>
            <a:off x="9200723" y="2268988"/>
            <a:ext cx="262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•  Other Information…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" name="Right Arrow 214"/>
          <p:cNvSpPr/>
          <p:nvPr/>
        </p:nvSpPr>
        <p:spPr>
          <a:xfrm rot="18820791">
            <a:off x="1283730" y="2572316"/>
            <a:ext cx="1764321" cy="35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 rot="18820945">
            <a:off x="1201285" y="2224807"/>
            <a:ext cx="2599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Processed Data</a:t>
            </a:r>
            <a:endParaRPr lang="en-US" sz="1600" i="1" dirty="0"/>
          </a:p>
        </p:txBody>
      </p:sp>
      <p:sp>
        <p:nvSpPr>
          <p:cNvPr id="217" name="Down Arrow 216"/>
          <p:cNvSpPr/>
          <p:nvPr/>
        </p:nvSpPr>
        <p:spPr>
          <a:xfrm rot="2599471">
            <a:off x="2227169" y="2268988"/>
            <a:ext cx="330972" cy="1606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 rot="18916744">
            <a:off x="1538740" y="2464295"/>
            <a:ext cx="2599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Control </a:t>
            </a:r>
            <a:r>
              <a:rPr lang="en-US" sz="1600" i="1" dirty="0" err="1" smtClean="0"/>
              <a:t>Cmds</a:t>
            </a:r>
            <a:endParaRPr lang="en-US" sz="1600" i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8171728" y="1048130"/>
            <a:ext cx="90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Visualize</a:t>
            </a:r>
            <a:endParaRPr lang="en-US" sz="1600" i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8319859" y="141076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Cmds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916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  <p:bldP spid="2" grpId="0"/>
      <p:bldP spid="6" grpId="0" animBg="1"/>
      <p:bldP spid="7" grpId="0" animBg="1"/>
      <p:bldP spid="9" grpId="0"/>
      <p:bldP spid="62" grpId="0"/>
      <p:bldP spid="11" grpId="0" animBg="1"/>
      <p:bldP spid="12" grpId="0" animBg="1"/>
      <p:bldP spid="64" grpId="0" animBg="1"/>
      <p:bldP spid="67" grpId="0"/>
      <p:bldP spid="68" grpId="0" animBg="1"/>
      <p:bldP spid="69" grpId="0"/>
      <p:bldP spid="71" grpId="0"/>
      <p:bldP spid="72" grpId="0"/>
      <p:bldP spid="74" grpId="0" animBg="1"/>
      <p:bldP spid="78" grpId="0"/>
      <p:bldP spid="82" grpId="0"/>
      <p:bldP spid="84" grpId="0"/>
      <p:bldP spid="215" grpId="0" animBg="1"/>
      <p:bldP spid="216" grpId="0"/>
      <p:bldP spid="217" grpId="0" animBg="1"/>
      <p:bldP spid="218" grpId="0"/>
      <p:bldP spid="223" grpId="0"/>
      <p:bldP spid="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1600200"/>
            <a:ext cx="25146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dirty="0">
                <a:solidFill>
                  <a:prstClr val="white"/>
                </a:solidFill>
              </a:rPr>
              <a:t>Fixed </a:t>
            </a:r>
            <a:r>
              <a:rPr lang="en-US" dirty="0" smtClean="0">
                <a:solidFill>
                  <a:prstClr val="white"/>
                </a:solidFill>
              </a:rPr>
              <a:t>Spectrum Analyzer Measurements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2895600"/>
            <a:ext cx="25146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dirty="0">
                <a:solidFill>
                  <a:prstClr val="white"/>
                </a:solidFill>
              </a:rPr>
              <a:t>Mobile Spectrum Measurements</a:t>
            </a:r>
          </a:p>
        </p:txBody>
      </p:sp>
      <p:sp>
        <p:nvSpPr>
          <p:cNvPr id="9" name="Cloud 8"/>
          <p:cNvSpPr/>
          <p:nvPr/>
        </p:nvSpPr>
        <p:spPr>
          <a:xfrm>
            <a:off x="6858000" y="1143000"/>
            <a:ext cx="2057400" cy="1295400"/>
          </a:xfrm>
          <a:prstGeom prst="clou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dirty="0">
                <a:solidFill>
                  <a:prstClr val="white"/>
                </a:solidFill>
              </a:rPr>
              <a:t>FCC Spectrum Dashboard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0458" y="2895600"/>
            <a:ext cx="22860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r>
              <a:rPr lang="en-US" dirty="0" smtClean="0">
                <a:solidFill>
                  <a:prstClr val="white"/>
                </a:solidFill>
              </a:rPr>
              <a:t>Spectrum Occupancy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4648200" y="1600200"/>
            <a:ext cx="990600" cy="1600200"/>
          </a:xfrm>
          <a:prstGeom prst="bentArrow">
            <a:avLst>
              <a:gd name="adj1" fmla="val 11813"/>
              <a:gd name="adj2" fmla="val 21337"/>
              <a:gd name="adj3" fmla="val 23535"/>
              <a:gd name="adj4" fmla="val 42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43400" y="3104244"/>
            <a:ext cx="9906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6200000" flipH="1">
            <a:off x="6076951" y="2114552"/>
            <a:ext cx="952500" cy="609602"/>
          </a:xfrm>
          <a:prstGeom prst="bentArrow">
            <a:avLst>
              <a:gd name="adj1" fmla="val 22619"/>
              <a:gd name="adj2" fmla="val 29365"/>
              <a:gd name="adj3" fmla="val 32937"/>
              <a:gd name="adj4" fmla="val 48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0800000">
            <a:off x="7620001" y="3124200"/>
            <a:ext cx="685800" cy="286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1" y="2949714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2000" i="1" dirty="0" smtClean="0">
                <a:solidFill>
                  <a:prstClr val="black"/>
                </a:solidFill>
              </a:rPr>
              <a:t>Smart Visualizations</a:t>
            </a:r>
            <a:endParaRPr lang="en-US" sz="2000" i="1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hlinkClick r:id="rId2"/>
          </p:cNvPr>
          <p:cNvPicPr/>
          <p:nvPr/>
        </p:nvPicPr>
        <p:blipFill rotWithShape="1">
          <a:blip r:embed="rId3"/>
          <a:srcRect l="871" t="7419" r="1478" b="10030"/>
          <a:stretch/>
        </p:blipFill>
        <p:spPr bwMode="auto">
          <a:xfrm>
            <a:off x="2890520" y="3810000"/>
            <a:ext cx="648208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27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Policy makers: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unused portions of spectrum, i.e. </a:t>
            </a:r>
            <a:r>
              <a:rPr lang="en-US" dirty="0"/>
              <a:t>g</a:t>
            </a:r>
            <a:r>
              <a:rPr lang="en-US" dirty="0" smtClean="0"/>
              <a:t>ood for DSA</a:t>
            </a:r>
          </a:p>
          <a:p>
            <a:pPr lvl="1"/>
            <a:r>
              <a:rPr lang="en-US" dirty="0" smtClean="0"/>
              <a:t>Detect rogue transmissions</a:t>
            </a:r>
          </a:p>
          <a:p>
            <a:pPr lvl="1"/>
            <a:r>
              <a:rPr lang="en-US" dirty="0" smtClean="0"/>
              <a:t>Identify locations of transmitters (in developing countries)</a:t>
            </a:r>
          </a:p>
          <a:p>
            <a:endParaRPr lang="en-US" dirty="0" smtClean="0"/>
          </a:p>
          <a:p>
            <a:r>
              <a:rPr lang="en-US" dirty="0" smtClean="0"/>
              <a:t>White </a:t>
            </a:r>
            <a:r>
              <a:rPr lang="en-US" dirty="0" smtClean="0"/>
              <a:t>space devices:</a:t>
            </a:r>
          </a:p>
          <a:p>
            <a:pPr lvl="1"/>
            <a:r>
              <a:rPr lang="en-US" dirty="0" smtClean="0"/>
              <a:t>Dynamically consult with database to decide spectrum for communication</a:t>
            </a:r>
          </a:p>
          <a:p>
            <a:endParaRPr lang="en-US" dirty="0" smtClean="0"/>
          </a:p>
          <a:p>
            <a:r>
              <a:rPr lang="en-US" dirty="0" smtClean="0"/>
              <a:t>Academics/Researchers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Modeling the real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E9C-4102-41A3-893B-F8065B17D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rc_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crc_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371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Cordia New</vt:lpstr>
      <vt:lpstr>Microsoft Sans Serif</vt:lpstr>
      <vt:lpstr>Segoe UI</vt:lpstr>
      <vt:lpstr>Segoe UI Light</vt:lpstr>
      <vt:lpstr>Wingdings</vt:lpstr>
      <vt:lpstr>Office Theme</vt:lpstr>
      <vt:lpstr>mcrc_template</vt:lpstr>
      <vt:lpstr>1_mcrc_template</vt:lpstr>
      <vt:lpstr>Microsoft Spectrum Observatory</vt:lpstr>
      <vt:lpstr>MSR KNOWS Program (2005 – …)</vt:lpstr>
      <vt:lpstr>Trials and Pilot Projects</vt:lpstr>
      <vt:lpstr>Problem Statement</vt:lpstr>
      <vt:lpstr>Problem Statement</vt:lpstr>
      <vt:lpstr>Our Approach</vt:lpstr>
      <vt:lpstr>Our Approach</vt:lpstr>
      <vt:lpstr>Our Approach</vt:lpstr>
      <vt:lpstr>Use cases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Spectrum Observatory</dc:title>
  <dc:creator>Ranveer Chandra</dc:creator>
  <cp:lastModifiedBy>Ranveer Chandra</cp:lastModifiedBy>
  <cp:revision>43</cp:revision>
  <dcterms:created xsi:type="dcterms:W3CDTF">2014-03-26T04:28:33Z</dcterms:created>
  <dcterms:modified xsi:type="dcterms:W3CDTF">2014-11-12T13:55:43Z</dcterms:modified>
</cp:coreProperties>
</file>