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  <p:sldMasterId id="2147483703" r:id="rId2"/>
    <p:sldMasterId id="2147483716" r:id="rId3"/>
    <p:sldMasterId id="2147483670" r:id="rId4"/>
  </p:sldMasterIdLst>
  <p:notesMasterIdLst>
    <p:notesMasterId r:id="rId19"/>
  </p:notesMasterIdLst>
  <p:sldIdLst>
    <p:sldId id="271" r:id="rId5"/>
    <p:sldId id="268" r:id="rId6"/>
    <p:sldId id="274" r:id="rId7"/>
    <p:sldId id="277" r:id="rId8"/>
    <p:sldId id="272" r:id="rId9"/>
    <p:sldId id="273" r:id="rId10"/>
    <p:sldId id="275" r:id="rId11"/>
    <p:sldId id="276" r:id="rId12"/>
    <p:sldId id="278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28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94676" autoAdjust="0"/>
  </p:normalViewPr>
  <p:slideViewPr>
    <p:cSldViewPr>
      <p:cViewPr>
        <p:scale>
          <a:sx n="80" d="100"/>
          <a:sy n="80" d="100"/>
        </p:scale>
        <p:origin x="-166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/>
          <a:lstStyle>
            <a:lvl1pPr algn="r">
              <a:defRPr sz="1200"/>
            </a:lvl1pPr>
          </a:lstStyle>
          <a:p>
            <a:fld id="{C5A62B78-98DE-43C9-8443-CA23AA658275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5" tIns="46587" rIns="93175" bIns="4658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5" tIns="46587" rIns="93175" bIns="4658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3175" tIns="46587" rIns="93175" bIns="46587" rtlCol="0" anchor="b"/>
          <a:lstStyle>
            <a:lvl1pPr algn="r">
              <a:defRPr sz="1200"/>
            </a:lvl1pPr>
          </a:lstStyle>
          <a:p>
            <a:fld id="{670F96C0-F6B6-4A9E-9FB0-3E9A9BDDF8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78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AC0175-F701-BA4B-A561-3462987DDE4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9D63A2-6CD9-4744-AA0F-212FDBCBDDA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F96C0-F6B6-4A9E-9FB0-3E9A9BDDF83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65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11596-15266-TMOLogo_MG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3" t="21723" r="10237" b="21378"/>
          <a:stretch/>
        </p:blipFill>
        <p:spPr>
          <a:xfrm>
            <a:off x="6786493" y="6036770"/>
            <a:ext cx="1949705" cy="644756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 userDrawn="1"/>
        </p:nvSpPr>
        <p:spPr>
          <a:xfrm>
            <a:off x="0" y="5544460"/>
            <a:ext cx="9144000" cy="136525"/>
          </a:xfrm>
          <a:prstGeom prst="round2Same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5906403"/>
            <a:ext cx="5334000" cy="307777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Author, CS&amp;A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2167" y="2889504"/>
            <a:ext cx="7409105" cy="164592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6A6A6A"/>
                </a:solidFill>
                <a:latin typeface="TM AG Book Rounded Regular"/>
                <a:cs typeface="TM AG Book Rounded Regular"/>
              </a:defRPr>
            </a:lvl1pPr>
          </a:lstStyle>
          <a:p>
            <a:pPr lvl="0"/>
            <a:r>
              <a:rPr lang="en-US" dirty="0" smtClean="0"/>
              <a:t>The Title Goes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20608"/>
            <a:ext cx="3503522" cy="212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2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29000" y="6324600"/>
            <a:ext cx="2895600" cy="365125"/>
          </a:xfrm>
        </p:spPr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928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2570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0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A429-D0D7-4367-92E2-D473057B34F3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E42-B54A-490F-BBCF-E98495FD3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 descr="11596-15266-TMOLogo_MG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3" t="21723" r="10237" b="21378"/>
          <a:stretch/>
        </p:blipFill>
        <p:spPr>
          <a:xfrm>
            <a:off x="6786493" y="6036770"/>
            <a:ext cx="1949705" cy="644756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 userDrawn="1"/>
        </p:nvSpPr>
        <p:spPr>
          <a:xfrm>
            <a:off x="0" y="5544460"/>
            <a:ext cx="9144000" cy="136525"/>
          </a:xfrm>
          <a:prstGeom prst="round2SameRect">
            <a:avLst/>
          </a:prstGeom>
          <a:solidFill>
            <a:srgbClr val="E200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5906403"/>
            <a:ext cx="5334000" cy="307777"/>
          </a:xfrm>
        </p:spPr>
        <p:txBody>
          <a:bodyPr anchor="b"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Author, CS&amp;A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482167" y="2889504"/>
            <a:ext cx="7409105" cy="1645920"/>
          </a:xfrm>
        </p:spPr>
        <p:txBody>
          <a:bodyPr>
            <a:normAutofit/>
          </a:bodyPr>
          <a:lstStyle>
            <a:lvl1pPr marL="0" indent="0">
              <a:buNone/>
              <a:defRPr sz="2800" b="0" i="0">
                <a:solidFill>
                  <a:srgbClr val="6A6A6A"/>
                </a:solidFill>
                <a:latin typeface="TM AG Book Rounded Regular"/>
                <a:cs typeface="TM AG Book Rounded Regular"/>
              </a:defRPr>
            </a:lvl1pPr>
          </a:lstStyle>
          <a:p>
            <a:pPr lvl="0"/>
            <a:r>
              <a:rPr lang="en-US" dirty="0" smtClean="0"/>
              <a:t>The Title Goes Here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320608"/>
            <a:ext cx="3503522" cy="212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54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A429-D0D7-4367-92E2-D473057B34F3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E42-B54A-490F-BBCF-E98495FD3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A429-D0D7-4367-92E2-D473057B34F3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E42-B54A-490F-BBCF-E98495FD3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A429-D0D7-4367-92E2-D473057B34F3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E42-B54A-490F-BBCF-E98495FD3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A429-D0D7-4367-92E2-D473057B34F3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E42-B54A-490F-BBCF-E98495FD3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A429-D0D7-4367-92E2-D473057B34F3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E42-B54A-490F-BBCF-E98495FD3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2A429-D0D7-4367-92E2-D473057B34F3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03E42-B54A-490F-BBCF-E98495FD3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89490-2A05-44A6-A497-558F18EFEB2E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23111-97FD-4F14-9BB0-BFD202B800D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2A429-D0D7-4367-92E2-D473057B34F3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03E42-B54A-490F-BBCF-E98495FD3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A2BE9-C7C4-40E3-AED3-A4D0F99E64B7}" type="datetimeFigureOut">
              <a:rPr lang="en-US" smtClean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35426-3F87-4AC1-8B9F-0198EF4B03C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1596-15266-TMOLogo_MG.eps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3" t="21723" r="10237" b="21378"/>
          <a:stretch/>
        </p:blipFill>
        <p:spPr>
          <a:xfrm>
            <a:off x="86763" y="6319556"/>
            <a:ext cx="1195890" cy="395474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23536"/>
            <a:ext cx="9144000" cy="34172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2570"/>
            <a:ext cx="8229600" cy="4903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28053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defTabSz="457200"/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99358" y="6356350"/>
            <a:ext cx="744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 defTabSz="457200"/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 defTabSz="457200"/>
              <a:t>‹#›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721475"/>
            <a:ext cx="9144000" cy="1365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80651" y="972212"/>
            <a:ext cx="8663349" cy="0"/>
          </a:xfrm>
          <a:prstGeom prst="line">
            <a:avLst/>
          </a:prstGeom>
          <a:ln w="38100">
            <a:solidFill>
              <a:srgbClr val="E2007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625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67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3" r:id="rId2"/>
    <p:sldLayoutId id="214748367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b="0" i="0" kern="1200">
          <a:solidFill>
            <a:schemeClr val="accent1">
              <a:alpha val="99000"/>
            </a:schemeClr>
          </a:solidFill>
          <a:latin typeface="TM AG Book Rounded Regular"/>
          <a:ea typeface="+mj-ea"/>
          <a:cs typeface="TM AG Book Rounded Regular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000" b="0" i="0" kern="1200">
          <a:solidFill>
            <a:srgbClr val="6A6A6A">
              <a:alpha val="99000"/>
            </a:srgb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A6A6A">
              <a:alpha val="99000"/>
            </a:srgb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rgbClr val="6A6A6A">
              <a:alpha val="99000"/>
            </a:srgb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A6A6A">
              <a:alpha val="99000"/>
            </a:srgb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rgbClr val="6A6A6A">
              <a:alpha val="99000"/>
            </a:srgb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RSCP" TargetMode="External"/><Relationship Id="rId3" Type="http://schemas.openxmlformats.org/officeDocument/2006/relationships/hyperlink" Target="http://en.wikipedia.org/wiki/Integer" TargetMode="External"/><Relationship Id="rId7" Type="http://schemas.openxmlformats.org/officeDocument/2006/relationships/hyperlink" Target="http://en.wikipedia.org/wiki/UMTS" TargetMode="External"/><Relationship Id="rId12" Type="http://schemas.openxmlformats.org/officeDocument/2006/relationships/hyperlink" Target="http://en.wikipedia.org/wiki/Mobile_phone_signa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en.wikipedia.org/wiki/Mobile_phone_signal#cite_note-3GPP_TS_27.007-1" TargetMode="External"/><Relationship Id="rId11" Type="http://schemas.openxmlformats.org/officeDocument/2006/relationships/hyperlink" Target="http://en.wikipedia.org/wiki/Mobile_phone_signal#cite_note-2" TargetMode="External"/><Relationship Id="rId5" Type="http://schemas.openxmlformats.org/officeDocument/2006/relationships/hyperlink" Target="http://en.wikipedia.org/wiki/RSSI" TargetMode="External"/><Relationship Id="rId10" Type="http://schemas.openxmlformats.org/officeDocument/2006/relationships/hyperlink" Target="http://en.wikipedia.org/wiki/Android_(operating_system)" TargetMode="External"/><Relationship Id="rId4" Type="http://schemas.openxmlformats.org/officeDocument/2006/relationships/hyperlink" Target="http://en.wikipedia.org/wiki/GSM" TargetMode="External"/><Relationship Id="rId9" Type="http://schemas.openxmlformats.org/officeDocument/2006/relationships/hyperlink" Target="http://en.wikipedia.org/w/index.php?title=RSRP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82167" y="2889504"/>
            <a:ext cx="8237290" cy="1645920"/>
          </a:xfrm>
        </p:spPr>
        <p:txBody>
          <a:bodyPr/>
          <a:lstStyle/>
          <a:p>
            <a:pPr algn="ctr"/>
            <a:r>
              <a:rPr lang="en-US" dirty="0" smtClean="0"/>
              <a:t>Crowdsourcing Data Collection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5943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Nov </a:t>
            </a:r>
            <a:r>
              <a:rPr lang="en-US" dirty="0" smtClean="0"/>
              <a:t>2014, Changbo 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27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Crowd data provide a view of poor performing area (zip), carrier will need more information e.g. mobile, indoor, business…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10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" y="1524000"/>
            <a:ext cx="8900921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209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High percentage No service view provide </a:t>
            </a:r>
            <a:r>
              <a:rPr lang="en-US" sz="1800" dirty="0" smtClean="0"/>
              <a:t>suggestions for different morphologies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11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49" y="1143000"/>
            <a:ext cx="7808913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2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Performance gap by network layers (PCS, AWS), device (model, OEM, software versions)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12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8800"/>
            <a:ext cx="917388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920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Android API: ASU </a:t>
            </a:r>
            <a:r>
              <a:rPr lang="en-US" sz="1800" dirty="0"/>
              <a:t>Vs </a:t>
            </a:r>
            <a:r>
              <a:rPr lang="en-US" sz="1800" dirty="0" err="1"/>
              <a:t>dBm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13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998538"/>
            <a:ext cx="8229600" cy="3394472"/>
          </a:xfrm>
          <a:prstGeom prst="rect">
            <a:avLst/>
          </a:prstGeom>
        </p:spPr>
        <p:txBody>
          <a:bodyPr vert="horz" lIns="68681" tIns="34340" rIns="68681" bIns="34340" rtlCol="0">
            <a:normAutofit/>
          </a:bodyPr>
          <a:lstStyle>
            <a:lvl1pPr marL="257552" indent="-257552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558030" indent="-214627" algn="l" defTabSz="343403" rtl="0" eaLnBrk="1" latinLnBrk="0" hangingPunct="1">
              <a:spcBef>
                <a:spcPct val="20000"/>
              </a:spcBef>
              <a:buFont typeface="Arial"/>
              <a:buChar char="–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2pPr>
            <a:lvl3pPr marL="858507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3pPr>
            <a:lvl4pPr marL="1201910" indent="-171701" algn="l" defTabSz="343403" rtl="0" eaLnBrk="1" latinLnBrk="0" hangingPunct="1">
              <a:spcBef>
                <a:spcPct val="20000"/>
              </a:spcBef>
              <a:buFont typeface="Arial"/>
              <a:buChar char="–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4pPr>
            <a:lvl5pPr marL="1545313" indent="-171701" algn="l" defTabSz="343403" rtl="0" eaLnBrk="1" latinLnBrk="0" hangingPunct="1">
              <a:spcBef>
                <a:spcPct val="20000"/>
              </a:spcBef>
              <a:buFont typeface="Arial"/>
              <a:buChar char="»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5pPr>
            <a:lvl6pPr marL="1888716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32119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5522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8925" indent="-171701" algn="l" defTabSz="343403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latin typeface="Arial" panose="020B0604020202020204" pitchFamily="34" charset="0"/>
              </a:rPr>
              <a:t>Arbitrary Strength Unit (ASU) is an </a:t>
            </a:r>
            <a:r>
              <a:rPr lang="en-US" sz="1200" dirty="0" smtClean="0">
                <a:latin typeface="Arial" panose="020B0604020202020204" pitchFamily="34" charset="0"/>
                <a:hlinkClick r:id="rId3" tooltip="Integer"/>
              </a:rPr>
              <a:t>integer</a:t>
            </a:r>
            <a:r>
              <a:rPr lang="en-US" sz="1200" dirty="0" smtClean="0">
                <a:latin typeface="Arial" panose="020B0604020202020204" pitchFamily="34" charset="0"/>
              </a:rPr>
              <a:t> value proportional to the received signal strength measured by the mobile phone.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It is possible to calculate the real signal strength measured in </a:t>
            </a:r>
            <a:r>
              <a:rPr lang="en-US" sz="1200" dirty="0" err="1" smtClean="0">
                <a:latin typeface="Arial" panose="020B0604020202020204" pitchFamily="34" charset="0"/>
              </a:rPr>
              <a:t>dBm</a:t>
            </a:r>
            <a:r>
              <a:rPr lang="en-US" sz="1200" dirty="0" smtClean="0">
                <a:latin typeface="Arial" panose="020B0604020202020204" pitchFamily="34" charset="0"/>
              </a:rPr>
              <a:t> (and thereby power in Watts) by a formula. However, there are different formulas for 2G and 3G networks.</a:t>
            </a:r>
          </a:p>
          <a:p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</a:rPr>
              <a:t>In 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  <a:hlinkClick r:id="rId4" tooltip="GSM"/>
              </a:rPr>
              <a:t>GSM</a:t>
            </a:r>
            <a:r>
              <a:rPr lang="en-US" sz="1200" dirty="0" smtClean="0">
                <a:solidFill>
                  <a:srgbClr val="C00000"/>
                </a:solidFill>
                <a:latin typeface="Arial" panose="020B0604020202020204" pitchFamily="34" charset="0"/>
              </a:rPr>
              <a:t> networks</a:t>
            </a:r>
            <a:r>
              <a:rPr lang="en-US" sz="1200" dirty="0" smtClean="0">
                <a:latin typeface="Arial" panose="020B0604020202020204" pitchFamily="34" charset="0"/>
              </a:rPr>
              <a:t>, ASU maps to </a:t>
            </a:r>
            <a:r>
              <a:rPr lang="en-US" sz="1200" dirty="0" smtClean="0">
                <a:latin typeface="Arial" panose="020B0604020202020204" pitchFamily="34" charset="0"/>
                <a:hlinkClick r:id="rId5" tooltip="RSSI"/>
              </a:rPr>
              <a:t>RSSI</a:t>
            </a:r>
            <a:r>
              <a:rPr lang="en-US" sz="1200" dirty="0" smtClean="0">
                <a:latin typeface="Arial" panose="020B0604020202020204" pitchFamily="34" charset="0"/>
              </a:rPr>
              <a:t> (received signal strength indicator, see TS 27.007</a:t>
            </a:r>
            <a:r>
              <a:rPr lang="en-US" sz="1200" baseline="30000" dirty="0" smtClean="0">
                <a:latin typeface="Arial" panose="020B0604020202020204" pitchFamily="34" charset="0"/>
                <a:hlinkClick r:id="rId6"/>
              </a:rPr>
              <a:t>[1]</a:t>
            </a:r>
            <a:r>
              <a:rPr lang="en-US" sz="1200" dirty="0" smtClean="0">
                <a:latin typeface="Arial" panose="020B0604020202020204" pitchFamily="34" charset="0"/>
              </a:rPr>
              <a:t> sub clause 8.5).</a:t>
            </a:r>
          </a:p>
          <a:p>
            <a:pPr lvl="1"/>
            <a:r>
              <a:rPr lang="en-US" sz="1200" dirty="0" err="1" smtClean="0">
                <a:latin typeface="Arial" panose="020B0604020202020204" pitchFamily="34" charset="0"/>
              </a:rPr>
              <a:t>dBm</a:t>
            </a:r>
            <a:r>
              <a:rPr lang="en-US" sz="1200" dirty="0" smtClean="0">
                <a:latin typeface="Arial" panose="020B0604020202020204" pitchFamily="34" charset="0"/>
              </a:rPr>
              <a:t> = 2 × ASU - 113, ASU in the range of 0..31 and 99 (for not known or not detectable).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In </a:t>
            </a:r>
            <a:r>
              <a:rPr lang="en-US" sz="1200" dirty="0" smtClean="0">
                <a:latin typeface="Arial" panose="020B0604020202020204" pitchFamily="34" charset="0"/>
                <a:hlinkClick r:id="rId7" tooltip="UMTS"/>
              </a:rPr>
              <a:t>UMTS</a:t>
            </a:r>
            <a:r>
              <a:rPr lang="en-US" sz="1200" dirty="0" smtClean="0">
                <a:latin typeface="Arial" panose="020B0604020202020204" pitchFamily="34" charset="0"/>
              </a:rPr>
              <a:t> networks, ASU maps to </a:t>
            </a:r>
            <a:r>
              <a:rPr lang="en-US" sz="1200" dirty="0" smtClean="0">
                <a:latin typeface="Arial" panose="020B0604020202020204" pitchFamily="34" charset="0"/>
                <a:hlinkClick r:id="rId8" tooltip="RSCP"/>
              </a:rPr>
              <a:t>RSCP</a:t>
            </a:r>
            <a:r>
              <a:rPr lang="en-US" sz="1200" dirty="0" smtClean="0">
                <a:latin typeface="Arial" panose="020B0604020202020204" pitchFamily="34" charset="0"/>
              </a:rPr>
              <a:t> level (received signal code power, see TS 27.007</a:t>
            </a:r>
            <a:r>
              <a:rPr lang="en-US" sz="1200" baseline="30000" dirty="0" smtClean="0">
                <a:latin typeface="Arial" panose="020B0604020202020204" pitchFamily="34" charset="0"/>
                <a:hlinkClick r:id="rId6"/>
              </a:rPr>
              <a:t>[1]</a:t>
            </a:r>
            <a:r>
              <a:rPr lang="en-US" sz="1200" dirty="0" smtClean="0">
                <a:latin typeface="Arial" panose="020B0604020202020204" pitchFamily="34" charset="0"/>
              </a:rPr>
              <a:t> sub clause 8.69 and TS 27.133 sub clause 9.1.1.3).</a:t>
            </a:r>
          </a:p>
          <a:p>
            <a:pPr lvl="1"/>
            <a:r>
              <a:rPr lang="en-US" sz="1200" dirty="0" err="1" smtClean="0">
                <a:latin typeface="Arial" panose="020B0604020202020204" pitchFamily="34" charset="0"/>
              </a:rPr>
              <a:t>dBm</a:t>
            </a:r>
            <a:r>
              <a:rPr lang="en-US" sz="1200" dirty="0" smtClean="0">
                <a:latin typeface="Arial" panose="020B0604020202020204" pitchFamily="34" charset="0"/>
              </a:rPr>
              <a:t> = ASU - 116, ASU in the range of -5..91 and 255 (for not known or not detectable).</a:t>
            </a:r>
          </a:p>
          <a:p>
            <a:r>
              <a:rPr lang="en-US" sz="1200" dirty="0" smtClean="0">
                <a:latin typeface="Arial" panose="020B0604020202020204" pitchFamily="34" charset="0"/>
              </a:rPr>
              <a:t>In LTE networks, ASU maps to </a:t>
            </a:r>
            <a:r>
              <a:rPr lang="en-US" sz="1200" dirty="0" smtClean="0">
                <a:latin typeface="Arial" panose="020B0604020202020204" pitchFamily="34" charset="0"/>
                <a:hlinkClick r:id="rId9" tooltip="RSRP (page does not exist)"/>
              </a:rPr>
              <a:t>RSRP</a:t>
            </a:r>
            <a:r>
              <a:rPr lang="en-US" sz="1200" dirty="0" smtClean="0">
                <a:latin typeface="Arial" panose="020B0604020202020204" pitchFamily="34" charset="0"/>
              </a:rPr>
              <a:t> (reference signal received power, see TS 36.133, sub-clause 9.1.4). The valid range of ASU is from 0 to 97. </a:t>
            </a:r>
          </a:p>
          <a:p>
            <a:pPr lvl="1"/>
            <a:r>
              <a:rPr lang="en-US" sz="1200" dirty="0" smtClean="0">
                <a:latin typeface="Arial" panose="020B0604020202020204" pitchFamily="34" charset="0"/>
              </a:rPr>
              <a:t>For the range 1 to 96, ASU maps to (ASU - 141) ≤ </a:t>
            </a:r>
            <a:r>
              <a:rPr lang="en-US" sz="1200" dirty="0" err="1" smtClean="0">
                <a:latin typeface="Arial" panose="020B0604020202020204" pitchFamily="34" charset="0"/>
              </a:rPr>
              <a:t>dBm</a:t>
            </a:r>
            <a:r>
              <a:rPr lang="en-US" sz="1200" dirty="0" smtClean="0">
                <a:latin typeface="Arial" panose="020B0604020202020204" pitchFamily="34" charset="0"/>
              </a:rPr>
              <a:t> &lt; (ASU - 140).The value of 0 maps to RSRP below -140 </a:t>
            </a:r>
            <a:r>
              <a:rPr lang="en-US" sz="1200" dirty="0" err="1" smtClean="0">
                <a:latin typeface="Arial" panose="020B0604020202020204" pitchFamily="34" charset="0"/>
              </a:rPr>
              <a:t>dBm</a:t>
            </a:r>
            <a:r>
              <a:rPr lang="en-US" sz="1200" dirty="0" smtClean="0">
                <a:latin typeface="Arial" panose="020B0604020202020204" pitchFamily="34" charset="0"/>
              </a:rPr>
              <a:t> and the value of 97 maps to RSRP above -44 </a:t>
            </a:r>
            <a:r>
              <a:rPr lang="en-US" sz="1200" dirty="0" err="1" smtClean="0">
                <a:latin typeface="Arial" panose="020B0604020202020204" pitchFamily="34" charset="0"/>
              </a:rPr>
              <a:t>dBm</a:t>
            </a:r>
            <a:r>
              <a:rPr lang="en-US" sz="1200" dirty="0" smtClean="0">
                <a:latin typeface="Arial" panose="020B0604020202020204" pitchFamily="34" charset="0"/>
              </a:rPr>
              <a:t>.</a:t>
            </a:r>
          </a:p>
          <a:p>
            <a:r>
              <a:rPr lang="en-US" sz="1050" dirty="0" smtClean="0">
                <a:latin typeface="Arial" panose="020B0604020202020204" pitchFamily="34" charset="0"/>
              </a:rPr>
              <a:t>ASU shouldn't be confused with "Active Set Update". The Active Set Update is a </a:t>
            </a:r>
            <a:r>
              <a:rPr lang="en-US" sz="1050" dirty="0" err="1" smtClean="0">
                <a:latin typeface="Arial" panose="020B0604020202020204" pitchFamily="34" charset="0"/>
              </a:rPr>
              <a:t>signalling</a:t>
            </a:r>
            <a:r>
              <a:rPr lang="en-US" sz="1050" dirty="0" smtClean="0">
                <a:latin typeface="Arial" panose="020B0604020202020204" pitchFamily="34" charset="0"/>
              </a:rPr>
              <a:t> message used in handover procedures of UMTS and CDMA mobile telephony standards. On </a:t>
            </a:r>
            <a:r>
              <a:rPr lang="en-US" sz="1050" dirty="0" err="1" smtClean="0">
                <a:latin typeface="Arial" panose="020B0604020202020204" pitchFamily="34" charset="0"/>
                <a:hlinkClick r:id="rId10" tooltip="Android (operating system)"/>
              </a:rPr>
              <a:t>Android</a:t>
            </a:r>
            <a:r>
              <a:rPr lang="en-US" sz="1050" dirty="0" err="1" smtClean="0">
                <a:latin typeface="Arial" panose="020B0604020202020204" pitchFamily="34" charset="0"/>
              </a:rPr>
              <a:t>phones</a:t>
            </a:r>
            <a:r>
              <a:rPr lang="en-US" sz="1050" dirty="0" smtClean="0">
                <a:latin typeface="Arial" panose="020B0604020202020204" pitchFamily="34" charset="0"/>
              </a:rPr>
              <a:t>, the acronym ASU has nothing to do with Active Set Update. It has not been declared precisely by Google developers.</a:t>
            </a:r>
            <a:r>
              <a:rPr lang="en-US" sz="1050" baseline="30000" dirty="0" smtClean="0">
                <a:latin typeface="Arial" panose="020B0604020202020204" pitchFamily="34" charset="0"/>
                <a:hlinkClick r:id="rId11"/>
              </a:rPr>
              <a:t>[2]</a:t>
            </a:r>
            <a:endParaRPr lang="en-US" sz="1050" dirty="0" smtClean="0">
              <a:latin typeface="Arial" panose="020B0604020202020204" pitchFamily="34" charset="0"/>
            </a:endParaRPr>
          </a:p>
          <a:p>
            <a:endParaRPr lang="en-US" sz="1050" dirty="0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1" y="4393010"/>
            <a:ext cx="3990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 smtClean="0">
                <a:hlinkClick r:id="rId12"/>
              </a:rPr>
              <a:t>http</a:t>
            </a:r>
            <a:r>
              <a:rPr lang="en-US" dirty="0">
                <a:hlinkClick r:id="rId12"/>
              </a:rPr>
              <a:t>://</a:t>
            </a:r>
            <a:r>
              <a:rPr lang="en-US" dirty="0" smtClean="0">
                <a:hlinkClick r:id="rId12"/>
              </a:rPr>
              <a:t>en.wikipedia.org/wiki/Mobile_phone_signal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920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45981"/>
            <a:ext cx="404580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Carrier’s wish: get more information from Android telephony and Radio baseband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14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80" y="1295400"/>
            <a:ext cx="4089320" cy="5142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2476615" y="1438939"/>
            <a:ext cx="1905000" cy="1371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M AG Book Rounded Medium" pitchFamily="2" charset="0"/>
              </a:rPr>
              <a:t>Challenge: To detect events</a:t>
            </a:r>
            <a:endParaRPr lang="en-US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43400" y="2299291"/>
            <a:ext cx="685800" cy="3810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76600" y="3810000"/>
            <a:ext cx="1905000" cy="1371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TM AG Book Rounded Medium" pitchFamily="2" charset="0"/>
              </a:rPr>
              <a:t>Get more info from lower layer</a:t>
            </a:r>
            <a:endParaRPr lang="en-US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902280" y="5029200"/>
            <a:ext cx="888920" cy="10668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886200" y="5181600"/>
            <a:ext cx="800100" cy="114300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920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What is the carrier ‘s interests in terms of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crowdsourcing data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KPI</a:t>
            </a:r>
            <a:endParaRPr lang="en-US" sz="24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2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8077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Network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performance,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Voice (AFR, DCR), data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service(speed), missing negative event- no service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KPIs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to be tracked for carrier/network engineers and equipment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vendors, some are not customer related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User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experience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Coverage: outdoor-detail, indoor-, no service, Signal quality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WiFi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Data service: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speed,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App.(web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page, video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), congestion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Service (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VoLTE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), network layer (channel BW, EARFCN, UARFCN),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Access failure, drop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call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Competitive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view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Inter carrier: carrier A Vs B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Intra carrier: markets, network layers (AWS Vs PCS band), vendors, device, MVNO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Customer feedback: feedback after negative event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Radio signal strength plays a significant role in user experience</a:t>
            </a:r>
            <a:br>
              <a:rPr lang="en-US" sz="1800" dirty="0" smtClean="0"/>
            </a:br>
            <a:r>
              <a:rPr lang="en-US" sz="1800" dirty="0" smtClean="0"/>
              <a:t>and with LTE technology, radio is more robust  comparing to older technology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3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21981"/>
            <a:ext cx="74288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5105400" y="1447800"/>
            <a:ext cx="381000" cy="228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667000" y="1905000"/>
            <a:ext cx="381000" cy="228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29856" y="2667000"/>
            <a:ext cx="381000" cy="228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33400" y="4114800"/>
            <a:ext cx="381000" cy="228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684721" y="4085560"/>
            <a:ext cx="381000" cy="228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5087679" y="3569881"/>
            <a:ext cx="381000" cy="228600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23944" y="1055281"/>
            <a:ext cx="1447800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lt1"/>
                </a:solidFill>
                <a:latin typeface="TM AG Book Rounded Medium" pitchFamily="2" charset="0"/>
              </a:rPr>
              <a:t>Acceptable speed with low signal</a:t>
            </a:r>
            <a:endParaRPr lang="en-US" sz="1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cxnSp>
        <p:nvCxnSpPr>
          <p:cNvPr id="13" name="Straight Arrow Connector 12"/>
          <p:cNvCxnSpPr>
            <a:stCxn id="6" idx="3"/>
          </p:cNvCxnSpPr>
          <p:nvPr/>
        </p:nvCxnSpPr>
        <p:spPr>
          <a:xfrm>
            <a:off x="4971744" y="1321981"/>
            <a:ext cx="514656" cy="1258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2"/>
          </p:cNvCxnSpPr>
          <p:nvPr/>
        </p:nvCxnSpPr>
        <p:spPr>
          <a:xfrm>
            <a:off x="4247844" y="1588681"/>
            <a:ext cx="0" cy="31631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3848100" y="5638800"/>
            <a:ext cx="1447800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lt1"/>
                </a:solidFill>
                <a:latin typeface="TM AG Book Rounded Medium" pitchFamily="2" charset="0"/>
              </a:rPr>
              <a:t>superb speed with good signal</a:t>
            </a:r>
            <a:endParaRPr lang="en-US" sz="1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959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Traditional drive test is limited by resource and take time to complete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781" y="1125070"/>
            <a:ext cx="4202260" cy="401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331381" y="1252408"/>
            <a:ext cx="4343400" cy="34289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rgbClr val="6A6A6A">
                    <a:alpha val="99000"/>
                  </a:srgbClr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A6A6A">
                    <a:alpha val="99000"/>
                  </a:srgb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b="0" i="0" kern="1200">
                <a:solidFill>
                  <a:srgbClr val="6A6A6A">
                    <a:alpha val="99000"/>
                  </a:srgb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A6A6A">
                    <a:alpha val="99000"/>
                  </a:srgb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rgbClr val="6A6A6A">
                    <a:alpha val="99000"/>
                  </a:srgb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Vendor A Drive route is generally larger than Vendor B and usually out-drives our Modernized network areas</a:t>
            </a:r>
          </a:p>
          <a:p>
            <a:r>
              <a:rPr lang="en-US" dirty="0" smtClean="0"/>
              <a:t>Vendor B now drives 137 markets a year while Vendor A drives 213.  Again, Vendor A drives well beyond the markets that are a focus for a carrier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4979581" y="1439156"/>
            <a:ext cx="1475117" cy="560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Vendor A </a:t>
            </a:r>
            <a:r>
              <a:rPr lang="en-US" sz="1800" dirty="0" smtClean="0">
                <a:solidFill>
                  <a:srgbClr val="FFFFFF"/>
                </a:solidFill>
              </a:rPr>
              <a:t>drive </a:t>
            </a:r>
            <a:r>
              <a:rPr lang="en-US" sz="1800" dirty="0" smtClean="0">
                <a:solidFill>
                  <a:srgbClr val="FFFFFF"/>
                </a:solidFill>
              </a:rPr>
              <a:t>routes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454698" y="1814053"/>
            <a:ext cx="887083" cy="5051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734345" y="4376608"/>
            <a:ext cx="1475117" cy="560198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FFFF"/>
                </a:solidFill>
              </a:rPr>
              <a:t>Vendor B </a:t>
            </a:r>
            <a:r>
              <a:rPr lang="en-US" sz="1800" dirty="0" smtClean="0">
                <a:solidFill>
                  <a:srgbClr val="FFFFFF"/>
                </a:solidFill>
              </a:rPr>
              <a:t>drive </a:t>
            </a:r>
            <a:r>
              <a:rPr lang="en-US" sz="1800" dirty="0" smtClean="0">
                <a:solidFill>
                  <a:srgbClr val="FFFFFF"/>
                </a:solidFill>
              </a:rPr>
              <a:t>routes</a:t>
            </a:r>
            <a:endParaRPr lang="en-US" sz="1800" dirty="0">
              <a:solidFill>
                <a:srgbClr val="FFFFFF"/>
              </a:solidFill>
            </a:endParaRPr>
          </a:p>
        </p:txBody>
      </p:sp>
      <p:cxnSp>
        <p:nvCxnSpPr>
          <p:cNvPr id="10" name="Straight Arrow Connector 9"/>
          <p:cNvCxnSpPr>
            <a:stCxn id="9" idx="3"/>
          </p:cNvCxnSpPr>
          <p:nvPr/>
        </p:nvCxnSpPr>
        <p:spPr>
          <a:xfrm flipV="1">
            <a:off x="7209462" y="3919408"/>
            <a:ext cx="0" cy="73729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536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Coverage-most carriers provide prediction to customer </a:t>
            </a:r>
            <a:br>
              <a:rPr lang="en-US" sz="1800" dirty="0" smtClean="0"/>
            </a:br>
            <a:r>
              <a:rPr lang="en-US" sz="1800" dirty="0" smtClean="0"/>
              <a:t>challenge: costly to provide timely view from drive test</a:t>
            </a:r>
            <a:br>
              <a:rPr lang="en-US" sz="1800" dirty="0" smtClean="0"/>
            </a:br>
            <a:r>
              <a:rPr lang="en-US" sz="1800" dirty="0" smtClean="0"/>
              <a:t>Crowdsourcing: make it possible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5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51435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1143000"/>
            <a:ext cx="31337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38600" y="5392478"/>
            <a:ext cx="2226635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M AG Book Rounded Medium" pitchFamily="2" charset="0"/>
              </a:rPr>
              <a:t>Challenge: to provide user experienced view</a:t>
            </a:r>
            <a:endParaRPr lang="en-US" sz="1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Coverage-provide insight of areas to improve, help customer to select better network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6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462088"/>
            <a:ext cx="6884987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038600" y="5392478"/>
            <a:ext cx="2226635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latin typeface="TM AG Book Rounded Medium" pitchFamily="2" charset="0"/>
              </a:rPr>
              <a:t>Crowdsoucing</a:t>
            </a:r>
            <a:r>
              <a:rPr lang="en-US" sz="1200" dirty="0" smtClean="0">
                <a:latin typeface="TM AG Book Rounded Medium" pitchFamily="2" charset="0"/>
              </a:rPr>
              <a:t> data provided more user friendly view</a:t>
            </a:r>
            <a:endParaRPr lang="en-US" sz="1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6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/>
              <a:t>Crowdsoucing</a:t>
            </a:r>
            <a:r>
              <a:rPr lang="en-US" sz="1800" dirty="0" smtClean="0"/>
              <a:t> data helps to close the gap of network KPI and user experience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7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6244862" cy="43221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33400" y="5659178"/>
            <a:ext cx="7464062" cy="5334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TM AG Book Rounded Medium" pitchFamily="2" charset="0"/>
              </a:rPr>
              <a:t>Operator</a:t>
            </a:r>
            <a:r>
              <a:rPr lang="en-US" sz="1200" dirty="0">
                <a:latin typeface="TM AG Book Rounded Medium" pitchFamily="2" charset="0"/>
              </a:rPr>
              <a:t> </a:t>
            </a:r>
            <a:r>
              <a:rPr lang="en-US" sz="1200" dirty="0" smtClean="0">
                <a:latin typeface="TM AG Book Rounded Medium" pitchFamily="2" charset="0"/>
              </a:rPr>
              <a:t>always focuses on network KPIs which are tracked and improved over time</a:t>
            </a:r>
          </a:p>
          <a:p>
            <a:pPr algn="ctr"/>
            <a:r>
              <a:rPr lang="en-US" sz="1200" dirty="0" smtClean="0">
                <a:latin typeface="TM AG Book Rounded Medium" pitchFamily="2" charset="0"/>
              </a:rPr>
              <a:t>Challenge: my experience –user view, negative event, e.g. no service </a:t>
            </a:r>
            <a:endParaRPr lang="en-US" sz="1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9911219">
            <a:off x="1920115" y="2804366"/>
            <a:ext cx="5636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Example – not real</a:t>
            </a:r>
            <a:endParaRPr lang="en-US" sz="4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816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90600" y="1171575"/>
            <a:ext cx="7391400" cy="4772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00" dirty="0" smtClean="0">
              <a:solidFill>
                <a:schemeClr val="lt1"/>
              </a:solidFill>
              <a:latin typeface="TM AG Book Rounded Medium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Crowd sourcing speed result has good correlation with network KPI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8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95400" y="1352550"/>
            <a:ext cx="6638396" cy="4514850"/>
            <a:chOff x="1151467" y="1171575"/>
            <a:chExt cx="6638396" cy="451485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550" y="1171575"/>
              <a:ext cx="6437313" cy="4514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55378" y="3229689"/>
              <a:ext cx="24384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2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Android App Speed (mbps)</a:t>
              </a:r>
              <a:endParaRPr lang="en-US" sz="1000" b="1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82679" y="4604266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0.62 correlation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360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CDF provides population view – carrier C: 90% users having speed of 8mbps+</a:t>
            </a:r>
            <a:endParaRPr lang="en-US" sz="1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A6A6A">
                    <a:tint val="75000"/>
                  </a:srgbClr>
                </a:solidFill>
              </a:rPr>
              <a:t>T-Mobile</a:t>
            </a:r>
            <a:endParaRPr lang="en-US" dirty="0" smtClean="0">
              <a:solidFill>
                <a:srgbClr val="6A6A6A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38755D-335C-AE4A-A85B-1A64B1E871A6}" type="slidenum">
              <a:rPr lang="en-US" smtClean="0">
                <a:solidFill>
                  <a:srgbClr val="6A6A6A">
                    <a:tint val="75000"/>
                  </a:srgbClr>
                </a:solidFill>
              </a:rPr>
              <a:pPr/>
              <a:t>9</a:t>
            </a:fld>
            <a:endParaRPr lang="en-US" dirty="0">
              <a:solidFill>
                <a:srgbClr val="6A6A6A">
                  <a:tint val="75000"/>
                </a:srgb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1285875"/>
            <a:ext cx="701833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own Arrow 5"/>
          <p:cNvSpPr/>
          <p:nvPr/>
        </p:nvSpPr>
        <p:spPr>
          <a:xfrm rot="5400000" flipV="1">
            <a:off x="4668250" y="3332750"/>
            <a:ext cx="504230" cy="130633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sz="1200" dirty="0" smtClean="0">
                <a:solidFill>
                  <a:schemeClr val="lt1"/>
                </a:solidFill>
                <a:latin typeface="TM AG Book Rounded Medium" pitchFamily="2" charset="0"/>
              </a:rPr>
              <a:t> Higher Better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0" y="4238030"/>
            <a:ext cx="1905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5373910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Custom 1">
      <a:dk1>
        <a:srgbClr val="6A6A6A"/>
      </a:dk1>
      <a:lt1>
        <a:srgbClr val="FFFFFF"/>
      </a:lt1>
      <a:dk2>
        <a:srgbClr val="000000"/>
      </a:dk2>
      <a:lt2>
        <a:srgbClr val="E8E8E8"/>
      </a:lt2>
      <a:accent1>
        <a:srgbClr val="E20074"/>
      </a:accent1>
      <a:accent2>
        <a:srgbClr val="008DA8"/>
      </a:accent2>
      <a:accent3>
        <a:srgbClr val="6DB33F"/>
      </a:accent3>
      <a:accent4>
        <a:srgbClr val="C6D82F"/>
      </a:accent4>
      <a:accent5>
        <a:srgbClr val="6A6A6A"/>
      </a:accent5>
      <a:accent6>
        <a:srgbClr val="9B9B9B"/>
      </a:accent6>
      <a:hlink>
        <a:srgbClr val="6DB33F"/>
      </a:hlink>
      <a:folHlink>
        <a:srgbClr val="800080"/>
      </a:folHlink>
    </a:clrScheme>
    <a:fontScheme name="T-Mobile">
      <a:majorFont>
        <a:latin typeface="TM AG Book Rounded Regular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7200" dirty="0" smtClean="0">
            <a:solidFill>
              <a:schemeClr val="lt1"/>
            </a:solidFill>
            <a:latin typeface="TM AG Book Rounded Medium" pitchFamily="2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5824</TotalTime>
  <Words>477</Words>
  <Application>Microsoft Office PowerPoint</Application>
  <PresentationFormat>On-screen Show (4:3)</PresentationFormat>
  <Paragraphs>92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2_Custom Design</vt:lpstr>
      <vt:lpstr>Custom Design</vt:lpstr>
      <vt:lpstr>1_Custom Design</vt:lpstr>
      <vt:lpstr>1_Office Theme</vt:lpstr>
      <vt:lpstr>PowerPoint Presentation</vt:lpstr>
      <vt:lpstr>What is the carrier ‘s interests in terms of crowdsourcing data, KPI</vt:lpstr>
      <vt:lpstr>Radio signal strength plays a significant role in user experience and with LTE technology, radio is more robust  comparing to older technology</vt:lpstr>
      <vt:lpstr>Traditional drive test is limited by resource and take time to complete</vt:lpstr>
      <vt:lpstr>Coverage-most carriers provide prediction to customer  challenge: costly to provide timely view from drive test Crowdsourcing: make it possible</vt:lpstr>
      <vt:lpstr>Coverage-provide insight of areas to improve, help customer to select better network</vt:lpstr>
      <vt:lpstr>Crowdsoucing data helps to close the gap of network KPI and user experience</vt:lpstr>
      <vt:lpstr>Crowd sourcing speed result has good correlation with network KPI</vt:lpstr>
      <vt:lpstr>CDF provides population view – carrier C: 90% users having speed of 8mbps+</vt:lpstr>
      <vt:lpstr>Crowd data provide a view of poor performing area (zip), carrier will need more information e.g. mobile, indoor, business…</vt:lpstr>
      <vt:lpstr>High percentage No service view provide suggestions for different morphologies</vt:lpstr>
      <vt:lpstr>Performance gap by network layers (PCS, AWS), device (model, OEM, software versions)</vt:lpstr>
      <vt:lpstr>Android API: ASU Vs dBm</vt:lpstr>
      <vt:lpstr>Carrier’s wish: get more information from Android telephony and Radio baseband</vt:lpstr>
    </vt:vector>
  </TitlesOfParts>
  <Company>T-Mobile 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xcuevas</dc:creator>
  <cp:lastModifiedBy>Wen, Changbo</cp:lastModifiedBy>
  <cp:revision>62</cp:revision>
  <cp:lastPrinted>2012-05-17T17:36:39Z</cp:lastPrinted>
  <dcterms:created xsi:type="dcterms:W3CDTF">2012-05-10T01:41:09Z</dcterms:created>
  <dcterms:modified xsi:type="dcterms:W3CDTF">2014-11-12T04:11:08Z</dcterms:modified>
</cp:coreProperties>
</file>