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6" r:id="rId3"/>
    <p:sldId id="299" r:id="rId4"/>
    <p:sldId id="301" r:id="rId5"/>
    <p:sldId id="302" r:id="rId6"/>
    <p:sldId id="268" r:id="rId7"/>
    <p:sldId id="434" r:id="rId8"/>
    <p:sldId id="433" r:id="rId9"/>
    <p:sldId id="300" r:id="rId10"/>
    <p:sldId id="435" r:id="rId11"/>
    <p:sldId id="274" r:id="rId12"/>
    <p:sldId id="275" r:id="rId13"/>
    <p:sldId id="277" r:id="rId14"/>
    <p:sldId id="278" r:id="rId15"/>
    <p:sldId id="279" r:id="rId16"/>
    <p:sldId id="280" r:id="rId17"/>
    <p:sldId id="286" r:id="rId18"/>
    <p:sldId id="306" r:id="rId19"/>
    <p:sldId id="438" r:id="rId20"/>
    <p:sldId id="292" r:id="rId21"/>
    <p:sldId id="44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24"/>
    <p:restoredTop sz="91481"/>
  </p:normalViewPr>
  <p:slideViewPr>
    <p:cSldViewPr snapToGrid="0" snapToObjects="1">
      <p:cViewPr varScale="1">
        <p:scale>
          <a:sx n="97" d="100"/>
          <a:sy n="97" d="100"/>
        </p:scale>
        <p:origin x="23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POSGs?</a:t>
            </a:r>
          </a:p>
        </p:txBody>
      </p:sp>
    </p:spTree>
    <p:extLst>
      <p:ext uri="{BB962C8B-B14F-4D97-AF65-F5344CB8AC3E}">
        <p14:creationId xmlns:p14="http://schemas.microsoft.com/office/powerpoint/2010/main" val="265831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4" name="Shape 3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can use solutions for subproblems (e.g., grasping an object, navigation in a formation) as macro-actions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" name="CCISLogo_S_gR.png" descr="CCISLogo_S_g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09906" y="8446703"/>
            <a:ext cx="5472226" cy="93525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2,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University of New Hampshire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90866" y="9251950"/>
            <a:ext cx="410369" cy="379591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6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pic>
        <p:nvPicPr>
          <p:cNvPr id="3" name="NUseal.png" descr="NUseal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411490" y="8172882"/>
            <a:ext cx="1406882" cy="138021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nning and Learning for Multi-Robot Coordination"/>
          <p:cNvSpPr txBox="1">
            <a:spLocks noGrp="1"/>
          </p:cNvSpPr>
          <p:nvPr>
            <p:ph type="ctrTitle"/>
          </p:nvPr>
        </p:nvSpPr>
        <p:spPr>
          <a:xfrm>
            <a:off x="1270000" y="1523999"/>
            <a:ext cx="10464800" cy="381692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57200">
              <a:defRPr sz="7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Decision-Making Under Uncertainty in Multi-Agent and Multi-Robot Systems: Planning and Learning</a:t>
            </a:r>
            <a:endParaRPr dirty="0"/>
          </a:p>
        </p:txBody>
      </p:sp>
      <p:sp>
        <p:nvSpPr>
          <p:cNvPr id="132" name="Chris Amato…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6010564"/>
            <a:ext cx="10464800" cy="2126556"/>
          </a:xfrm>
          <a:prstGeom prst="rect">
            <a:avLst/>
          </a:prstGeom>
        </p:spPr>
        <p:txBody>
          <a:bodyPr/>
          <a:lstStyle/>
          <a:p>
            <a:pPr defTabSz="420623">
              <a:defRPr sz="4692">
                <a:solidFill>
                  <a:srgbClr val="6C6C6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Chris Amato</a:t>
            </a:r>
          </a:p>
          <a:p>
            <a:pPr defTabSz="420623">
              <a:defRPr sz="4692">
                <a:solidFill>
                  <a:srgbClr val="6C6C6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Northeastern University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BE45A-B81B-7349-BF2C-980C278D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solutions (so far)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F360D-FE14-3240-BBAB-7AD6EADA9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Making limited approximations by:</a:t>
            </a:r>
          </a:p>
          <a:p>
            <a:pPr lvl="1"/>
            <a:r>
              <a:rPr lang="en-US" dirty="0"/>
              <a:t>Planning using hierarchy and sample-based methods</a:t>
            </a:r>
          </a:p>
          <a:p>
            <a:pPr lvl="1"/>
            <a:r>
              <a:rPr lang="en-US" dirty="0"/>
              <a:t>Learning solutions directly from data</a:t>
            </a:r>
          </a:p>
        </p:txBody>
      </p:sp>
    </p:spTree>
    <p:extLst>
      <p:ext uri="{BB962C8B-B14F-4D97-AF65-F5344CB8AC3E}">
        <p14:creationId xmlns:p14="http://schemas.microsoft.com/office/powerpoint/2010/main" val="2517749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caling up: macro-actions            Amato, Konidaris and Kaelbling - AAMAS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r" defTabSz="537463">
              <a:defRPr sz="7360"/>
            </a:pPr>
            <a:r>
              <a:t>Scaling up: macro-actions            </a:t>
            </a:r>
            <a:r>
              <a:rPr sz="2208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Amato, Konidaris and Kaelbling - AAMAS 14</a:t>
            </a:r>
          </a:p>
        </p:txBody>
      </p:sp>
      <p:pic>
        <p:nvPicPr>
          <p:cNvPr id="226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7100" y="6733247"/>
            <a:ext cx="6070600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Dec-POMDP methods model and solve at a low level (actions as control inputs)"/>
          <p:cNvSpPr txBox="1">
            <a:spLocks noGrp="1"/>
          </p:cNvSpPr>
          <p:nvPr>
            <p:ph type="body" sz="half" idx="1"/>
          </p:nvPr>
        </p:nvSpPr>
        <p:spPr>
          <a:xfrm>
            <a:off x="937898" y="2501900"/>
            <a:ext cx="10967140" cy="4061231"/>
          </a:xfrm>
          <a:prstGeom prst="rect">
            <a:avLst/>
          </a:prstGeom>
        </p:spPr>
        <p:txBody>
          <a:bodyPr/>
          <a:lstStyle/>
          <a:p>
            <a:pPr marL="288925" indent="-288925" defTabSz="379729">
              <a:spcBef>
                <a:spcPts val="2300"/>
              </a:spcBef>
              <a:defRPr sz="2340"/>
            </a:pPr>
            <a:r>
              <a:t>Dec-POMDP methods model and solve at a low level (actions as control inputs)</a:t>
            </a:r>
          </a:p>
          <a:p>
            <a:pPr marL="288925" indent="-288925" defTabSz="379729">
              <a:spcBef>
                <a:spcPts val="2700"/>
              </a:spcBef>
              <a:defRPr sz="2340"/>
            </a:pPr>
            <a:endParaRPr/>
          </a:p>
          <a:p>
            <a:pPr marL="288925" indent="-288925" defTabSz="379729">
              <a:spcBef>
                <a:spcPts val="2700"/>
              </a:spcBef>
              <a:defRPr sz="2340"/>
            </a:pPr>
            <a:endParaRPr/>
          </a:p>
          <a:p>
            <a:pPr marL="577850" lvl="1" indent="-288925" defTabSz="379729">
              <a:spcBef>
                <a:spcPts val="2300"/>
              </a:spcBef>
              <a:defRPr sz="2340"/>
            </a:pPr>
            <a:endParaRPr/>
          </a:p>
          <a:p>
            <a:pPr marL="577850" lvl="1" indent="-288925" defTabSz="379729">
              <a:spcBef>
                <a:spcPts val="2300"/>
              </a:spcBef>
              <a:defRPr sz="2340"/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caling up: macro-actions            Amato, Konidaris and Kaelbling - AAMAS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r" defTabSz="537463">
              <a:defRPr sz="7360"/>
            </a:pPr>
            <a:r>
              <a:t>Scaling up: macro-actions            </a:t>
            </a:r>
            <a:r>
              <a:rPr sz="2208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Amato, Konidaris and Kaelbling - AAMAS 14</a:t>
            </a:r>
          </a:p>
        </p:txBody>
      </p:sp>
      <p:sp>
        <p:nvSpPr>
          <p:cNvPr id="232" name="Dec-POMDP methods model and solve at a low level (actions as control inputs)…"/>
          <p:cNvSpPr txBox="1">
            <a:spLocks noGrp="1"/>
          </p:cNvSpPr>
          <p:nvPr>
            <p:ph type="body" sz="half" idx="1"/>
          </p:nvPr>
        </p:nvSpPr>
        <p:spPr>
          <a:xfrm>
            <a:off x="937898" y="2590800"/>
            <a:ext cx="10967140" cy="4061231"/>
          </a:xfrm>
          <a:prstGeom prst="rect">
            <a:avLst/>
          </a:prstGeom>
        </p:spPr>
        <p:txBody>
          <a:bodyPr/>
          <a:lstStyle/>
          <a:p>
            <a:pPr marL="288925" indent="-288925" defTabSz="379729">
              <a:spcBef>
                <a:spcPts val="1800"/>
              </a:spcBef>
              <a:defRPr sz="2340"/>
            </a:pPr>
            <a:r>
              <a:t>Dec-POMDP methods model and solve at a low level (actions as control inputs)</a:t>
            </a:r>
          </a:p>
          <a:p>
            <a:pPr marL="288925" indent="-288925" defTabSz="379729">
              <a:spcBef>
                <a:spcPts val="1800"/>
              </a:spcBef>
              <a:defRPr sz="2340"/>
            </a:pPr>
            <a:r>
              <a:t>This is intractable (and unnecessary!) for real-world systems</a:t>
            </a:r>
          </a:p>
          <a:p>
            <a:pPr marL="288925" indent="-288925" defTabSz="379729">
              <a:spcBef>
                <a:spcPts val="1800"/>
              </a:spcBef>
              <a:defRPr sz="2340"/>
            </a:pPr>
            <a:r>
              <a:t>Often easy to plan for subgoals/subtasks</a:t>
            </a:r>
          </a:p>
          <a:p>
            <a:pPr marL="577850" lvl="1" indent="-288925" defTabSz="379729">
              <a:spcBef>
                <a:spcPts val="1800"/>
              </a:spcBef>
              <a:defRPr sz="2340"/>
            </a:pPr>
            <a:r>
              <a:t>Set initial and terminal conditions (i.e., states) </a:t>
            </a:r>
          </a:p>
          <a:p>
            <a:pPr marL="577850" lvl="1" indent="-288925" defTabSz="379729">
              <a:spcBef>
                <a:spcPts val="1800"/>
              </a:spcBef>
              <a:defRPr sz="2340"/>
            </a:pPr>
            <a:r>
              <a:t>Have expertly programmed controllers</a:t>
            </a:r>
          </a:p>
          <a:p>
            <a:pPr marL="288925" indent="-288925" defTabSz="379729">
              <a:spcBef>
                <a:spcPts val="1800"/>
              </a:spcBef>
              <a:defRPr sz="2340"/>
            </a:pPr>
            <a:r>
              <a:t>Allows for asynchronous decision-making</a:t>
            </a:r>
          </a:p>
          <a:p>
            <a:pPr marL="288925" indent="-288925" defTabSz="379729">
              <a:spcBef>
                <a:spcPts val="1800"/>
              </a:spcBef>
              <a:defRPr sz="2340"/>
            </a:pPr>
            <a:r>
              <a:t>Resulting model: MacDec-POMDP (macro-action Dec-POMDP)</a:t>
            </a:r>
          </a:p>
        </p:txBody>
      </p:sp>
      <p:pic>
        <p:nvPicPr>
          <p:cNvPr id="233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1288" y="6725156"/>
            <a:ext cx="6070601" cy="2857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Macro-action solution represent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5000"/>
            </a:lvl1pPr>
          </a:lstStyle>
          <a:p>
            <a:r>
              <a:t>Macro-action solution representations </a:t>
            </a:r>
            <a:endParaRPr>
              <a:solidFill>
                <a:schemeClr val="accent2">
                  <a:hueOff val="-554920"/>
                  <a:satOff val="-21482"/>
                  <a:lumOff val="-6228"/>
                </a:schemeClr>
              </a:solidFill>
            </a:endParaRPr>
          </a:p>
        </p:txBody>
      </p:sp>
      <p:sp>
        <p:nvSpPr>
          <p:cNvPr id="243" name="Finite-state controllers 𝜇 for each agent i defined with node set Qi:…"/>
          <p:cNvSpPr txBox="1">
            <a:spLocks noGrp="1"/>
          </p:cNvSpPr>
          <p:nvPr>
            <p:ph type="body" sz="half" idx="1"/>
          </p:nvPr>
        </p:nvSpPr>
        <p:spPr>
          <a:xfrm>
            <a:off x="568428" y="2597389"/>
            <a:ext cx="9234340" cy="533079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20040" indent="-320040" defTabSz="420624">
              <a:spcBef>
                <a:spcPts val="3000"/>
              </a:spcBef>
              <a:defRPr sz="2592"/>
            </a:pPr>
            <a:r>
              <a:rPr lang="en-US" dirty="0"/>
              <a:t>Can extend policy representations to macro-action case</a:t>
            </a:r>
          </a:p>
          <a:p>
            <a:pPr marL="640080" lvl="1" indent="-320040" defTabSz="420624">
              <a:spcBef>
                <a:spcPts val="3000"/>
              </a:spcBef>
              <a:defRPr sz="2592"/>
            </a:pPr>
            <a:r>
              <a:rPr lang="en-US" i="1" dirty="0"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r>
              <a:rPr lang="en-US" dirty="0"/>
              <a:t> = macro-action</a:t>
            </a:r>
          </a:p>
          <a:p>
            <a:pPr marL="640080" lvl="1" indent="-320040" defTabSz="420624">
              <a:spcBef>
                <a:spcPts val="3000"/>
              </a:spcBef>
              <a:defRPr sz="2592"/>
            </a:pPr>
            <a:r>
              <a:rPr lang="en-US" i="1" dirty="0">
                <a:latin typeface="Times New Roman"/>
                <a:ea typeface="Times New Roman"/>
                <a:cs typeface="Times New Roman"/>
                <a:sym typeface="Times New Roman"/>
              </a:rPr>
              <a:t>z</a:t>
            </a:r>
            <a:r>
              <a:rPr lang="en-US" dirty="0"/>
              <a:t> = high-level observation</a:t>
            </a:r>
          </a:p>
          <a:p>
            <a:pPr marL="324485" indent="-324485" defTabSz="426466">
              <a:spcBef>
                <a:spcPts val="2300"/>
              </a:spcBef>
              <a:defRPr sz="2628"/>
            </a:pPr>
            <a:r>
              <a:rPr dirty="0"/>
              <a:t>Finite-state controllers 𝜇 for each agent </a:t>
            </a:r>
            <a:r>
              <a:rPr i="1" dirty="0">
                <a:latin typeface="Times"/>
                <a:ea typeface="Times"/>
                <a:cs typeface="Times"/>
                <a:sym typeface="Times"/>
              </a:rPr>
              <a:t>i</a:t>
            </a:r>
            <a:r>
              <a:rPr dirty="0"/>
              <a:t> defined with node set </a:t>
            </a:r>
            <a:r>
              <a:rPr dirty="0">
                <a:latin typeface="Times"/>
                <a:ea typeface="Times"/>
                <a:cs typeface="Times"/>
                <a:sym typeface="Times"/>
              </a:rPr>
              <a:t>Q</a:t>
            </a:r>
            <a:r>
              <a:rPr baseline="-5999" dirty="0">
                <a:latin typeface="Times"/>
                <a:ea typeface="Times"/>
                <a:cs typeface="Times"/>
                <a:sym typeface="Times"/>
              </a:rPr>
              <a:t>i</a:t>
            </a:r>
            <a:r>
              <a:rPr dirty="0"/>
              <a:t>:</a:t>
            </a:r>
          </a:p>
          <a:p>
            <a:pPr marL="648970" lvl="1" indent="-324485" defTabSz="426466">
              <a:spcBef>
                <a:spcPts val="2300"/>
              </a:spcBef>
              <a:defRPr sz="2628"/>
            </a:pPr>
            <a:r>
              <a:rPr dirty="0"/>
              <a:t>Action selection, </a:t>
            </a:r>
            <a:r>
              <a:rPr i="1" dirty="0">
                <a:latin typeface="EuclidSymbol-Italic"/>
                <a:ea typeface="EuclidSymbol-Italic"/>
                <a:cs typeface="EuclidSymbol-Italic"/>
                <a:sym typeface="EuclidSymbol-Italic"/>
              </a:rPr>
              <a:t>λ</a:t>
            </a:r>
            <a:r>
              <a:rPr dirty="0"/>
              <a:t>: </a:t>
            </a:r>
            <a:r>
              <a:rPr dirty="0">
                <a:latin typeface="Times"/>
                <a:ea typeface="Times"/>
                <a:cs typeface="Times"/>
                <a:sym typeface="Times"/>
              </a:rPr>
              <a:t>Q</a:t>
            </a:r>
            <a:r>
              <a:rPr baseline="-5999" dirty="0">
                <a:latin typeface="Times"/>
                <a:ea typeface="Times"/>
                <a:cs typeface="Times"/>
                <a:sym typeface="Times"/>
              </a:rPr>
              <a:t>i</a:t>
            </a:r>
            <a:r>
              <a:rPr dirty="0">
                <a:latin typeface="Times"/>
                <a:ea typeface="Times"/>
                <a:cs typeface="Times"/>
                <a:sym typeface="Times"/>
              </a:rPr>
              <a:t> </a:t>
            </a:r>
            <a:r>
              <a:rPr dirty="0"/>
              <a:t>→ </a:t>
            </a:r>
            <a:r>
              <a:rPr dirty="0">
                <a:latin typeface="Times"/>
                <a:ea typeface="Times"/>
                <a:cs typeface="Times"/>
                <a:sym typeface="Times"/>
              </a:rPr>
              <a:t>M</a:t>
            </a:r>
            <a:r>
              <a:rPr baseline="-5999" dirty="0">
                <a:latin typeface="Times"/>
                <a:ea typeface="Times"/>
                <a:cs typeface="Times"/>
                <a:sym typeface="Times"/>
              </a:rPr>
              <a:t>i </a:t>
            </a:r>
          </a:p>
          <a:p>
            <a:pPr marL="648970" lvl="1" indent="-324485" defTabSz="426466">
              <a:spcBef>
                <a:spcPts val="2300"/>
              </a:spcBef>
              <a:defRPr sz="2628"/>
            </a:pPr>
            <a:r>
              <a:rPr dirty="0"/>
              <a:t>Node transitions, 𝛿: </a:t>
            </a:r>
            <a:r>
              <a:rPr dirty="0">
                <a:latin typeface="Times"/>
                <a:ea typeface="Times"/>
                <a:cs typeface="Times"/>
                <a:sym typeface="Times"/>
              </a:rPr>
              <a:t>Q</a:t>
            </a:r>
            <a:r>
              <a:rPr baseline="-5999" dirty="0">
                <a:latin typeface="Times"/>
                <a:ea typeface="Times"/>
                <a:cs typeface="Times"/>
                <a:sym typeface="Times"/>
              </a:rPr>
              <a:t>i</a:t>
            </a:r>
            <a:r>
              <a:rPr dirty="0">
                <a:latin typeface="Times"/>
                <a:ea typeface="Times"/>
                <a:cs typeface="Times"/>
                <a:sym typeface="Times"/>
              </a:rPr>
              <a:t> </a:t>
            </a:r>
            <a:r>
              <a:rPr dirty="0"/>
              <a:t>× </a:t>
            </a:r>
            <a:r>
              <a:rPr dirty="0">
                <a:latin typeface="Times"/>
                <a:ea typeface="Times"/>
                <a:cs typeface="Times"/>
                <a:sym typeface="Times"/>
              </a:rPr>
              <a:t>Z</a:t>
            </a:r>
            <a:r>
              <a:rPr baseline="-5999" dirty="0">
                <a:latin typeface="Times"/>
                <a:ea typeface="Times"/>
                <a:cs typeface="Times"/>
                <a:sym typeface="Times"/>
              </a:rPr>
              <a:t>i</a:t>
            </a:r>
            <a:r>
              <a:rPr dirty="0"/>
              <a:t> → </a:t>
            </a:r>
            <a:r>
              <a:rPr dirty="0">
                <a:latin typeface="Times"/>
                <a:ea typeface="Times"/>
                <a:cs typeface="Times"/>
                <a:sym typeface="Times"/>
              </a:rPr>
              <a:t>Q</a:t>
            </a:r>
            <a:r>
              <a:rPr baseline="-5999" dirty="0">
                <a:latin typeface="Times"/>
                <a:ea typeface="Times"/>
                <a:cs typeface="Times"/>
                <a:sym typeface="Times"/>
              </a:rPr>
              <a:t>i</a:t>
            </a:r>
          </a:p>
          <a:p>
            <a:pPr marL="648970" lvl="1" indent="-324485" defTabSz="426466">
              <a:spcBef>
                <a:spcPts val="2300"/>
              </a:spcBef>
              <a:defRPr sz="2628"/>
            </a:pPr>
            <a:r>
              <a:rPr dirty="0"/>
              <a:t>An initial node: </a:t>
            </a:r>
            <a:r>
              <a:rPr dirty="0">
                <a:latin typeface="Times"/>
                <a:ea typeface="Times"/>
                <a:cs typeface="Times"/>
                <a:sym typeface="Times"/>
              </a:rPr>
              <a:t>q</a:t>
            </a:r>
            <a:r>
              <a:rPr baseline="-5999" dirty="0">
                <a:latin typeface="Times"/>
                <a:ea typeface="Times"/>
                <a:cs typeface="Times"/>
                <a:sym typeface="Times"/>
              </a:rPr>
              <a:t>i</a:t>
            </a:r>
            <a:r>
              <a:rPr sz="1825" baseline="21917" dirty="0">
                <a:latin typeface="Times"/>
                <a:ea typeface="Times"/>
                <a:cs typeface="Times"/>
                <a:sym typeface="Times"/>
              </a:rPr>
              <a:t>0</a:t>
            </a:r>
            <a:r>
              <a:rPr dirty="0"/>
              <a:t> ∈ </a:t>
            </a:r>
            <a:r>
              <a:rPr dirty="0">
                <a:latin typeface="Times"/>
                <a:ea typeface="Times"/>
                <a:cs typeface="Times"/>
                <a:sym typeface="Times"/>
              </a:rPr>
              <a:t>Q</a:t>
            </a:r>
            <a:r>
              <a:rPr baseline="-5999" dirty="0">
                <a:latin typeface="Times"/>
                <a:ea typeface="Times"/>
                <a:cs typeface="Times"/>
                <a:sym typeface="Times"/>
              </a:rPr>
              <a:t>i</a:t>
            </a:r>
          </a:p>
          <a:p>
            <a:pPr marL="324485" indent="-324485" defTabSz="426466">
              <a:spcBef>
                <a:spcPts val="3000"/>
              </a:spcBef>
              <a:defRPr sz="2628"/>
            </a:pPr>
            <a:r>
              <a:rPr dirty="0"/>
              <a:t>But macro-actions finish at different times!</a:t>
            </a:r>
          </a:p>
          <a:p>
            <a:pPr marL="324485" indent="-324485" defTabSz="426466">
              <a:spcBef>
                <a:spcPts val="2300"/>
              </a:spcBef>
              <a:defRPr sz="2628"/>
            </a:pPr>
            <a:r>
              <a:rPr dirty="0"/>
              <a:t>Developed semi-Markov model, decentralized partially observable </a:t>
            </a: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semi-</a:t>
            </a:r>
            <a:r>
              <a:rPr dirty="0"/>
              <a:t>Markov decision process (Dec-POSMDP)</a:t>
            </a:r>
          </a:p>
        </p:txBody>
      </p:sp>
      <p:pic>
        <p:nvPicPr>
          <p:cNvPr id="244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0657" y="8269993"/>
            <a:ext cx="10065886" cy="881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1550" y="2406341"/>
            <a:ext cx="2454563" cy="3365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15731" y="5448300"/>
            <a:ext cx="1810072" cy="2159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5B8283-8ABF-C04B-AE53-79AC7A2010E3}"/>
              </a:ext>
            </a:extLst>
          </p:cNvPr>
          <p:cNvSpPr/>
          <p:nvPr/>
        </p:nvSpPr>
        <p:spPr>
          <a:xfrm>
            <a:off x="-283627" y="7729756"/>
            <a:ext cx="8741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370" indent="-293370" defTabSz="385572">
              <a:spcBef>
                <a:spcPts val="2500"/>
              </a:spcBef>
              <a:defRPr sz="2376"/>
            </a:pP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Omidshafiei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, Agha-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mohammadi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, Amato, Liu and How - IJRR 17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enerating solutions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535163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Generating solutions</a:t>
            </a:r>
          </a:p>
        </p:txBody>
      </p:sp>
      <p:sp>
        <p:nvSpPr>
          <p:cNvPr id="249" name="Extended dynamic programming methods from Dec-POMDPs to build up trees Amato, Konidaris and Kaelbling - AAMAS 14…"/>
          <p:cNvSpPr txBox="1">
            <a:spLocks noGrp="1"/>
          </p:cNvSpPr>
          <p:nvPr>
            <p:ph type="body" idx="1"/>
          </p:nvPr>
        </p:nvSpPr>
        <p:spPr>
          <a:xfrm>
            <a:off x="952500" y="1641764"/>
            <a:ext cx="11099800" cy="7502236"/>
          </a:xfrm>
          <a:prstGeom prst="rect">
            <a:avLst/>
          </a:prstGeom>
        </p:spPr>
        <p:txBody>
          <a:bodyPr/>
          <a:lstStyle/>
          <a:p>
            <a:pPr marL="293370" indent="-293370" defTabSz="385572">
              <a:spcBef>
                <a:spcPts val="2500"/>
              </a:spcBef>
              <a:defRPr sz="2376"/>
            </a:pPr>
            <a:r>
              <a:rPr dirty="0"/>
              <a:t>Extended dynamic programming methods from Dec-POMDPs to build up trees </a:t>
            </a:r>
            <a:r>
              <a:rPr sz="1584" dirty="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Amato, </a:t>
            </a:r>
            <a:r>
              <a:rPr sz="1584" dirty="0" err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Konidaris</a:t>
            </a:r>
            <a:r>
              <a:rPr sz="1584" dirty="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 and </a:t>
            </a:r>
            <a:r>
              <a:rPr sz="1584" dirty="0" err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Kaelbling</a:t>
            </a:r>
            <a:r>
              <a:rPr sz="1584" dirty="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 - AAMAS 14</a:t>
            </a:r>
          </a:p>
          <a:p>
            <a:pPr marL="293370" indent="-293370" defTabSz="385572">
              <a:spcBef>
                <a:spcPts val="2500"/>
              </a:spcBef>
              <a:defRPr sz="2376"/>
            </a:pPr>
            <a:endParaRPr sz="3200" dirty="0">
              <a:solidFill>
                <a:schemeClr val="accent2">
                  <a:hueOff val="-554920"/>
                  <a:satOff val="-21482"/>
                  <a:lumOff val="-6228"/>
                </a:schemeClr>
              </a:solidFill>
            </a:endParaRPr>
          </a:p>
          <a:p>
            <a:pPr marL="293370" indent="-293370" defTabSz="385572">
              <a:spcBef>
                <a:spcPts val="2500"/>
              </a:spcBef>
              <a:defRPr sz="2376"/>
            </a:pPr>
            <a:endParaRPr sz="3200" dirty="0">
              <a:solidFill>
                <a:schemeClr val="accent2">
                  <a:hueOff val="-554920"/>
                  <a:satOff val="-21482"/>
                  <a:lumOff val="-6228"/>
                </a:schemeClr>
              </a:solidFill>
            </a:endParaRPr>
          </a:p>
          <a:p>
            <a:pPr marL="293370" indent="-293370" defTabSz="385572">
              <a:spcBef>
                <a:spcPts val="2500"/>
              </a:spcBef>
              <a:defRPr sz="2376"/>
            </a:pPr>
            <a:r>
              <a:rPr dirty="0"/>
              <a:t>Developed heuristic-based policy search methods to optimize controller parameters   </a:t>
            </a:r>
            <a:r>
              <a:rPr sz="1584" dirty="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Amato, </a:t>
            </a:r>
            <a:r>
              <a:rPr sz="1584" dirty="0" err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Konidaris</a:t>
            </a:r>
            <a:r>
              <a:rPr sz="1584" dirty="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, Anders, Cruz, How and </a:t>
            </a:r>
            <a:r>
              <a:rPr sz="1584" dirty="0" err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Kaelbling</a:t>
            </a:r>
            <a:r>
              <a:rPr sz="1584" dirty="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 - RSS 15</a:t>
            </a:r>
            <a:endParaRPr sz="1584" dirty="0"/>
          </a:p>
          <a:p>
            <a:pPr marL="293370" indent="-293370" defTabSz="385572">
              <a:spcBef>
                <a:spcPts val="2500"/>
              </a:spcBef>
              <a:defRPr sz="2376"/>
            </a:pPr>
            <a:endParaRPr sz="2800" dirty="0"/>
          </a:p>
          <a:p>
            <a:pPr marL="293370" indent="-293370" defTabSz="385572">
              <a:spcBef>
                <a:spcPts val="2500"/>
              </a:spcBef>
              <a:defRPr sz="2376"/>
            </a:pPr>
            <a:endParaRPr sz="3200" dirty="0"/>
          </a:p>
          <a:p>
            <a:pPr marL="293370" indent="-293370" defTabSz="385572">
              <a:spcBef>
                <a:spcPts val="2500"/>
              </a:spcBef>
              <a:defRPr sz="2376"/>
            </a:pPr>
            <a:r>
              <a:rPr dirty="0"/>
              <a:t>Perform evaluation using samples from simulator rather than have full model</a:t>
            </a:r>
          </a:p>
          <a:p>
            <a:pPr marL="310627" indent="-310627" defTabSz="385572">
              <a:spcBef>
                <a:spcPts val="2500"/>
              </a:spcBef>
              <a:defRPr sz="2376"/>
            </a:pPr>
            <a:r>
              <a:rPr dirty="0"/>
              <a:t>Orders of magnitude faster and can solve problems that are orders of magnitude larger than previous Dec-POMDP methods (including robotics problems)</a:t>
            </a:r>
          </a:p>
        </p:txBody>
      </p:sp>
      <p:pic>
        <p:nvPicPr>
          <p:cNvPr id="25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0950" y="2794000"/>
            <a:ext cx="7505700" cy="13208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tep 1"/>
          <p:cNvSpPr txBox="1"/>
          <p:nvPr/>
        </p:nvSpPr>
        <p:spPr>
          <a:xfrm>
            <a:off x="2776220" y="4127500"/>
            <a:ext cx="84836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Step 1</a:t>
            </a:r>
          </a:p>
        </p:txBody>
      </p:sp>
      <p:sp>
        <p:nvSpPr>
          <p:cNvPr id="252" name="Step 2"/>
          <p:cNvSpPr txBox="1"/>
          <p:nvPr/>
        </p:nvSpPr>
        <p:spPr>
          <a:xfrm>
            <a:off x="6967220" y="4127500"/>
            <a:ext cx="84836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Step 2</a:t>
            </a:r>
          </a:p>
        </p:txBody>
      </p:sp>
      <p:pic>
        <p:nvPicPr>
          <p:cNvPr id="253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52750" y="5548746"/>
            <a:ext cx="2781300" cy="1090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23331" y="5097126"/>
            <a:ext cx="1571149" cy="187402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Arrow"/>
          <p:cNvSpPr/>
          <p:nvPr/>
        </p:nvSpPr>
        <p:spPr>
          <a:xfrm>
            <a:off x="6146800" y="5922648"/>
            <a:ext cx="1270000" cy="342901"/>
          </a:xfrm>
          <a:prstGeom prst="rightArrow">
            <a:avLst>
              <a:gd name="adj1" fmla="val 37787"/>
              <a:gd name="adj2" fmla="val 173018"/>
            </a:avLst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954782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ooperative beer delive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t>Cooperative beer delivery</a:t>
            </a:r>
          </a:p>
        </p:txBody>
      </p:sp>
      <p:pic>
        <p:nvPicPr>
          <p:cNvPr id="258" name="waiters_rss_noBranching_Trimmed.mp4" descr="waiters_rss_noBranching_Trimme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346936"/>
            <a:ext cx="13004800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55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5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ooperative beer delive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t>Cooperative beer delivery</a:t>
            </a:r>
          </a:p>
        </p:txBody>
      </p:sp>
      <p:sp>
        <p:nvSpPr>
          <p:cNvPr id="261" name="Problem definition (for waiters)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3261957"/>
          </a:xfrm>
          <a:prstGeom prst="rect">
            <a:avLst/>
          </a:prstGeom>
        </p:spPr>
        <p:txBody>
          <a:bodyPr/>
          <a:lstStyle/>
          <a:p>
            <a:pPr marL="315594" indent="-315594" defTabSz="414781">
              <a:spcBef>
                <a:spcPts val="2900"/>
              </a:spcBef>
              <a:defRPr sz="2556"/>
            </a:pPr>
            <a:r>
              <a:rPr sz="2800" dirty="0"/>
              <a:t>Controller values</a:t>
            </a:r>
          </a:p>
          <a:p>
            <a:pPr marL="649754" lvl="1" indent="-334159" defTabSz="414781">
              <a:spcBef>
                <a:spcPts val="1400"/>
              </a:spcBef>
              <a:defRPr sz="2130"/>
            </a:pPr>
            <a:r>
              <a:rPr sz="2400" dirty="0"/>
              <a:t>1-node controllers: 1231 (~13.98 drinks delivered)</a:t>
            </a:r>
          </a:p>
          <a:p>
            <a:pPr marL="649754" lvl="1" indent="-334159" defTabSz="414781">
              <a:spcBef>
                <a:spcPts val="1400"/>
              </a:spcBef>
              <a:defRPr sz="2130"/>
            </a:pPr>
            <a:r>
              <a:rPr sz="2400" dirty="0"/>
              <a:t>5-node controllers: 1296 (~14.56 drinks delivered)</a:t>
            </a:r>
          </a:p>
          <a:p>
            <a:pPr marL="649754" lvl="1" indent="-334159" defTabSz="414781">
              <a:spcBef>
                <a:spcPts val="1400"/>
              </a:spcBef>
              <a:defRPr sz="2130"/>
            </a:pPr>
            <a:r>
              <a:rPr sz="2400" dirty="0"/>
              <a:t>Hand-coded solution: 917 (~11.13 drinks delivered)</a:t>
            </a:r>
          </a:p>
        </p:txBody>
      </p:sp>
      <p:pic>
        <p:nvPicPr>
          <p:cNvPr id="9" name="pr2_and_offices.png" descr="pr2_and_offices.png">
            <a:extLst>
              <a:ext uri="{FF2B5EF4-FFF2-40B4-BE49-F238E27FC236}">
                <a16:creationId xmlns:a16="http://schemas.microsoft.com/office/drawing/2014/main" id="{F6C1C33C-B7DF-4240-BB1A-CDC475FBD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8336" y="5519651"/>
            <a:ext cx="4788128" cy="3990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enerating the ‘macro’-observations"/>
          <p:cNvSpPr txBox="1">
            <a:spLocks noGrp="1"/>
          </p:cNvSpPr>
          <p:nvPr>
            <p:ph type="title"/>
          </p:nvPr>
        </p:nvSpPr>
        <p:spPr>
          <a:xfrm>
            <a:off x="166357" y="444500"/>
            <a:ext cx="12672086" cy="1689729"/>
          </a:xfrm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r>
              <a:t>Generating the ‘macro’-observations</a:t>
            </a:r>
          </a:p>
        </p:txBody>
      </p:sp>
      <p:sp>
        <p:nvSpPr>
          <p:cNvPr id="29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Omidshafiei, Liu, Everett, Lopez, Amato, Liu, How, Vian - ICRA 17"/>
          <p:cNvSpPr txBox="1"/>
          <p:nvPr/>
        </p:nvSpPr>
        <p:spPr>
          <a:xfrm>
            <a:off x="3495052" y="1791303"/>
            <a:ext cx="945515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457200">
              <a:defRPr sz="2500">
                <a:solidFill>
                  <a:srgbClr val="006E1F"/>
                </a:solidFill>
              </a:defRPr>
            </a:pPr>
            <a:r>
              <a:rPr>
                <a:solidFill>
                  <a:srgbClr val="000000"/>
                </a:solidFill>
              </a:rPr>
              <a:t> </a:t>
            </a:r>
            <a:r>
              <a:t>Omidshafiei, Liu, Everett, Lopez, Amato, Liu, How, Vian - ICRA 17</a:t>
            </a:r>
          </a:p>
        </p:txBody>
      </p:sp>
      <p:pic>
        <p:nvPicPr>
          <p:cNvPr id="299" name="boeing_2016_pkg_delivery_run2_final_rss.mp4" descr="boeing_2016_pkg_delivery_run2_final_rs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2354228"/>
            <a:ext cx="13004801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37" fill="hold"/>
                                        <p:tgtEl>
                                          <p:spTgt spid="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9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Learning the solutions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0768445" cy="6286500"/>
          </a:xfrm>
        </p:spPr>
        <p:txBody>
          <a:bodyPr>
            <a:normAutofit/>
          </a:bodyPr>
          <a:lstStyle/>
          <a:p>
            <a:pPr marL="346709" indent="-346709" defTabSz="455675">
              <a:spcBef>
                <a:spcPts val="2400"/>
              </a:spcBef>
              <a:defRPr sz="2807"/>
            </a:pPr>
            <a:r>
              <a:rPr lang="en-US" dirty="0"/>
              <a:t>We may not have a model of the problem</a:t>
            </a:r>
          </a:p>
          <a:p>
            <a:pPr marL="346709" indent="-346709" defTabSz="455675">
              <a:spcBef>
                <a:spcPts val="2400"/>
              </a:spcBef>
              <a:defRPr sz="2807"/>
            </a:pPr>
            <a:r>
              <a:rPr lang="en-US" dirty="0"/>
              <a:t>Want to learn solutions directly from data</a:t>
            </a:r>
          </a:p>
          <a:p>
            <a:pPr marL="346709" indent="-346709" defTabSz="455675">
              <a:spcBef>
                <a:spcPts val="2400"/>
              </a:spcBef>
              <a:defRPr sz="2807"/>
            </a:pPr>
            <a:r>
              <a:rPr lang="en-US" dirty="0"/>
              <a:t>E.g., Learning a set of controllers from limited demonstrations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Liu, Amato,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Anesta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 Griffith and How, AAAI 16</a:t>
            </a:r>
          </a:p>
          <a:p>
            <a:pPr marL="346709" indent="-346709" defTabSz="455675">
              <a:spcBef>
                <a:spcPts val="2400"/>
              </a:spcBef>
              <a:defRPr sz="2807"/>
            </a:pPr>
            <a:endParaRPr lang="en-US" dirty="0"/>
          </a:p>
          <a:p>
            <a:pPr marL="346709" indent="-346709" defTabSz="455675">
              <a:spcBef>
                <a:spcPts val="2400"/>
              </a:spcBef>
              <a:defRPr sz="2807"/>
            </a:pPr>
            <a:endParaRPr lang="en-US" dirty="0"/>
          </a:p>
          <a:p>
            <a:pPr marL="346709" indent="-346709" defTabSz="455675">
              <a:spcBef>
                <a:spcPts val="2400"/>
              </a:spcBef>
              <a:defRPr sz="2807"/>
            </a:pPr>
            <a:endParaRPr lang="en-US" dirty="0"/>
          </a:p>
          <a:p>
            <a:pPr marL="346709" indent="-346709" defTabSz="455675">
              <a:spcBef>
                <a:spcPts val="2400"/>
              </a:spcBef>
              <a:defRPr sz="2807"/>
            </a:pPr>
            <a:r>
              <a:rPr lang="en-US" dirty="0"/>
              <a:t>Scalable to large state, macro-action and observation sets</a:t>
            </a:r>
          </a:p>
        </p:txBody>
      </p:sp>
      <p:sp>
        <p:nvSpPr>
          <p:cNvPr id="5" name="R">
            <a:extLst>
              <a:ext uri="{FF2B5EF4-FFF2-40B4-BE49-F238E27FC236}">
                <a16:creationId xmlns:a16="http://schemas.microsoft.com/office/drawing/2014/main" id="{D4DE2C5D-D9CB-C349-AB73-7198138F72D5}"/>
              </a:ext>
            </a:extLst>
          </p:cNvPr>
          <p:cNvSpPr txBox="1"/>
          <p:nvPr/>
        </p:nvSpPr>
        <p:spPr>
          <a:xfrm>
            <a:off x="5521676" y="6287814"/>
            <a:ext cx="393576" cy="61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R</a:t>
            </a:r>
          </a:p>
        </p:txBody>
      </p:sp>
      <p:pic>
        <p:nvPicPr>
          <p:cNvPr id="6" name="pasted-image.pdf" descr="pasted-image.pdf">
            <a:extLst>
              <a:ext uri="{FF2B5EF4-FFF2-40B4-BE49-F238E27FC236}">
                <a16:creationId xmlns:a16="http://schemas.microsoft.com/office/drawing/2014/main" id="{76D084A9-4E19-DA4F-9D33-AAA2BE10B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6482" y="5722819"/>
            <a:ext cx="3402716" cy="163767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D1BD6BE8-754B-2C4B-B915-895645F3215E}"/>
              </a:ext>
            </a:extLst>
          </p:cNvPr>
          <p:cNvSpPr/>
          <p:nvPr/>
        </p:nvSpPr>
        <p:spPr>
          <a:xfrm>
            <a:off x="6691745" y="6287814"/>
            <a:ext cx="1101437" cy="615578"/>
          </a:xfrm>
          <a:prstGeom prst="right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6828D57-A98B-FD43-956C-13090A40E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126" y="5884403"/>
            <a:ext cx="40259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6036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BA95B-6F17-FC4B-8F90-C63DCBC93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can’t we just use deep RL?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34F1B-B960-984A-936B-D3B83AF4A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Using deep RL for Dec-POMDPs has become a hot topic (e.g.,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Omidshafiei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Pazis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, Amato, How and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Vian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, ICML 17, </a:t>
            </a:r>
            <a:r>
              <a:rPr lang="en-US" dirty="0"/>
              <a:t>Foerster, </a:t>
            </a:r>
            <a:r>
              <a:rPr lang="en-US" dirty="0" err="1"/>
              <a:t>Assael</a:t>
            </a:r>
            <a:r>
              <a:rPr lang="en-US" dirty="0"/>
              <a:t>, de Freitas, and  </a:t>
            </a:r>
            <a:r>
              <a:rPr lang="en-US" dirty="0" err="1"/>
              <a:t>Whiteson</a:t>
            </a:r>
            <a:r>
              <a:rPr lang="en-US" dirty="0"/>
              <a:t>, NIPS 16, Gupta, </a:t>
            </a:r>
            <a:r>
              <a:rPr lang="en-US" dirty="0" err="1"/>
              <a:t>Egorov</a:t>
            </a:r>
            <a:r>
              <a:rPr lang="en-US" dirty="0"/>
              <a:t>, </a:t>
            </a:r>
            <a:r>
              <a:rPr lang="en-US" dirty="0" err="1"/>
              <a:t>Kochenderfer</a:t>
            </a:r>
            <a:r>
              <a:rPr lang="en-US" dirty="0"/>
              <a:t> ICML 17)</a:t>
            </a:r>
          </a:p>
          <a:p>
            <a:r>
              <a:rPr lang="en-US" dirty="0"/>
              <a:t>Some good results, but many open questions</a:t>
            </a:r>
          </a:p>
          <a:p>
            <a:pPr lvl="1"/>
            <a:r>
              <a:rPr lang="en-US" dirty="0"/>
              <a:t>Centralized vs. decentralized learning</a:t>
            </a:r>
          </a:p>
          <a:p>
            <a:pPr lvl="1"/>
            <a:r>
              <a:rPr lang="en-US" dirty="0"/>
              <a:t>Sample efficiency/online learning</a:t>
            </a:r>
          </a:p>
          <a:p>
            <a:pPr lvl="1"/>
            <a:r>
              <a:rPr lang="en-US" dirty="0"/>
              <a:t>Dealing with </a:t>
            </a:r>
            <a:r>
              <a:rPr lang="en-US" dirty="0" err="1"/>
              <a:t>nonstationarity</a:t>
            </a:r>
            <a:endParaRPr lang="en-US" dirty="0"/>
          </a:p>
          <a:p>
            <a:pPr lvl="1"/>
            <a:r>
              <a:rPr lang="en-US" dirty="0"/>
              <a:t>Dealing with partial observability</a:t>
            </a:r>
          </a:p>
        </p:txBody>
      </p:sp>
    </p:spTree>
    <p:extLst>
      <p:ext uri="{BB962C8B-B14F-4D97-AF65-F5344CB8AC3E}">
        <p14:creationId xmlns:p14="http://schemas.microsoft.com/office/powerpoint/2010/main" val="49506842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198905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rPr dirty="0"/>
              <a:t>Multi-</a:t>
            </a:r>
            <a:r>
              <a:rPr lang="en-US" dirty="0"/>
              <a:t>agent</a:t>
            </a:r>
            <a:r>
              <a:rPr dirty="0"/>
              <a:t> systems are</a:t>
            </a:r>
            <a:r>
              <a:rPr lang="en-US" dirty="0"/>
              <a:t> (going to be)</a:t>
            </a:r>
            <a:r>
              <a:rPr dirty="0"/>
              <a:t> everywhere</a:t>
            </a:r>
          </a:p>
        </p:txBody>
      </p:sp>
      <p:pic>
        <p:nvPicPr>
          <p:cNvPr id="126" name="pasted-image.pdf"/>
          <p:cNvPicPr>
            <a:picLocks noChangeAspect="1"/>
          </p:cNvPicPr>
          <p:nvPr/>
        </p:nvPicPr>
        <p:blipFill rotWithShape="1">
          <a:blip r:embed="rId2">
            <a:extLst/>
          </a:blip>
          <a:srcRect r="4162"/>
          <a:stretch/>
        </p:blipFill>
        <p:spPr>
          <a:xfrm>
            <a:off x="4833558" y="2948109"/>
            <a:ext cx="3525907" cy="2128227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5402790" y="4695820"/>
            <a:ext cx="2436206" cy="495898"/>
          </a:xfrm>
          <a:prstGeom prst="rect">
            <a:avLst/>
          </a:prstGeom>
          <a:solidFill>
            <a:srgbClr val="FFFFFF"/>
          </a:solidFill>
          <a:ln w="254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/>
            </a:lvl1pPr>
          </a:lstStyle>
          <a:p>
            <a:r>
              <a:t>UAV surveillance</a:t>
            </a:r>
          </a:p>
        </p:txBody>
      </p:sp>
      <p:pic>
        <p:nvPicPr>
          <p:cNvPr id="132" name="prime-air_01.jpg"/>
          <p:cNvPicPr>
            <a:picLocks noChangeAspect="1"/>
          </p:cNvPicPr>
          <p:nvPr/>
        </p:nvPicPr>
        <p:blipFill>
          <a:blip r:embed="rId3">
            <a:extLst/>
          </a:blip>
          <a:srcRect l="3934" t="129" r="7349" b="129"/>
          <a:stretch>
            <a:fillRect/>
          </a:stretch>
        </p:blipFill>
        <p:spPr>
          <a:xfrm>
            <a:off x="1084751" y="2948109"/>
            <a:ext cx="3478001" cy="2128365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1650693" y="4695820"/>
            <a:ext cx="2056461" cy="495898"/>
          </a:xfrm>
          <a:prstGeom prst="rect">
            <a:avLst/>
          </a:prstGeom>
          <a:solidFill>
            <a:srgbClr val="FFFFFF"/>
          </a:solidFill>
          <a:ln w="254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/>
            </a:lvl1pPr>
          </a:lstStyle>
          <a:p>
            <a:r>
              <a:rPr dirty="0"/>
              <a:t>Drone delivery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t="12912" r="19034" b="27067"/>
          <a:stretch/>
        </p:blipFill>
        <p:spPr>
          <a:xfrm rot="10800000">
            <a:off x="8621162" y="2948109"/>
            <a:ext cx="3234745" cy="2128227"/>
          </a:xfrm>
          <a:prstGeom prst="rect">
            <a:avLst/>
          </a:prstGeom>
        </p:spPr>
      </p:pic>
      <p:sp>
        <p:nvSpPr>
          <p:cNvPr id="135" name="Shape 135"/>
          <p:cNvSpPr/>
          <p:nvPr/>
        </p:nvSpPr>
        <p:spPr>
          <a:xfrm>
            <a:off x="8951678" y="4695820"/>
            <a:ext cx="2544216" cy="506218"/>
          </a:xfrm>
          <a:prstGeom prst="rect">
            <a:avLst/>
          </a:prstGeom>
          <a:solidFill>
            <a:srgbClr val="FFFFFF"/>
          </a:solidFill>
          <a:ln w="254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/>
            </a:lvl1pPr>
          </a:lstStyle>
          <a:p>
            <a:r>
              <a:t>Autonomous cars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E31A93-A8B4-5840-AA44-7E9D6B77176D}"/>
              </a:ext>
            </a:extLst>
          </p:cNvPr>
          <p:cNvGrpSpPr/>
          <p:nvPr/>
        </p:nvGrpSpPr>
        <p:grpSpPr>
          <a:xfrm>
            <a:off x="892820" y="5513695"/>
            <a:ext cx="11219160" cy="3101287"/>
            <a:chOff x="1089630" y="5513695"/>
            <a:chExt cx="11219160" cy="3101287"/>
          </a:xfrm>
        </p:grpSpPr>
        <p:pic>
          <p:nvPicPr>
            <p:cNvPr id="129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89630" y="5758254"/>
              <a:ext cx="3473122" cy="236235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1" name="Shape 131"/>
            <p:cNvSpPr/>
            <p:nvPr/>
          </p:nvSpPr>
          <p:spPr>
            <a:xfrm>
              <a:off x="1428729" y="7907740"/>
              <a:ext cx="2774298" cy="5062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53585F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>
                <a:defRPr sz="2200"/>
              </a:lvl1pPr>
            </a:lstStyle>
            <a:p>
              <a:r>
                <a:t>Search and rescue</a:t>
              </a:r>
            </a:p>
          </p:txBody>
        </p:sp>
        <p:pic>
          <p:nvPicPr>
            <p:cNvPr id="15" name="Picture 14" descr="Internet_map_1024.jpg">
              <a:extLst>
                <a:ext uri="{FF2B5EF4-FFF2-40B4-BE49-F238E27FC236}">
                  <a16:creationId xmlns:a16="http://schemas.microsoft.com/office/drawing/2014/main" id="{87D5E73B-1C9E-E547-B866-153CE19EF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697" y="5513695"/>
              <a:ext cx="2897665" cy="28976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0FF8CD-BB16-D94C-B7CF-FC4C808A746A}"/>
                </a:ext>
              </a:extLst>
            </p:cNvPr>
            <p:cNvSpPr txBox="1"/>
            <p:nvPr/>
          </p:nvSpPr>
          <p:spPr>
            <a:xfrm>
              <a:off x="5575867" y="8184095"/>
              <a:ext cx="2261669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Cyber security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102EA4-76D0-D04A-9987-2A7A2FE6A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96470" y="5758254"/>
              <a:ext cx="3812320" cy="2362350"/>
            </a:xfrm>
            <a:prstGeom prst="rect">
              <a:avLst/>
            </a:prstGeom>
          </p:spPr>
        </p:pic>
        <p:sp>
          <p:nvSpPr>
            <p:cNvPr id="18" name="Shape 131">
              <a:extLst>
                <a:ext uri="{FF2B5EF4-FFF2-40B4-BE49-F238E27FC236}">
                  <a16:creationId xmlns:a16="http://schemas.microsoft.com/office/drawing/2014/main" id="{E6B36E9D-3C70-0E47-A129-69A3ED8BE5CF}"/>
                </a:ext>
              </a:extLst>
            </p:cNvPr>
            <p:cNvSpPr/>
            <p:nvPr/>
          </p:nvSpPr>
          <p:spPr>
            <a:xfrm>
              <a:off x="8851385" y="7930986"/>
              <a:ext cx="2774298" cy="5062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53585F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>
                <a:defRPr sz="2200"/>
              </a:lvl1pPr>
            </a:lstStyle>
            <a:p>
              <a:r>
                <a:rPr lang="en-US" dirty="0"/>
                <a:t>Smart energy grids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8059641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onclus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Conclusions</a:t>
            </a:r>
          </a:p>
        </p:txBody>
      </p:sp>
      <p:sp>
        <p:nvSpPr>
          <p:cNvPr id="332" name="(Mac)Dec-POMDPs represent a powerful probabilistic multi-robot framework…"/>
          <p:cNvSpPr txBox="1">
            <a:spLocks noGrp="1"/>
          </p:cNvSpPr>
          <p:nvPr>
            <p:ph type="body" idx="1"/>
          </p:nvPr>
        </p:nvSpPr>
        <p:spPr>
          <a:xfrm>
            <a:off x="952500" y="2514600"/>
            <a:ext cx="11504133" cy="642158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15594" indent="-315594" defTabSz="414781">
              <a:spcBef>
                <a:spcPts val="2500"/>
              </a:spcBef>
              <a:defRPr sz="2556"/>
            </a:pPr>
            <a:r>
              <a:rPr lang="en-US" dirty="0"/>
              <a:t>Dec-POMDPs represent a powerful probabilistic multi-agent framework</a:t>
            </a:r>
            <a:endParaRPr lang="en-US" dirty="0">
              <a:latin typeface="Helvetica"/>
              <a:ea typeface="Helvetica"/>
              <a:cs typeface="Helvetica"/>
              <a:sym typeface="Helvetica"/>
            </a:endParaRPr>
          </a:p>
          <a:p>
            <a:pPr marL="631189" lvl="1" indent="-315594" defTabSz="414781">
              <a:spcBef>
                <a:spcPts val="2500"/>
              </a:spcBef>
              <a:defRPr sz="2556"/>
            </a:pPr>
            <a:r>
              <a:rPr lang="en-US" dirty="0"/>
              <a:t>Considers outcome, sensor and communication uncertainty in a single framework</a:t>
            </a:r>
          </a:p>
          <a:p>
            <a:pPr marL="631189" lvl="1" indent="-315594" defTabSz="414781">
              <a:spcBef>
                <a:spcPts val="2500"/>
              </a:spcBef>
              <a:defRPr sz="2556"/>
            </a:pPr>
            <a:r>
              <a:rPr lang="en-US" dirty="0"/>
              <a:t>Can model any multi-agent coordination problem</a:t>
            </a:r>
            <a:endParaRPr lang="en-US" dirty="0">
              <a:latin typeface="Helvetica"/>
              <a:ea typeface="Helvetica"/>
              <a:cs typeface="Helvetica"/>
              <a:sym typeface="Helvetica"/>
            </a:endParaRPr>
          </a:p>
          <a:p>
            <a:pPr marL="631189" lvl="1" indent="-315594" defTabSz="414781">
              <a:spcBef>
                <a:spcPts val="2500"/>
              </a:spcBef>
              <a:defRPr sz="2556"/>
            </a:pPr>
            <a:r>
              <a:rPr lang="en-US" dirty="0"/>
              <a:t>Need to think about how to solve them</a:t>
            </a:r>
          </a:p>
          <a:p>
            <a:pPr marL="315594" indent="-315594" defTabSz="414781">
              <a:spcBef>
                <a:spcPts val="2500"/>
              </a:spcBef>
              <a:defRPr sz="2556"/>
            </a:pPr>
            <a:r>
              <a:rPr lang="en-US" dirty="0"/>
              <a:t>Macro-actions provide an abstraction to improve scalability</a:t>
            </a:r>
          </a:p>
          <a:p>
            <a:pPr marL="315594" indent="-315594" defTabSz="414781">
              <a:spcBef>
                <a:spcPts val="2500"/>
              </a:spcBef>
              <a:defRPr sz="2556"/>
            </a:pPr>
            <a:r>
              <a:rPr lang="en-US" dirty="0"/>
              <a:t>Learning methods can remove the need to generate a detailed multi-agent model</a:t>
            </a:r>
          </a:p>
          <a:p>
            <a:pPr marL="315594" indent="-315594" defTabSz="414781">
              <a:spcBef>
                <a:spcPts val="2500"/>
              </a:spcBef>
              <a:defRPr sz="2556"/>
            </a:pPr>
            <a:r>
              <a:rPr lang="en-US" dirty="0"/>
              <a:t>Begun demonstrating scalability and quality in a number of domains, but a lot of great open questions to solve!</a:t>
            </a:r>
          </a:p>
          <a:p>
            <a:pPr marL="315594" indent="-315594" defTabSz="414781">
              <a:spcBef>
                <a:spcPts val="2500"/>
              </a:spcBef>
              <a:defRPr sz="2556"/>
            </a:pPr>
            <a:r>
              <a:rPr lang="en-US" dirty="0"/>
              <a:t>A lot of great work by us and others as well (go see Frans </a:t>
            </a:r>
            <a:r>
              <a:rPr lang="en-US" dirty="0" err="1"/>
              <a:t>Oliehoek</a:t>
            </a:r>
            <a:r>
              <a:rPr lang="en-US" dirty="0"/>
              <a:t>!)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EAD64-66C5-2A46-A7D5-3CEA585D4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Postdoc(s) wanted!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35B0E-B791-5B44-A0EB-E13F4BAF6F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Come postdoc with me (or others) at Northeastern</a:t>
            </a:r>
          </a:p>
          <a:p>
            <a:pPr lvl="1"/>
            <a:r>
              <a:rPr lang="en-US" dirty="0"/>
              <a:t>Multi-agent RL </a:t>
            </a:r>
          </a:p>
          <a:p>
            <a:pPr lvl="1"/>
            <a:r>
              <a:rPr lang="en-US" dirty="0"/>
              <a:t>Deep RL</a:t>
            </a:r>
          </a:p>
          <a:p>
            <a:pPr lvl="1"/>
            <a:r>
              <a:rPr lang="en-US" dirty="0"/>
              <a:t>RL for robotic manipulation</a:t>
            </a:r>
          </a:p>
          <a:p>
            <a:pPr lvl="1"/>
            <a:endParaRPr lang="en-US" dirty="0"/>
          </a:p>
          <a:p>
            <a:r>
              <a:rPr lang="en-US" dirty="0"/>
              <a:t>Come talk to or email 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6D795-8436-B048-99F8-86A10136F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558" y="3836554"/>
            <a:ext cx="4645452" cy="38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3653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FB7C4-725B-8B49-9451-60DA1957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2A32B-71AB-C547-8BD0-E3DCEA97D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real-world problems have several forms of uncertainty:</a:t>
            </a:r>
          </a:p>
          <a:p>
            <a:pPr lvl="1"/>
            <a:r>
              <a:rPr lang="en-US" dirty="0"/>
              <a:t>Outcome uncertainty</a:t>
            </a:r>
          </a:p>
          <a:p>
            <a:pPr lvl="1"/>
            <a:r>
              <a:rPr lang="en-US" dirty="0"/>
              <a:t>Sensor uncertainty</a:t>
            </a:r>
          </a:p>
          <a:p>
            <a:pPr lvl="1"/>
            <a:r>
              <a:rPr lang="en-US" dirty="0"/>
              <a:t>Communication uncertainty</a:t>
            </a:r>
          </a:p>
        </p:txBody>
      </p:sp>
    </p:spTree>
    <p:extLst>
      <p:ext uri="{BB962C8B-B14F-4D97-AF65-F5344CB8AC3E}">
        <p14:creationId xmlns:p14="http://schemas.microsoft.com/office/powerpoint/2010/main" val="259189071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FB7C4-725B-8B49-9451-60DA1957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Uncertainties: Search and Rescue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2A32B-71AB-C547-8BD0-E3DCEA97D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927" y="2119746"/>
            <a:ext cx="11283373" cy="71281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team of ground and aerial robots searching for people after a disaster:</a:t>
            </a:r>
          </a:p>
          <a:p>
            <a:pPr lvl="1"/>
            <a:r>
              <a:rPr lang="en-US" dirty="0"/>
              <a:t>Outcome uncertainty:                                      movement of robots and                                       people is uncertain</a:t>
            </a:r>
          </a:p>
          <a:p>
            <a:pPr lvl="1"/>
            <a:r>
              <a:rPr lang="en-US" dirty="0"/>
              <a:t>Sensor uncertainty:                                             location of people and                                     obstacles is uncertain</a:t>
            </a:r>
          </a:p>
          <a:p>
            <a:pPr lvl="1"/>
            <a:r>
              <a:rPr lang="en-US" dirty="0"/>
              <a:t>Communication uncertainty: communication range is limited, so location and choices of other robots is uncertain </a:t>
            </a:r>
          </a:p>
        </p:txBody>
      </p:sp>
      <p:pic>
        <p:nvPicPr>
          <p:cNvPr id="4" name="pasted-image.pdf">
            <a:extLst>
              <a:ext uri="{FF2B5EF4-FFF2-40B4-BE49-F238E27FC236}">
                <a16:creationId xmlns:a16="http://schemas.microsoft.com/office/drawing/2014/main" id="{DD568EA7-90C2-9D43-9519-8F751D3BE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91747" y="3053708"/>
            <a:ext cx="6089073" cy="43759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5106849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FB7C4-725B-8B49-9451-60DA1957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2A32B-71AB-C547-8BD0-E3DCEA97D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2176318"/>
          </a:xfrm>
        </p:spPr>
        <p:txBody>
          <a:bodyPr>
            <a:normAutofit/>
          </a:bodyPr>
          <a:lstStyle/>
          <a:p>
            <a:r>
              <a:rPr lang="en-US" dirty="0"/>
              <a:t>Many other real-world problems have outcome, sensor and communication uncertainty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932422-607C-A74C-B9FE-532F6863AA7B}"/>
              </a:ext>
            </a:extLst>
          </p:cNvPr>
          <p:cNvGrpSpPr/>
          <p:nvPr/>
        </p:nvGrpSpPr>
        <p:grpSpPr>
          <a:xfrm>
            <a:off x="1611306" y="4810862"/>
            <a:ext cx="9782188" cy="3029656"/>
            <a:chOff x="1570482" y="4810862"/>
            <a:chExt cx="9782188" cy="3029656"/>
          </a:xfrm>
        </p:grpSpPr>
        <p:pic>
          <p:nvPicPr>
            <p:cNvPr id="4" name="pasted-image.pdf" descr="pasted-image.pdf">
              <a:extLst>
                <a:ext uri="{FF2B5EF4-FFF2-40B4-BE49-F238E27FC236}">
                  <a16:creationId xmlns:a16="http://schemas.microsoft.com/office/drawing/2014/main" id="{9E81F82B-9F3D-AB43-B35E-DB2BC5AF3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70482" y="4810862"/>
              <a:ext cx="4725500" cy="302965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DB371C-9BCF-1F4A-A440-504F7C4DE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3798" y="4810862"/>
              <a:ext cx="4318872" cy="3029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861472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Multiple cooperating ag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880"/>
            </a:lvl1pPr>
          </a:lstStyle>
          <a:p>
            <a:r>
              <a:rPr lang="en-US" dirty="0"/>
              <a:t>Multiple cooperating agents</a:t>
            </a:r>
            <a:endParaRPr dirty="0"/>
          </a:p>
        </p:txBody>
      </p:sp>
      <p:sp>
        <p:nvSpPr>
          <p:cNvPr id="192" name="Decentralized partially observable Markov decision process               (Dec-POMDP) Bernstein et al., 02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4681092"/>
          </a:xfrm>
          <a:prstGeom prst="rect">
            <a:avLst/>
          </a:prstGeom>
        </p:spPr>
        <p:txBody>
          <a:bodyPr/>
          <a:lstStyle/>
          <a:p>
            <a:pPr marL="311150" indent="-311150" defTabSz="408940">
              <a:spcBef>
                <a:spcPts val="2900"/>
              </a:spcBef>
              <a:defRPr sz="2520"/>
            </a:pPr>
            <a:r>
              <a:t>Decentralized partially observable Markov decision process               (Dec-POMDP) </a:t>
            </a:r>
            <a:r>
              <a:rPr sz="21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Bernstein et al., 02</a:t>
            </a:r>
          </a:p>
          <a:p>
            <a:pPr marL="622300" lvl="1" indent="-311150" defTabSz="408940">
              <a:spcBef>
                <a:spcPts val="2900"/>
              </a:spcBef>
              <a:defRPr sz="2520"/>
            </a:pPr>
            <a:r>
              <a:t>Extension of the single agent MDP and POMDP models</a:t>
            </a:r>
          </a:p>
          <a:p>
            <a:pPr marL="622300" lvl="1" indent="-311150" defTabSz="408940">
              <a:spcBef>
                <a:spcPts val="2900"/>
              </a:spcBef>
              <a:defRPr sz="2520"/>
            </a:pPr>
            <a:r>
              <a:t>Multiagent sequential decision-making under uncertainty</a:t>
            </a:r>
          </a:p>
          <a:p>
            <a:pPr marL="311150" indent="-311150" defTabSz="408940">
              <a:spcBef>
                <a:spcPts val="2900"/>
              </a:spcBef>
              <a:defRPr sz="2520"/>
            </a:pPr>
            <a:r>
              <a:t>At each stage, each agent takes an action and receives:</a:t>
            </a:r>
          </a:p>
          <a:p>
            <a:pPr marL="622300" lvl="1" indent="-311150" defTabSz="408940">
              <a:spcBef>
                <a:spcPts val="2900"/>
              </a:spcBef>
              <a:defRPr sz="2520"/>
            </a:pPr>
            <a:r>
              <a:t>A local observation</a:t>
            </a:r>
          </a:p>
          <a:p>
            <a:pPr marL="622300" lvl="1" indent="-311150" defTabSz="408940">
              <a:spcBef>
                <a:spcPts val="2900"/>
              </a:spcBef>
              <a:defRPr sz="2520"/>
            </a:pPr>
            <a:r>
              <a:t>A joint immediate reward</a:t>
            </a:r>
          </a:p>
        </p:txBody>
      </p:sp>
      <p:pic>
        <p:nvPicPr>
          <p:cNvPr id="193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1400" y="5930900"/>
            <a:ext cx="5892800" cy="266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15A03-DD20-984B-A27E-8D81D8D2F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Dec-POMDP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955E3-5691-9447-8B51-CE34FFC46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603499"/>
            <a:ext cx="10477500" cy="6706755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3600"/>
              </a:spcBef>
            </a:pPr>
            <a:r>
              <a:rPr lang="en-US" dirty="0"/>
              <a:t>Decision-theoretic model of multi-agent systems </a:t>
            </a:r>
          </a:p>
          <a:p>
            <a:pPr>
              <a:spcBef>
                <a:spcPts val="3600"/>
              </a:spcBef>
            </a:pPr>
            <a:r>
              <a:rPr lang="en-US" dirty="0"/>
              <a:t>We need to model:</a:t>
            </a:r>
          </a:p>
          <a:p>
            <a:pPr lvl="1">
              <a:spcBef>
                <a:spcPts val="3600"/>
              </a:spcBef>
            </a:pPr>
            <a:r>
              <a:rPr lang="en-US" dirty="0"/>
              <a:t>Each agent's actions, </a:t>
            </a:r>
            <a:r>
              <a:rPr lang="en-US" i="1" dirty="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i="1" baseline="-25000" dirty="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dirty="0"/>
              <a:t>, for each agent </a:t>
            </a:r>
            <a:r>
              <a:rPr lang="en-US" i="1" dirty="0" err="1">
                <a:latin typeface="Times" pitchFamily="2" charset="0"/>
              </a:rPr>
              <a:t>i</a:t>
            </a:r>
            <a:endParaRPr lang="en-US" i="1" dirty="0">
              <a:latin typeface="Times" pitchFamily="2" charset="0"/>
            </a:endParaRPr>
          </a:p>
          <a:p>
            <a:pPr lvl="1">
              <a:spcBef>
                <a:spcPts val="3600"/>
              </a:spcBef>
            </a:pPr>
            <a:r>
              <a:rPr lang="en-US" dirty="0"/>
              <a:t>The environment states, </a:t>
            </a:r>
            <a:r>
              <a:rPr lang="en-US" i="1" dirty="0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</a:p>
          <a:p>
            <a:pPr lvl="1">
              <a:spcBef>
                <a:spcPts val="3600"/>
              </a:spcBef>
            </a:pPr>
            <a:r>
              <a:rPr lang="en-US" dirty="0"/>
              <a:t>The environment dynamics, </a:t>
            </a:r>
          </a:p>
          <a:p>
            <a:pPr lvl="1">
              <a:spcBef>
                <a:spcPts val="3600"/>
              </a:spcBef>
            </a:pPr>
            <a:r>
              <a:rPr lang="en-US" dirty="0"/>
              <a:t>Each agent’s sensor and communication observations,</a:t>
            </a:r>
          </a:p>
          <a:p>
            <a:pPr lvl="1">
              <a:spcBef>
                <a:spcPts val="3600"/>
              </a:spcBef>
            </a:pPr>
            <a:r>
              <a:rPr lang="en-US" dirty="0"/>
              <a:t>The observation function, </a:t>
            </a:r>
          </a:p>
          <a:p>
            <a:pPr lvl="1">
              <a:spcBef>
                <a:spcPts val="3600"/>
              </a:spcBef>
            </a:pPr>
            <a:r>
              <a:rPr lang="en-US" dirty="0"/>
              <a:t>The reward function, </a:t>
            </a:r>
          </a:p>
          <a:p>
            <a:pPr>
              <a:spcBef>
                <a:spcPts val="3600"/>
              </a:spcBef>
            </a:pPr>
            <a:r>
              <a:rPr lang="en-US" dirty="0"/>
              <a:t>A solution seeks to maximize the expected sum of rewards from policies that only consider </a:t>
            </a:r>
            <a:r>
              <a:rPr lang="en-US" i="1" dirty="0"/>
              <a:t>local</a:t>
            </a:r>
            <a:r>
              <a:rPr lang="en-US" dirty="0"/>
              <a:t> observations </a:t>
            </a:r>
          </a:p>
        </p:txBody>
      </p:sp>
      <p:pic>
        <p:nvPicPr>
          <p:cNvPr id="4" name="Picture 6" descr="trcMove.pdf">
            <a:extLst>
              <a:ext uri="{FF2B5EF4-FFF2-40B4-BE49-F238E27FC236}">
                <a16:creationId xmlns:a16="http://schemas.microsoft.com/office/drawing/2014/main" id="{EA387E6E-4005-E242-AF43-1386CA533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130" y="2506413"/>
            <a:ext cx="4025618" cy="327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asted-image.pdf" descr="pasted-image.pdf">
            <a:extLst>
              <a:ext uri="{FF2B5EF4-FFF2-40B4-BE49-F238E27FC236}">
                <a16:creationId xmlns:a16="http://schemas.microsoft.com/office/drawing/2014/main" id="{39E25244-4550-BB40-858F-EE10A2AFE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9853" y="5608022"/>
            <a:ext cx="1350689" cy="34885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A75C2F-4BB1-1B4E-ADB0-0CA635DDA4DC}"/>
              </a:ext>
            </a:extLst>
          </p:cNvPr>
          <p:cNvSpPr/>
          <p:nvPr/>
        </p:nvSpPr>
        <p:spPr>
          <a:xfrm>
            <a:off x="9029720" y="6297208"/>
            <a:ext cx="51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Times New Roman"/>
                <a:ea typeface="Times New Roman"/>
                <a:cs typeface="Times New Roman"/>
                <a:sym typeface="Times New Roman"/>
              </a:rPr>
              <a:t>𝛺</a:t>
            </a:r>
            <a:r>
              <a:rPr lang="en-US" sz="2400" i="1" baseline="-25000" dirty="0" err="1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2800" baseline="-25000" dirty="0"/>
              <a:t> </a:t>
            </a:r>
          </a:p>
        </p:txBody>
      </p:sp>
      <p:pic>
        <p:nvPicPr>
          <p:cNvPr id="7" name="pasted-image.pdf" descr="pasted-image.pdf">
            <a:extLst>
              <a:ext uri="{FF2B5EF4-FFF2-40B4-BE49-F238E27FC236}">
                <a16:creationId xmlns:a16="http://schemas.microsoft.com/office/drawing/2014/main" id="{DBD32DC4-B434-0F4D-BFFA-55A06549C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29172" y="7065003"/>
            <a:ext cx="1350689" cy="348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pdf" descr="pasted-image.pdf">
            <a:extLst>
              <a:ext uri="{FF2B5EF4-FFF2-40B4-BE49-F238E27FC236}">
                <a16:creationId xmlns:a16="http://schemas.microsoft.com/office/drawing/2014/main" id="{373B902C-E6D7-2A48-886D-78402B856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70093" y="7841315"/>
            <a:ext cx="971133" cy="3488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76920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9BF38-7A38-9942-AF5F-AFBB95908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Dec-POMDPs are 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08F81-2772-E049-B253-0B7F3836E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Any real-world problem with outcome, sensor and communication uncertainty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we can solve the Dec-POMDP optimally, we get an optimal solution to our problem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42EBC7-D461-1044-B160-42C84C667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890" y="3890140"/>
            <a:ext cx="7084493" cy="36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04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85D70-CB13-DF4A-A186-1624DB8CF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what?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25B74-771C-A947-B35A-F8B2EBA31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cooperative multi-agent problem is a Dec-POMDP</a:t>
            </a:r>
          </a:p>
          <a:p>
            <a:r>
              <a:rPr lang="en-US" dirty="0"/>
              <a:t>But, modeling and solving is hard</a:t>
            </a:r>
          </a:p>
          <a:p>
            <a:r>
              <a:rPr lang="en-US" dirty="0"/>
              <a:t>Solutions: approximate the model or approximate the solution</a:t>
            </a:r>
          </a:p>
        </p:txBody>
      </p:sp>
    </p:spTree>
    <p:extLst>
      <p:ext uri="{BB962C8B-B14F-4D97-AF65-F5344CB8AC3E}">
        <p14:creationId xmlns:p14="http://schemas.microsoft.com/office/powerpoint/2010/main" val="1907206528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31199</TotalTime>
  <Words>921</Words>
  <Application>Microsoft Macintosh PowerPoint</Application>
  <PresentationFormat>Custom</PresentationFormat>
  <Paragraphs>131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EuclidSymbol-Italic</vt:lpstr>
      <vt:lpstr>Helvetica</vt:lpstr>
      <vt:lpstr>Helvetica Light</vt:lpstr>
      <vt:lpstr>Helvetica Neue</vt:lpstr>
      <vt:lpstr>Times</vt:lpstr>
      <vt:lpstr>Times New Roman</vt:lpstr>
      <vt:lpstr>White</vt:lpstr>
      <vt:lpstr>Decision-Making Under Uncertainty in Multi-Agent and Multi-Robot Systems: Planning and Learning</vt:lpstr>
      <vt:lpstr>Multi-agent systems are (going to be) everywhere</vt:lpstr>
      <vt:lpstr>Uncertainties</vt:lpstr>
      <vt:lpstr>Uncertainties: Search and Rescue</vt:lpstr>
      <vt:lpstr>Uncertainties</vt:lpstr>
      <vt:lpstr>Multiple cooperating agents</vt:lpstr>
      <vt:lpstr>Dec-POMDP</vt:lpstr>
      <vt:lpstr>Dec-POMDPs are general</vt:lpstr>
      <vt:lpstr>Now what?</vt:lpstr>
      <vt:lpstr>Our solutions (so far)</vt:lpstr>
      <vt:lpstr>Scaling up: macro-actions            Amato, Konidaris and Kaelbling - AAMAS 14</vt:lpstr>
      <vt:lpstr>Scaling up: macro-actions            Amato, Konidaris and Kaelbling - AAMAS 14</vt:lpstr>
      <vt:lpstr>Macro-action solution representations </vt:lpstr>
      <vt:lpstr>Generating solutions</vt:lpstr>
      <vt:lpstr>Cooperative beer delivery</vt:lpstr>
      <vt:lpstr>Cooperative beer delivery</vt:lpstr>
      <vt:lpstr>Generating the ‘macro’-observations</vt:lpstr>
      <vt:lpstr>Learning the solutions</vt:lpstr>
      <vt:lpstr>Why can’t we just use deep RL?</vt:lpstr>
      <vt:lpstr>Conclusions</vt:lpstr>
      <vt:lpstr>Postdoc(s) wanted!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and Learning for Multi-Robot Coordination</dc:title>
  <cp:lastModifiedBy>Amato, Chris</cp:lastModifiedBy>
  <cp:revision>55</cp:revision>
  <dcterms:modified xsi:type="dcterms:W3CDTF">2018-07-16T08:42:49Z</dcterms:modified>
</cp:coreProperties>
</file>